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51"/>
  </p:notesMasterIdLst>
  <p:handoutMasterIdLst>
    <p:handoutMasterId r:id="rId52"/>
  </p:handoutMasterIdLst>
  <p:sldIdLst>
    <p:sldId id="390" r:id="rId5"/>
    <p:sldId id="348" r:id="rId6"/>
    <p:sldId id="393" r:id="rId7"/>
    <p:sldId id="320" r:id="rId8"/>
    <p:sldId id="341" r:id="rId9"/>
    <p:sldId id="336" r:id="rId10"/>
    <p:sldId id="388" r:id="rId11"/>
    <p:sldId id="368" r:id="rId12"/>
    <p:sldId id="279" r:id="rId13"/>
    <p:sldId id="358" r:id="rId14"/>
    <p:sldId id="376" r:id="rId15"/>
    <p:sldId id="383" r:id="rId16"/>
    <p:sldId id="384" r:id="rId17"/>
    <p:sldId id="385" r:id="rId18"/>
    <p:sldId id="396" r:id="rId19"/>
    <p:sldId id="373" r:id="rId20"/>
    <p:sldId id="374" r:id="rId21"/>
    <p:sldId id="375" r:id="rId22"/>
    <p:sldId id="369" r:id="rId23"/>
    <p:sldId id="370" r:id="rId24"/>
    <p:sldId id="386" r:id="rId25"/>
    <p:sldId id="371" r:id="rId26"/>
    <p:sldId id="391" r:id="rId27"/>
    <p:sldId id="313" r:id="rId28"/>
    <p:sldId id="314" r:id="rId29"/>
    <p:sldId id="342" r:id="rId30"/>
    <p:sldId id="353" r:id="rId31"/>
    <p:sldId id="355" r:id="rId32"/>
    <p:sldId id="356" r:id="rId33"/>
    <p:sldId id="357" r:id="rId34"/>
    <p:sldId id="344" r:id="rId35"/>
    <p:sldId id="345" r:id="rId36"/>
    <p:sldId id="290" r:id="rId37"/>
    <p:sldId id="323" r:id="rId38"/>
    <p:sldId id="291" r:id="rId39"/>
    <p:sldId id="379" r:id="rId40"/>
    <p:sldId id="380" r:id="rId41"/>
    <p:sldId id="295" r:id="rId42"/>
    <p:sldId id="296" r:id="rId43"/>
    <p:sldId id="309" r:id="rId44"/>
    <p:sldId id="395" r:id="rId45"/>
    <p:sldId id="332" r:id="rId46"/>
    <p:sldId id="311" r:id="rId47"/>
    <p:sldId id="346" r:id="rId48"/>
    <p:sldId id="349" r:id="rId49"/>
    <p:sldId id="394" r:id="rId50"/>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55" userDrawn="1">
          <p15:clr>
            <a:srgbClr val="A4A3A4"/>
          </p15:clr>
        </p15:guide>
        <p15:guide id="2" pos="216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14E3"/>
    <a:srgbClr val="FFFF66"/>
    <a:srgbClr val="F7570F"/>
    <a:srgbClr val="2A39A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52362" autoAdjust="0"/>
  </p:normalViewPr>
  <p:slideViewPr>
    <p:cSldViewPr snapToGrid="0">
      <p:cViewPr varScale="1">
        <p:scale>
          <a:sx n="35" d="100"/>
          <a:sy n="35" d="100"/>
        </p:scale>
        <p:origin x="1832" y="3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1" d="100"/>
          <a:sy n="61" d="100"/>
        </p:scale>
        <p:origin x="-2898" y="-96"/>
      </p:cViewPr>
      <p:guideLst>
        <p:guide orient="horz" pos="3155"/>
        <p:guide pos="216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PA Office Manager" userId="2f56e0bb-f93b-4334-924d-401eca1fb1e7" providerId="ADAL" clId="{754C9D5D-B72D-449C-92B9-53572F3011A0}"/>
    <pc:docChg chg="modSld">
      <pc:chgData name="NPA Office Manager" userId="2f56e0bb-f93b-4334-924d-401eca1fb1e7" providerId="ADAL" clId="{754C9D5D-B72D-449C-92B9-53572F3011A0}" dt="2023-07-25T09:57:10.398" v="0" actId="20577"/>
      <pc:docMkLst>
        <pc:docMk/>
      </pc:docMkLst>
      <pc:sldChg chg="modSp mod">
        <pc:chgData name="NPA Office Manager" userId="2f56e0bb-f93b-4334-924d-401eca1fb1e7" providerId="ADAL" clId="{754C9D5D-B72D-449C-92B9-53572F3011A0}" dt="2023-07-25T09:57:10.398" v="0" actId="20577"/>
        <pc:sldMkLst>
          <pc:docMk/>
          <pc:sldMk cId="2130624762" sldId="390"/>
        </pc:sldMkLst>
        <pc:spChg chg="mod">
          <ac:chgData name="NPA Office Manager" userId="2f56e0bb-f93b-4334-924d-401eca1fb1e7" providerId="ADAL" clId="{754C9D5D-B72D-449C-92B9-53572F3011A0}" dt="2023-07-25T09:57:10.398" v="0" actId="20577"/>
          <ac:spMkLst>
            <pc:docMk/>
            <pc:sldMk cId="2130624762" sldId="390"/>
            <ac:spMk id="2" creationId="{108225B2-C1F2-43B6-311F-B7E8B529DB0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2C6A9C-1E3C-4DE1-94AC-1036AEAF519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FBD58E8-84A9-41DE-80C2-7A1580DF10B3}">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To be aware of the ‘age appropriateness’ of children’s emotional self-regulation</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B79FB048-96A8-451C-A4DC-B8773490C8DA}" type="parTrans" cxnId="{A048A5D9-3C3F-421F-A0E2-4FE737FDBF42}">
      <dgm:prSet/>
      <dgm:spPr/>
      <dgm:t>
        <a:bodyPr/>
        <a:lstStyle/>
        <a:p>
          <a:endParaRPr lang="en-US"/>
        </a:p>
      </dgm:t>
    </dgm:pt>
    <dgm:pt modelId="{D41784DD-5A55-41EF-B511-F1ADCB7F6CF7}" type="sibTrans" cxnId="{A048A5D9-3C3F-421F-A0E2-4FE737FDBF42}">
      <dgm:prSet/>
      <dgm:spPr/>
      <dgm:t>
        <a:bodyPr/>
        <a:lstStyle/>
        <a:p>
          <a:endParaRPr lang="en-US"/>
        </a:p>
      </dgm:t>
    </dgm:pt>
    <dgm:pt modelId="{223F812F-F8D0-4C93-839E-B7A893B31D53}">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To be aware of and be able to identify the possible messages being communicated through behaviour</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4B9D1E18-D327-4B02-A9DA-1DF8E2291A60}" type="parTrans" cxnId="{EC0924B0-78B6-4472-B59E-372472A71106}">
      <dgm:prSet/>
      <dgm:spPr/>
      <dgm:t>
        <a:bodyPr/>
        <a:lstStyle/>
        <a:p>
          <a:endParaRPr lang="en-US"/>
        </a:p>
      </dgm:t>
    </dgm:pt>
    <dgm:pt modelId="{48BC8F36-B4DE-4DF5-9F55-BB32EC7305BC}" type="sibTrans" cxnId="{EC0924B0-78B6-4472-B59E-372472A71106}">
      <dgm:prSet/>
      <dgm:spPr/>
      <dgm:t>
        <a:bodyPr/>
        <a:lstStyle/>
        <a:p>
          <a:endParaRPr lang="en-US"/>
        </a:p>
      </dgm:t>
    </dgm:pt>
    <dgm:pt modelId="{55F85268-EF29-421C-83C3-45627BBBCBBC}">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To identify possible reasons for children’s behaviour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D3B54315-F5C8-46E4-8DA9-FA0D126F7FF5}" type="parTrans" cxnId="{173CB7B7-9E4C-4197-B5CC-779001502D97}">
      <dgm:prSet/>
      <dgm:spPr/>
      <dgm:t>
        <a:bodyPr/>
        <a:lstStyle/>
        <a:p>
          <a:endParaRPr lang="en-US"/>
        </a:p>
      </dgm:t>
    </dgm:pt>
    <dgm:pt modelId="{08B9A7C6-7696-43D7-A580-83C8D5D73B69}" type="sibTrans" cxnId="{173CB7B7-9E4C-4197-B5CC-779001502D97}">
      <dgm:prSet/>
      <dgm:spPr/>
      <dgm:t>
        <a:bodyPr/>
        <a:lstStyle/>
        <a:p>
          <a:endParaRPr lang="en-US"/>
        </a:p>
      </dgm:t>
    </dgm:pt>
    <dgm:pt modelId="{BC4DB784-1048-4668-9709-6365352584F6}">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Look at a behaviour plan using skills and strategies  to promote positive emotional self-regulation</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5D8343ED-B1A6-4672-8140-328CF495AF27}" type="parTrans" cxnId="{09A37657-7B43-4411-8AA3-5C728C691EE4}">
      <dgm:prSet/>
      <dgm:spPr/>
      <dgm:t>
        <a:bodyPr/>
        <a:lstStyle/>
        <a:p>
          <a:endParaRPr lang="en-US"/>
        </a:p>
      </dgm:t>
    </dgm:pt>
    <dgm:pt modelId="{0AFDD427-9AFE-4118-B992-9DF1EC9E3DE4}" type="sibTrans" cxnId="{09A37657-7B43-4411-8AA3-5C728C691EE4}">
      <dgm:prSet/>
      <dgm:spPr/>
      <dgm:t>
        <a:bodyPr/>
        <a:lstStyle/>
        <a:p>
          <a:endParaRPr lang="en-US"/>
        </a:p>
      </dgm:t>
    </dgm:pt>
    <dgm:pt modelId="{A348C19E-8244-4DC7-ABB0-9EF122FD009F}" type="pres">
      <dgm:prSet presAssocID="{EE2C6A9C-1E3C-4DE1-94AC-1036AEAF5191}" presName="linear" presStyleCnt="0">
        <dgm:presLayoutVars>
          <dgm:animLvl val="lvl"/>
          <dgm:resizeHandles val="exact"/>
        </dgm:presLayoutVars>
      </dgm:prSet>
      <dgm:spPr/>
    </dgm:pt>
    <dgm:pt modelId="{2458571C-57C7-42D0-A1A4-A4B463103A5D}" type="pres">
      <dgm:prSet presAssocID="{FFBD58E8-84A9-41DE-80C2-7A1580DF10B3}" presName="parentText" presStyleLbl="node1" presStyleIdx="0" presStyleCnt="4">
        <dgm:presLayoutVars>
          <dgm:chMax val="0"/>
          <dgm:bulletEnabled val="1"/>
        </dgm:presLayoutVars>
      </dgm:prSet>
      <dgm:spPr/>
    </dgm:pt>
    <dgm:pt modelId="{E8CA069C-B5C7-475A-8CC3-C0C88E02A7D4}" type="pres">
      <dgm:prSet presAssocID="{D41784DD-5A55-41EF-B511-F1ADCB7F6CF7}" presName="spacer" presStyleCnt="0"/>
      <dgm:spPr/>
    </dgm:pt>
    <dgm:pt modelId="{22226CE1-A4B9-45C8-84E2-C93D3FA7172B}" type="pres">
      <dgm:prSet presAssocID="{223F812F-F8D0-4C93-839E-B7A893B31D53}" presName="parentText" presStyleLbl="node1" presStyleIdx="1" presStyleCnt="4">
        <dgm:presLayoutVars>
          <dgm:chMax val="0"/>
          <dgm:bulletEnabled val="1"/>
        </dgm:presLayoutVars>
      </dgm:prSet>
      <dgm:spPr/>
    </dgm:pt>
    <dgm:pt modelId="{F7D4FD80-280A-44E8-93AA-B616FAE07E22}" type="pres">
      <dgm:prSet presAssocID="{48BC8F36-B4DE-4DF5-9F55-BB32EC7305BC}" presName="spacer" presStyleCnt="0"/>
      <dgm:spPr/>
    </dgm:pt>
    <dgm:pt modelId="{04F2720D-1B6D-4C76-A185-965847F7C235}" type="pres">
      <dgm:prSet presAssocID="{55F85268-EF29-421C-83C3-45627BBBCBBC}" presName="parentText" presStyleLbl="node1" presStyleIdx="2" presStyleCnt="4">
        <dgm:presLayoutVars>
          <dgm:chMax val="0"/>
          <dgm:bulletEnabled val="1"/>
        </dgm:presLayoutVars>
      </dgm:prSet>
      <dgm:spPr/>
    </dgm:pt>
    <dgm:pt modelId="{E354EFD8-946C-4D83-9904-F69F008637AB}" type="pres">
      <dgm:prSet presAssocID="{08B9A7C6-7696-43D7-A580-83C8D5D73B69}" presName="spacer" presStyleCnt="0"/>
      <dgm:spPr/>
    </dgm:pt>
    <dgm:pt modelId="{41F8E214-F2CE-4E1D-BA04-32C935496A96}" type="pres">
      <dgm:prSet presAssocID="{BC4DB784-1048-4668-9709-6365352584F6}" presName="parentText" presStyleLbl="node1" presStyleIdx="3" presStyleCnt="4">
        <dgm:presLayoutVars>
          <dgm:chMax val="0"/>
          <dgm:bulletEnabled val="1"/>
        </dgm:presLayoutVars>
      </dgm:prSet>
      <dgm:spPr/>
    </dgm:pt>
  </dgm:ptLst>
  <dgm:cxnLst>
    <dgm:cxn modelId="{E8322309-0F6D-4EAB-B2F6-78907A5C359D}" type="presOf" srcId="{BC4DB784-1048-4668-9709-6365352584F6}" destId="{41F8E214-F2CE-4E1D-BA04-32C935496A96}" srcOrd="0" destOrd="0" presId="urn:microsoft.com/office/officeart/2005/8/layout/vList2"/>
    <dgm:cxn modelId="{02B5AC29-7B22-40CB-AED5-BEC7181DA768}" type="presOf" srcId="{223F812F-F8D0-4C93-839E-B7A893B31D53}" destId="{22226CE1-A4B9-45C8-84E2-C93D3FA7172B}" srcOrd="0" destOrd="0" presId="urn:microsoft.com/office/officeart/2005/8/layout/vList2"/>
    <dgm:cxn modelId="{7D4D9B3B-E3BE-4701-A9EF-0865B669114D}" type="presOf" srcId="{EE2C6A9C-1E3C-4DE1-94AC-1036AEAF5191}" destId="{A348C19E-8244-4DC7-ABB0-9EF122FD009F}" srcOrd="0" destOrd="0" presId="urn:microsoft.com/office/officeart/2005/8/layout/vList2"/>
    <dgm:cxn modelId="{09A37657-7B43-4411-8AA3-5C728C691EE4}" srcId="{EE2C6A9C-1E3C-4DE1-94AC-1036AEAF5191}" destId="{BC4DB784-1048-4668-9709-6365352584F6}" srcOrd="3" destOrd="0" parTransId="{5D8343ED-B1A6-4672-8140-328CF495AF27}" sibTransId="{0AFDD427-9AFE-4118-B992-9DF1EC9E3DE4}"/>
    <dgm:cxn modelId="{EC0924B0-78B6-4472-B59E-372472A71106}" srcId="{EE2C6A9C-1E3C-4DE1-94AC-1036AEAF5191}" destId="{223F812F-F8D0-4C93-839E-B7A893B31D53}" srcOrd="1" destOrd="0" parTransId="{4B9D1E18-D327-4B02-A9DA-1DF8E2291A60}" sibTransId="{48BC8F36-B4DE-4DF5-9F55-BB32EC7305BC}"/>
    <dgm:cxn modelId="{173CB7B7-9E4C-4197-B5CC-779001502D97}" srcId="{EE2C6A9C-1E3C-4DE1-94AC-1036AEAF5191}" destId="{55F85268-EF29-421C-83C3-45627BBBCBBC}" srcOrd="2" destOrd="0" parTransId="{D3B54315-F5C8-46E4-8DA9-FA0D126F7FF5}" sibTransId="{08B9A7C6-7696-43D7-A580-83C8D5D73B69}"/>
    <dgm:cxn modelId="{A842A5C0-C4FA-4567-9389-89BA96CC5B70}" type="presOf" srcId="{55F85268-EF29-421C-83C3-45627BBBCBBC}" destId="{04F2720D-1B6D-4C76-A185-965847F7C235}" srcOrd="0" destOrd="0" presId="urn:microsoft.com/office/officeart/2005/8/layout/vList2"/>
    <dgm:cxn modelId="{F2767BD2-E9AE-4CF5-B0A1-10AA3F72647D}" type="presOf" srcId="{FFBD58E8-84A9-41DE-80C2-7A1580DF10B3}" destId="{2458571C-57C7-42D0-A1A4-A4B463103A5D}" srcOrd="0" destOrd="0" presId="urn:microsoft.com/office/officeart/2005/8/layout/vList2"/>
    <dgm:cxn modelId="{A048A5D9-3C3F-421F-A0E2-4FE737FDBF42}" srcId="{EE2C6A9C-1E3C-4DE1-94AC-1036AEAF5191}" destId="{FFBD58E8-84A9-41DE-80C2-7A1580DF10B3}" srcOrd="0" destOrd="0" parTransId="{B79FB048-96A8-451C-A4DC-B8773490C8DA}" sibTransId="{D41784DD-5A55-41EF-B511-F1ADCB7F6CF7}"/>
    <dgm:cxn modelId="{3CE8C1BC-9F19-4992-B301-E1CEE1884ADF}" type="presParOf" srcId="{A348C19E-8244-4DC7-ABB0-9EF122FD009F}" destId="{2458571C-57C7-42D0-A1A4-A4B463103A5D}" srcOrd="0" destOrd="0" presId="urn:microsoft.com/office/officeart/2005/8/layout/vList2"/>
    <dgm:cxn modelId="{8C7B7AEC-CAD6-4A2D-8A60-CB818B7C769F}" type="presParOf" srcId="{A348C19E-8244-4DC7-ABB0-9EF122FD009F}" destId="{E8CA069C-B5C7-475A-8CC3-C0C88E02A7D4}" srcOrd="1" destOrd="0" presId="urn:microsoft.com/office/officeart/2005/8/layout/vList2"/>
    <dgm:cxn modelId="{2BA28BE6-5295-4A37-AC42-DB50DCFB659F}" type="presParOf" srcId="{A348C19E-8244-4DC7-ABB0-9EF122FD009F}" destId="{22226CE1-A4B9-45C8-84E2-C93D3FA7172B}" srcOrd="2" destOrd="0" presId="urn:microsoft.com/office/officeart/2005/8/layout/vList2"/>
    <dgm:cxn modelId="{93B62C3A-0903-438E-B2E6-A1374E7335C4}" type="presParOf" srcId="{A348C19E-8244-4DC7-ABB0-9EF122FD009F}" destId="{F7D4FD80-280A-44E8-93AA-B616FAE07E22}" srcOrd="3" destOrd="0" presId="urn:microsoft.com/office/officeart/2005/8/layout/vList2"/>
    <dgm:cxn modelId="{52620ACD-1B88-4D3F-879E-F364EC3AD46E}" type="presParOf" srcId="{A348C19E-8244-4DC7-ABB0-9EF122FD009F}" destId="{04F2720D-1B6D-4C76-A185-965847F7C235}" srcOrd="4" destOrd="0" presId="urn:microsoft.com/office/officeart/2005/8/layout/vList2"/>
    <dgm:cxn modelId="{2B4FA677-FFBB-4B6F-BB96-1E4E6A8BFF58}" type="presParOf" srcId="{A348C19E-8244-4DC7-ABB0-9EF122FD009F}" destId="{E354EFD8-946C-4D83-9904-F69F008637AB}" srcOrd="5" destOrd="0" presId="urn:microsoft.com/office/officeart/2005/8/layout/vList2"/>
    <dgm:cxn modelId="{3DAFFBA4-B88A-4C67-B296-B057F13F5400}" type="presParOf" srcId="{A348C19E-8244-4DC7-ABB0-9EF122FD009F}" destId="{41F8E214-F2CE-4E1D-BA04-32C935496A9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EE7F6F-2E7B-47B5-B3B8-D5688C3DA45D}" type="doc">
      <dgm:prSet loTypeId="urn:microsoft.com/office/officeart/2005/8/layout/venn1" loCatId="relationship" qsTypeId="urn:microsoft.com/office/officeart/2005/8/quickstyle/3d1" qsCatId="3D" csTypeId="urn:microsoft.com/office/officeart/2005/8/colors/colorful1" csCatId="colorful" phldr="1"/>
      <dgm:spPr/>
      <dgm:t>
        <a:bodyPr/>
        <a:lstStyle/>
        <a:p>
          <a:endParaRPr lang="en-GB"/>
        </a:p>
      </dgm:t>
    </dgm:pt>
    <dgm:pt modelId="{F4CFAC48-8170-408A-A122-D4585FEDA6E2}">
      <dgm:prSet phldrT="[Text]"/>
      <dgm:spPr>
        <a:solidFill>
          <a:srgbClr val="7030A0">
            <a:alpha val="50000"/>
          </a:srgbClr>
        </a:solidFill>
      </dgm:spPr>
      <dgm:t>
        <a:bodyPr/>
        <a:lstStyle/>
        <a:p>
          <a:r>
            <a:rPr lang="en-GB" b="0" cap="none" spc="0" dirty="0">
              <a:ln w="18415" cmpd="sng">
                <a:prstDash val="solid"/>
              </a:ln>
              <a:effectLst>
                <a:outerShdw blurRad="63500" dir="3600000" algn="tl" rotWithShape="0">
                  <a:srgbClr val="000000">
                    <a:alpha val="70000"/>
                  </a:srgbClr>
                </a:outerShdw>
              </a:effectLst>
            </a:rPr>
            <a:t>Structured Teaching</a:t>
          </a:r>
        </a:p>
      </dgm:t>
    </dgm:pt>
    <dgm:pt modelId="{F65EE569-A051-4556-B58B-1A41F9FE9265}" type="parTrans" cxnId="{E214A2C5-F876-4B13-A190-30D52DE5CA19}">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3E24FEB7-C85A-495E-A48F-88D5EB3FFC90}" type="sibTrans" cxnId="{E214A2C5-F876-4B13-A190-30D52DE5CA19}">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23F58B1-7051-4C08-8F1C-013BE1822192}">
      <dgm:prSet phldrT="[Text]"/>
      <dgm:spPr>
        <a:solidFill>
          <a:schemeClr val="accent6">
            <a:lumMod val="60000"/>
            <a:lumOff val="40000"/>
            <a:alpha val="50000"/>
          </a:schemeClr>
        </a:solidFill>
      </dgm:spPr>
      <dgm:t>
        <a:bodyPr/>
        <a:lstStyle/>
        <a:p>
          <a:r>
            <a:rPr lang="en-GB" b="0" cap="none" spc="0" dirty="0">
              <a:ln w="18415" cmpd="sng">
                <a:prstDash val="solid"/>
              </a:ln>
              <a:effectLst>
                <a:outerShdw blurRad="63500" dir="3600000" algn="tl" rotWithShape="0">
                  <a:srgbClr val="000000">
                    <a:alpha val="70000"/>
                  </a:srgbClr>
                </a:outerShdw>
              </a:effectLst>
            </a:rPr>
            <a:t>Family Focus</a:t>
          </a:r>
        </a:p>
      </dgm:t>
    </dgm:pt>
    <dgm:pt modelId="{3D1A4005-02AD-4F0C-886F-592DD3AC5A0D}" type="parTrans" cxnId="{955D95C7-4456-4992-A2B1-2690E87AA60D}">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BD5E335-8359-4D58-8AE8-2F344B17F276}" type="sibTrans" cxnId="{955D95C7-4456-4992-A2B1-2690E87AA60D}">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86A19015-60DB-4465-8FBA-9BF16BE39294}">
      <dgm:prSet phldrT="[Text]"/>
      <dgm:spPr>
        <a:solidFill>
          <a:schemeClr val="accent1">
            <a:lumMod val="60000"/>
            <a:lumOff val="40000"/>
          </a:schemeClr>
        </a:solidFill>
      </dgm:spPr>
      <dgm:t>
        <a:bodyPr/>
        <a:lstStyle/>
        <a:p>
          <a:r>
            <a:rPr lang="en-GB" b="0" cap="none" spc="0" dirty="0">
              <a:ln w="18415" cmpd="sng">
                <a:prstDash val="solid"/>
              </a:ln>
              <a:effectLst>
                <a:outerShdw blurRad="63500" dir="3600000" algn="tl" rotWithShape="0">
                  <a:srgbClr val="000000">
                    <a:alpha val="70000"/>
                  </a:srgbClr>
                </a:outerShdw>
              </a:effectLst>
            </a:rPr>
            <a:t>Child-Led Play</a:t>
          </a:r>
        </a:p>
      </dgm:t>
    </dgm:pt>
    <dgm:pt modelId="{C597EEAF-63D6-42B9-A091-3A89AB9B176B}" type="sibTrans" cxnId="{A76EC513-8ED6-4841-B7DC-1FF7940BE444}">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F5067AC3-AEC8-46E7-B34E-154FC656FB3E}" type="parTrans" cxnId="{A76EC513-8ED6-4841-B7DC-1FF7940BE444}">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9E0CB34C-090B-4BD7-A372-B4A8602D4F9E}" type="pres">
      <dgm:prSet presAssocID="{EDEE7F6F-2E7B-47B5-B3B8-D5688C3DA45D}" presName="compositeShape" presStyleCnt="0">
        <dgm:presLayoutVars>
          <dgm:chMax val="7"/>
          <dgm:dir/>
          <dgm:resizeHandles val="exact"/>
        </dgm:presLayoutVars>
      </dgm:prSet>
      <dgm:spPr/>
    </dgm:pt>
    <dgm:pt modelId="{8237255B-6DD9-4B9A-A2A0-2648B8942081}" type="pres">
      <dgm:prSet presAssocID="{86A19015-60DB-4465-8FBA-9BF16BE39294}" presName="circ1" presStyleLbl="vennNode1" presStyleIdx="0" presStyleCnt="3"/>
      <dgm:spPr/>
    </dgm:pt>
    <dgm:pt modelId="{DA1EC446-AA87-4473-8D48-EF2E6C7A3F20}" type="pres">
      <dgm:prSet presAssocID="{86A19015-60DB-4465-8FBA-9BF16BE39294}" presName="circ1Tx" presStyleLbl="revTx" presStyleIdx="0" presStyleCnt="0">
        <dgm:presLayoutVars>
          <dgm:chMax val="0"/>
          <dgm:chPref val="0"/>
          <dgm:bulletEnabled val="1"/>
        </dgm:presLayoutVars>
      </dgm:prSet>
      <dgm:spPr/>
    </dgm:pt>
    <dgm:pt modelId="{BC86B2B9-FA98-423F-ADF3-E98132ACB20D}" type="pres">
      <dgm:prSet presAssocID="{F4CFAC48-8170-408A-A122-D4585FEDA6E2}" presName="circ2" presStyleLbl="vennNode1" presStyleIdx="1" presStyleCnt="3"/>
      <dgm:spPr/>
    </dgm:pt>
    <dgm:pt modelId="{C76975DB-F570-40B6-8B1F-F2310306687D}" type="pres">
      <dgm:prSet presAssocID="{F4CFAC48-8170-408A-A122-D4585FEDA6E2}" presName="circ2Tx" presStyleLbl="revTx" presStyleIdx="0" presStyleCnt="0">
        <dgm:presLayoutVars>
          <dgm:chMax val="0"/>
          <dgm:chPref val="0"/>
          <dgm:bulletEnabled val="1"/>
        </dgm:presLayoutVars>
      </dgm:prSet>
      <dgm:spPr/>
    </dgm:pt>
    <dgm:pt modelId="{4AB2C161-717A-48EA-8D6C-84A0A472F15B}" type="pres">
      <dgm:prSet presAssocID="{623F58B1-7051-4C08-8F1C-013BE1822192}" presName="circ3" presStyleLbl="vennNode1" presStyleIdx="2" presStyleCnt="3"/>
      <dgm:spPr/>
    </dgm:pt>
    <dgm:pt modelId="{12BAF723-7AF3-49BD-871A-26DED1571EF8}" type="pres">
      <dgm:prSet presAssocID="{623F58B1-7051-4C08-8F1C-013BE1822192}" presName="circ3Tx" presStyleLbl="revTx" presStyleIdx="0" presStyleCnt="0">
        <dgm:presLayoutVars>
          <dgm:chMax val="0"/>
          <dgm:chPref val="0"/>
          <dgm:bulletEnabled val="1"/>
        </dgm:presLayoutVars>
      </dgm:prSet>
      <dgm:spPr/>
    </dgm:pt>
  </dgm:ptLst>
  <dgm:cxnLst>
    <dgm:cxn modelId="{A76EC513-8ED6-4841-B7DC-1FF7940BE444}" srcId="{EDEE7F6F-2E7B-47B5-B3B8-D5688C3DA45D}" destId="{86A19015-60DB-4465-8FBA-9BF16BE39294}" srcOrd="0" destOrd="0" parTransId="{F5067AC3-AEC8-46E7-B34E-154FC656FB3E}" sibTransId="{C597EEAF-63D6-42B9-A091-3A89AB9B176B}"/>
    <dgm:cxn modelId="{15BEFC17-7626-4DE8-8D0D-C83CE1F5F03D}" type="presOf" srcId="{EDEE7F6F-2E7B-47B5-B3B8-D5688C3DA45D}" destId="{9E0CB34C-090B-4BD7-A372-B4A8602D4F9E}" srcOrd="0" destOrd="0" presId="urn:microsoft.com/office/officeart/2005/8/layout/venn1"/>
    <dgm:cxn modelId="{6435F04A-0002-4536-A49F-AD42FD5B6CAA}" type="presOf" srcId="{623F58B1-7051-4C08-8F1C-013BE1822192}" destId="{4AB2C161-717A-48EA-8D6C-84A0A472F15B}" srcOrd="0" destOrd="0" presId="urn:microsoft.com/office/officeart/2005/8/layout/venn1"/>
    <dgm:cxn modelId="{1C5915AA-84DE-4393-9AEF-A1D48E9E95A4}" type="presOf" srcId="{86A19015-60DB-4465-8FBA-9BF16BE39294}" destId="{DA1EC446-AA87-4473-8D48-EF2E6C7A3F20}" srcOrd="1" destOrd="0" presId="urn:microsoft.com/office/officeart/2005/8/layout/venn1"/>
    <dgm:cxn modelId="{5BB7C2B8-76D0-4E68-B112-1A8072FD121D}" type="presOf" srcId="{F4CFAC48-8170-408A-A122-D4585FEDA6E2}" destId="{C76975DB-F570-40B6-8B1F-F2310306687D}" srcOrd="1" destOrd="0" presId="urn:microsoft.com/office/officeart/2005/8/layout/venn1"/>
    <dgm:cxn modelId="{25E1D6C0-3B5D-4AF6-8271-FE7D3D28D0FC}" type="presOf" srcId="{F4CFAC48-8170-408A-A122-D4585FEDA6E2}" destId="{BC86B2B9-FA98-423F-ADF3-E98132ACB20D}" srcOrd="0" destOrd="0" presId="urn:microsoft.com/office/officeart/2005/8/layout/venn1"/>
    <dgm:cxn modelId="{E214A2C5-F876-4B13-A190-30D52DE5CA19}" srcId="{EDEE7F6F-2E7B-47B5-B3B8-D5688C3DA45D}" destId="{F4CFAC48-8170-408A-A122-D4585FEDA6E2}" srcOrd="1" destOrd="0" parTransId="{F65EE569-A051-4556-B58B-1A41F9FE9265}" sibTransId="{3E24FEB7-C85A-495E-A48F-88D5EB3FFC90}"/>
    <dgm:cxn modelId="{955D95C7-4456-4992-A2B1-2690E87AA60D}" srcId="{EDEE7F6F-2E7B-47B5-B3B8-D5688C3DA45D}" destId="{623F58B1-7051-4C08-8F1C-013BE1822192}" srcOrd="2" destOrd="0" parTransId="{3D1A4005-02AD-4F0C-886F-592DD3AC5A0D}" sibTransId="{6BD5E335-8359-4D58-8AE8-2F344B17F276}"/>
    <dgm:cxn modelId="{930F8DDE-DE02-435E-9874-1CC9F7F4AC6F}" type="presOf" srcId="{86A19015-60DB-4465-8FBA-9BF16BE39294}" destId="{8237255B-6DD9-4B9A-A2A0-2648B8942081}" srcOrd="0" destOrd="0" presId="urn:microsoft.com/office/officeart/2005/8/layout/venn1"/>
    <dgm:cxn modelId="{42548FE5-42F8-4962-BC20-F57CE2D47187}" type="presOf" srcId="{623F58B1-7051-4C08-8F1C-013BE1822192}" destId="{12BAF723-7AF3-49BD-871A-26DED1571EF8}" srcOrd="1" destOrd="0" presId="urn:microsoft.com/office/officeart/2005/8/layout/venn1"/>
    <dgm:cxn modelId="{4CAB6D35-E2BA-4514-B4DE-0C3DB8A73222}" type="presParOf" srcId="{9E0CB34C-090B-4BD7-A372-B4A8602D4F9E}" destId="{8237255B-6DD9-4B9A-A2A0-2648B8942081}" srcOrd="0" destOrd="0" presId="urn:microsoft.com/office/officeart/2005/8/layout/venn1"/>
    <dgm:cxn modelId="{4DDDCA72-22AF-452F-BD56-8AE1722D92A2}" type="presParOf" srcId="{9E0CB34C-090B-4BD7-A372-B4A8602D4F9E}" destId="{DA1EC446-AA87-4473-8D48-EF2E6C7A3F20}" srcOrd="1" destOrd="0" presId="urn:microsoft.com/office/officeart/2005/8/layout/venn1"/>
    <dgm:cxn modelId="{60358183-C573-4C66-B7D7-4F7A56F83BB2}" type="presParOf" srcId="{9E0CB34C-090B-4BD7-A372-B4A8602D4F9E}" destId="{BC86B2B9-FA98-423F-ADF3-E98132ACB20D}" srcOrd="2" destOrd="0" presId="urn:microsoft.com/office/officeart/2005/8/layout/venn1"/>
    <dgm:cxn modelId="{E7866743-4496-4764-B2E1-802369B36A48}" type="presParOf" srcId="{9E0CB34C-090B-4BD7-A372-B4A8602D4F9E}" destId="{C76975DB-F570-40B6-8B1F-F2310306687D}" srcOrd="3" destOrd="0" presId="urn:microsoft.com/office/officeart/2005/8/layout/venn1"/>
    <dgm:cxn modelId="{B5BF9820-3FEF-4050-9BDD-F574B1D66FEC}" type="presParOf" srcId="{9E0CB34C-090B-4BD7-A372-B4A8602D4F9E}" destId="{4AB2C161-717A-48EA-8D6C-84A0A472F15B}" srcOrd="4" destOrd="0" presId="urn:microsoft.com/office/officeart/2005/8/layout/venn1"/>
    <dgm:cxn modelId="{C46DC0EC-8F6E-48AB-963C-071C4522E430}" type="presParOf" srcId="{9E0CB34C-090B-4BD7-A372-B4A8602D4F9E}" destId="{12BAF723-7AF3-49BD-871A-26DED1571EF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0B3F12C6-84F8-46B0-89C5-837AA3CDE18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91DCB31-CED8-44D6-82BC-C9AB9C494D28}">
      <dgm:prSet/>
      <dgm:spPr/>
      <dgm:t>
        <a:bodyPr/>
        <a:lstStyle/>
        <a:p>
          <a:r>
            <a:rPr lang="en-US" dirty="0">
              <a:latin typeface="Tahoma" panose="020B0604030504040204" pitchFamily="34" charset="0"/>
              <a:ea typeface="Tahoma" panose="020B0604030504040204" pitchFamily="34" charset="0"/>
              <a:cs typeface="Tahoma" panose="020B0604030504040204" pitchFamily="34" charset="0"/>
            </a:rPr>
            <a:t>Understanding the child's perspective</a:t>
          </a:r>
        </a:p>
      </dgm:t>
    </dgm:pt>
    <dgm:pt modelId="{7F08EA9C-1155-4FFF-AD93-25B36D5C2E3C}" type="parTrans" cxnId="{A2189AB2-988F-46FA-999C-0BC7A3C53262}">
      <dgm:prSet/>
      <dgm:spPr/>
      <dgm:t>
        <a:bodyPr/>
        <a:lstStyle/>
        <a:p>
          <a:endParaRPr lang="en-US"/>
        </a:p>
      </dgm:t>
    </dgm:pt>
    <dgm:pt modelId="{DCB364F4-5914-4E8C-90AF-0CD83ECDE93A}" type="sibTrans" cxnId="{A2189AB2-988F-46FA-999C-0BC7A3C53262}">
      <dgm:prSet/>
      <dgm:spPr/>
      <dgm:t>
        <a:bodyPr/>
        <a:lstStyle/>
        <a:p>
          <a:endParaRPr lang="en-US"/>
        </a:p>
      </dgm:t>
    </dgm:pt>
    <dgm:pt modelId="{287FF1C0-9342-4679-9583-206FD6D45631}">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latin typeface="Tahoma" panose="020B0604030504040204" pitchFamily="34" charset="0"/>
              <a:ea typeface="Tahoma" panose="020B0604030504040204" pitchFamily="34" charset="0"/>
              <a:cs typeface="Tahoma" panose="020B0604030504040204" pitchFamily="34" charset="0"/>
            </a:rPr>
            <a:t>Establishing clear boundaries and setting reasonable expectations</a:t>
          </a:r>
          <a:endParaRPr lang="en-US" dirty="0">
            <a:latin typeface="Tahoma" panose="020B0604030504040204" pitchFamily="34" charset="0"/>
            <a:ea typeface="Tahoma" panose="020B0604030504040204" pitchFamily="34" charset="0"/>
            <a:cs typeface="Tahoma" panose="020B0604030504040204" pitchFamily="34" charset="0"/>
          </a:endParaRPr>
        </a:p>
        <a:p>
          <a:pPr marL="0" lvl="0" defTabSz="889000">
            <a:lnSpc>
              <a:spcPct val="90000"/>
            </a:lnSpc>
            <a:spcBef>
              <a:spcPct val="0"/>
            </a:spcBef>
            <a:spcAft>
              <a:spcPct val="35000"/>
            </a:spcAft>
            <a:buNone/>
          </a:pPr>
          <a:endParaRPr lang="en-US" dirty="0">
            <a:latin typeface="Tahoma" panose="020B0604030504040204" pitchFamily="34" charset="0"/>
            <a:ea typeface="Tahoma" panose="020B0604030504040204" pitchFamily="34" charset="0"/>
            <a:cs typeface="Tahoma" panose="020B0604030504040204" pitchFamily="34" charset="0"/>
          </a:endParaRPr>
        </a:p>
      </dgm:t>
    </dgm:pt>
    <dgm:pt modelId="{E17E3CAC-6276-4D37-B7D2-9BCBAC7BB861}" type="parTrans" cxnId="{3C33975B-7CBF-4B46-A3F2-100368C0B098}">
      <dgm:prSet/>
      <dgm:spPr/>
      <dgm:t>
        <a:bodyPr/>
        <a:lstStyle/>
        <a:p>
          <a:endParaRPr lang="en-US"/>
        </a:p>
      </dgm:t>
    </dgm:pt>
    <dgm:pt modelId="{D2E72E17-543B-4FFD-A46C-104E2AA2037C}" type="sibTrans" cxnId="{3C33975B-7CBF-4B46-A3F2-100368C0B098}">
      <dgm:prSet/>
      <dgm:spPr/>
      <dgm:t>
        <a:bodyPr/>
        <a:lstStyle/>
        <a:p>
          <a:endParaRPr lang="en-US"/>
        </a:p>
      </dgm:t>
    </dgm:pt>
    <dgm:pt modelId="{5CB078DE-5208-46E8-B2F9-DAA203245F72}">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Discussion with parents and carers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39424CE1-C078-458D-AF3C-764318003464}" type="parTrans" cxnId="{8DB4C350-189C-4B3D-9234-1B1F04E8C6DA}">
      <dgm:prSet/>
      <dgm:spPr/>
      <dgm:t>
        <a:bodyPr/>
        <a:lstStyle/>
        <a:p>
          <a:endParaRPr lang="en-US"/>
        </a:p>
      </dgm:t>
    </dgm:pt>
    <dgm:pt modelId="{82830EB1-2C38-44AF-A784-CBFB1B7BAF8A}" type="sibTrans" cxnId="{8DB4C350-189C-4B3D-9234-1B1F04E8C6DA}">
      <dgm:prSet/>
      <dgm:spPr/>
      <dgm:t>
        <a:bodyPr/>
        <a:lstStyle/>
        <a:p>
          <a:endParaRPr lang="en-US"/>
        </a:p>
      </dgm:t>
    </dgm:pt>
    <dgm:pt modelId="{55793893-3579-4290-A751-B43994FE9F1A}">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Praising children when wanted behaviour occurs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8D1658F4-4B6A-4220-AAED-F2DBE1FE3E1D}" type="parTrans" cxnId="{418EA443-8841-49FD-9ECA-A32703E1CD22}">
      <dgm:prSet/>
      <dgm:spPr/>
      <dgm:t>
        <a:bodyPr/>
        <a:lstStyle/>
        <a:p>
          <a:endParaRPr lang="en-US"/>
        </a:p>
      </dgm:t>
    </dgm:pt>
    <dgm:pt modelId="{D0C03A52-9BA9-4DF1-B572-E1450230CD61}" type="sibTrans" cxnId="{418EA443-8841-49FD-9ECA-A32703E1CD22}">
      <dgm:prSet/>
      <dgm:spPr/>
      <dgm:t>
        <a:bodyPr/>
        <a:lstStyle/>
        <a:p>
          <a:endParaRPr lang="en-US"/>
        </a:p>
      </dgm:t>
    </dgm:pt>
    <dgm:pt modelId="{86522C69-5F10-4DC7-ADC2-86C1740FCED4}">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Promoting positive behavioural responses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23B017BB-3529-4247-A017-19E66DE79B31}" type="parTrans" cxnId="{1B641E92-C7D3-4196-8802-E28C58A44F83}">
      <dgm:prSet/>
      <dgm:spPr/>
      <dgm:t>
        <a:bodyPr/>
        <a:lstStyle/>
        <a:p>
          <a:endParaRPr lang="en-US"/>
        </a:p>
      </dgm:t>
    </dgm:pt>
    <dgm:pt modelId="{5AF286A9-F442-4DE7-ABB5-F06F1F8A8552}" type="sibTrans" cxnId="{1B641E92-C7D3-4196-8802-E28C58A44F83}">
      <dgm:prSet/>
      <dgm:spPr/>
      <dgm:t>
        <a:bodyPr/>
        <a:lstStyle/>
        <a:p>
          <a:endParaRPr lang="en-US"/>
        </a:p>
      </dgm:t>
    </dgm:pt>
    <dgm:pt modelId="{064D4E9C-1DC1-42ED-9C72-3C6E6E68695F}">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Giving children every chance to regulate their responses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58738A64-42E1-4545-8715-CDC0A53FBE07}" type="parTrans" cxnId="{16BBE9EE-916E-401C-B1C7-AE6A137D0465}">
      <dgm:prSet/>
      <dgm:spPr/>
      <dgm:t>
        <a:bodyPr/>
        <a:lstStyle/>
        <a:p>
          <a:endParaRPr lang="en-US"/>
        </a:p>
      </dgm:t>
    </dgm:pt>
    <dgm:pt modelId="{FCC7A814-AC47-4920-81B8-BD49B0D71029}" type="sibTrans" cxnId="{16BBE9EE-916E-401C-B1C7-AE6A137D0465}">
      <dgm:prSet/>
      <dgm:spPr/>
      <dgm:t>
        <a:bodyPr/>
        <a:lstStyle/>
        <a:p>
          <a:endParaRPr lang="en-US"/>
        </a:p>
      </dgm:t>
    </dgm:pt>
    <dgm:pt modelId="{74BD05A3-D316-46A7-880A-1646372973D0}">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Developing skills to co-operate with others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BF5B46CD-7CA9-4FE6-B8B6-DA856648F0E4}" type="parTrans" cxnId="{2BAE679B-30F0-4769-935B-D8BAEAB27AEE}">
      <dgm:prSet/>
      <dgm:spPr/>
      <dgm:t>
        <a:bodyPr/>
        <a:lstStyle/>
        <a:p>
          <a:endParaRPr lang="en-US"/>
        </a:p>
      </dgm:t>
    </dgm:pt>
    <dgm:pt modelId="{36D0EFFC-2B63-4A38-9E72-349AA4E1A5C0}" type="sibTrans" cxnId="{2BAE679B-30F0-4769-935B-D8BAEAB27AEE}">
      <dgm:prSet/>
      <dgm:spPr/>
      <dgm:t>
        <a:bodyPr/>
        <a:lstStyle/>
        <a:p>
          <a:endParaRPr lang="en-US"/>
        </a:p>
      </dgm:t>
    </dgm:pt>
    <dgm:pt modelId="{11E73834-D654-474E-A07A-4C435EEA7BDC}" type="pres">
      <dgm:prSet presAssocID="{0B3F12C6-84F8-46B0-89C5-837AA3CDE18D}" presName="linear" presStyleCnt="0">
        <dgm:presLayoutVars>
          <dgm:animLvl val="lvl"/>
          <dgm:resizeHandles val="exact"/>
        </dgm:presLayoutVars>
      </dgm:prSet>
      <dgm:spPr/>
    </dgm:pt>
    <dgm:pt modelId="{1AACF676-52D0-496B-B892-754C3E1E1205}" type="pres">
      <dgm:prSet presAssocID="{091DCB31-CED8-44D6-82BC-C9AB9C494D28}" presName="parentText" presStyleLbl="node1" presStyleIdx="0" presStyleCnt="7">
        <dgm:presLayoutVars>
          <dgm:chMax val="0"/>
          <dgm:bulletEnabled val="1"/>
        </dgm:presLayoutVars>
      </dgm:prSet>
      <dgm:spPr/>
    </dgm:pt>
    <dgm:pt modelId="{ECD31D34-BC73-48B7-BBC2-1667E8983DA0}" type="pres">
      <dgm:prSet presAssocID="{DCB364F4-5914-4E8C-90AF-0CD83ECDE93A}" presName="spacer" presStyleCnt="0"/>
      <dgm:spPr/>
    </dgm:pt>
    <dgm:pt modelId="{347F28E3-5704-48C8-8CEA-443B8A6B9EED}" type="pres">
      <dgm:prSet presAssocID="{287FF1C0-9342-4679-9583-206FD6D45631}" presName="parentText" presStyleLbl="node1" presStyleIdx="1" presStyleCnt="7">
        <dgm:presLayoutVars>
          <dgm:chMax val="0"/>
          <dgm:bulletEnabled val="1"/>
        </dgm:presLayoutVars>
      </dgm:prSet>
      <dgm:spPr/>
    </dgm:pt>
    <dgm:pt modelId="{AD56BE6E-7484-47F7-8C41-180F8E0F3398}" type="pres">
      <dgm:prSet presAssocID="{D2E72E17-543B-4FFD-A46C-104E2AA2037C}" presName="spacer" presStyleCnt="0"/>
      <dgm:spPr/>
    </dgm:pt>
    <dgm:pt modelId="{006DBDF6-CAA6-4C42-ACD6-495E643172CE}" type="pres">
      <dgm:prSet presAssocID="{5CB078DE-5208-46E8-B2F9-DAA203245F72}" presName="parentText" presStyleLbl="node1" presStyleIdx="2" presStyleCnt="7">
        <dgm:presLayoutVars>
          <dgm:chMax val="0"/>
          <dgm:bulletEnabled val="1"/>
        </dgm:presLayoutVars>
      </dgm:prSet>
      <dgm:spPr/>
    </dgm:pt>
    <dgm:pt modelId="{6B5E955B-0EE5-42C2-A1F6-628283E91A48}" type="pres">
      <dgm:prSet presAssocID="{82830EB1-2C38-44AF-A784-CBFB1B7BAF8A}" presName="spacer" presStyleCnt="0"/>
      <dgm:spPr/>
    </dgm:pt>
    <dgm:pt modelId="{066FD3A9-4B74-4AD7-A832-4D70FE2CD3D5}" type="pres">
      <dgm:prSet presAssocID="{55793893-3579-4290-A751-B43994FE9F1A}" presName="parentText" presStyleLbl="node1" presStyleIdx="3" presStyleCnt="7">
        <dgm:presLayoutVars>
          <dgm:chMax val="0"/>
          <dgm:bulletEnabled val="1"/>
        </dgm:presLayoutVars>
      </dgm:prSet>
      <dgm:spPr/>
    </dgm:pt>
    <dgm:pt modelId="{98D26460-7C47-4334-A7B4-980E1FB368DF}" type="pres">
      <dgm:prSet presAssocID="{D0C03A52-9BA9-4DF1-B572-E1450230CD61}" presName="spacer" presStyleCnt="0"/>
      <dgm:spPr/>
    </dgm:pt>
    <dgm:pt modelId="{E660BDF7-DDEE-45D3-9395-1D652EADCF60}" type="pres">
      <dgm:prSet presAssocID="{86522C69-5F10-4DC7-ADC2-86C1740FCED4}" presName="parentText" presStyleLbl="node1" presStyleIdx="4" presStyleCnt="7">
        <dgm:presLayoutVars>
          <dgm:chMax val="0"/>
          <dgm:bulletEnabled val="1"/>
        </dgm:presLayoutVars>
      </dgm:prSet>
      <dgm:spPr/>
    </dgm:pt>
    <dgm:pt modelId="{7C190AFB-933A-4A15-BCBB-A2338DB173B6}" type="pres">
      <dgm:prSet presAssocID="{5AF286A9-F442-4DE7-ABB5-F06F1F8A8552}" presName="spacer" presStyleCnt="0"/>
      <dgm:spPr/>
    </dgm:pt>
    <dgm:pt modelId="{B290738A-3774-459B-BB04-861901183E53}" type="pres">
      <dgm:prSet presAssocID="{064D4E9C-1DC1-42ED-9C72-3C6E6E68695F}" presName="parentText" presStyleLbl="node1" presStyleIdx="5" presStyleCnt="7">
        <dgm:presLayoutVars>
          <dgm:chMax val="0"/>
          <dgm:bulletEnabled val="1"/>
        </dgm:presLayoutVars>
      </dgm:prSet>
      <dgm:spPr/>
    </dgm:pt>
    <dgm:pt modelId="{3913D22A-AF5F-4EC4-9934-D7677A4443FD}" type="pres">
      <dgm:prSet presAssocID="{FCC7A814-AC47-4920-81B8-BD49B0D71029}" presName="spacer" presStyleCnt="0"/>
      <dgm:spPr/>
    </dgm:pt>
    <dgm:pt modelId="{9C4A0764-8DFE-4D8E-B5E8-5AAD1A030619}" type="pres">
      <dgm:prSet presAssocID="{74BD05A3-D316-46A7-880A-1646372973D0}" presName="parentText" presStyleLbl="node1" presStyleIdx="6" presStyleCnt="7">
        <dgm:presLayoutVars>
          <dgm:chMax val="0"/>
          <dgm:bulletEnabled val="1"/>
        </dgm:presLayoutVars>
      </dgm:prSet>
      <dgm:spPr/>
    </dgm:pt>
  </dgm:ptLst>
  <dgm:cxnLst>
    <dgm:cxn modelId="{A333F13D-F88C-4E60-92F7-ABAC81877FAB}" type="presOf" srcId="{74BD05A3-D316-46A7-880A-1646372973D0}" destId="{9C4A0764-8DFE-4D8E-B5E8-5AAD1A030619}" srcOrd="0" destOrd="0" presId="urn:microsoft.com/office/officeart/2005/8/layout/vList2"/>
    <dgm:cxn modelId="{3C33975B-7CBF-4B46-A3F2-100368C0B098}" srcId="{0B3F12C6-84F8-46B0-89C5-837AA3CDE18D}" destId="{287FF1C0-9342-4679-9583-206FD6D45631}" srcOrd="1" destOrd="0" parTransId="{E17E3CAC-6276-4D37-B7D2-9BCBAC7BB861}" sibTransId="{D2E72E17-543B-4FFD-A46C-104E2AA2037C}"/>
    <dgm:cxn modelId="{418EA443-8841-49FD-9ECA-A32703E1CD22}" srcId="{0B3F12C6-84F8-46B0-89C5-837AA3CDE18D}" destId="{55793893-3579-4290-A751-B43994FE9F1A}" srcOrd="3" destOrd="0" parTransId="{8D1658F4-4B6A-4220-AAED-F2DBE1FE3E1D}" sibTransId="{D0C03A52-9BA9-4DF1-B572-E1450230CD61}"/>
    <dgm:cxn modelId="{D12D826C-8459-4C50-A90F-A1E5AE677C1C}" type="presOf" srcId="{064D4E9C-1DC1-42ED-9C72-3C6E6E68695F}" destId="{B290738A-3774-459B-BB04-861901183E53}" srcOrd="0" destOrd="0" presId="urn:microsoft.com/office/officeart/2005/8/layout/vList2"/>
    <dgm:cxn modelId="{FA72534D-03EE-466E-8684-A12C655C278B}" type="presOf" srcId="{0B3F12C6-84F8-46B0-89C5-837AA3CDE18D}" destId="{11E73834-D654-474E-A07A-4C435EEA7BDC}" srcOrd="0" destOrd="0" presId="urn:microsoft.com/office/officeart/2005/8/layout/vList2"/>
    <dgm:cxn modelId="{8DB4C350-189C-4B3D-9234-1B1F04E8C6DA}" srcId="{0B3F12C6-84F8-46B0-89C5-837AA3CDE18D}" destId="{5CB078DE-5208-46E8-B2F9-DAA203245F72}" srcOrd="2" destOrd="0" parTransId="{39424CE1-C078-458D-AF3C-764318003464}" sibTransId="{82830EB1-2C38-44AF-A784-CBFB1B7BAF8A}"/>
    <dgm:cxn modelId="{B2F5F071-9EF1-41D7-BC02-0330FE22A428}" type="presOf" srcId="{86522C69-5F10-4DC7-ADC2-86C1740FCED4}" destId="{E660BDF7-DDEE-45D3-9395-1D652EADCF60}" srcOrd="0" destOrd="0" presId="urn:microsoft.com/office/officeart/2005/8/layout/vList2"/>
    <dgm:cxn modelId="{32BB3A72-1711-43F4-89D8-73CC997C43C8}" type="presOf" srcId="{5CB078DE-5208-46E8-B2F9-DAA203245F72}" destId="{006DBDF6-CAA6-4C42-ACD6-495E643172CE}" srcOrd="0" destOrd="0" presId="urn:microsoft.com/office/officeart/2005/8/layout/vList2"/>
    <dgm:cxn modelId="{1B641E92-C7D3-4196-8802-E28C58A44F83}" srcId="{0B3F12C6-84F8-46B0-89C5-837AA3CDE18D}" destId="{86522C69-5F10-4DC7-ADC2-86C1740FCED4}" srcOrd="4" destOrd="0" parTransId="{23B017BB-3529-4247-A017-19E66DE79B31}" sibTransId="{5AF286A9-F442-4DE7-ABB5-F06F1F8A8552}"/>
    <dgm:cxn modelId="{2BAE679B-30F0-4769-935B-D8BAEAB27AEE}" srcId="{0B3F12C6-84F8-46B0-89C5-837AA3CDE18D}" destId="{74BD05A3-D316-46A7-880A-1646372973D0}" srcOrd="6" destOrd="0" parTransId="{BF5B46CD-7CA9-4FE6-B8B6-DA856648F0E4}" sibTransId="{36D0EFFC-2B63-4A38-9E72-349AA4E1A5C0}"/>
    <dgm:cxn modelId="{A2189AB2-988F-46FA-999C-0BC7A3C53262}" srcId="{0B3F12C6-84F8-46B0-89C5-837AA3CDE18D}" destId="{091DCB31-CED8-44D6-82BC-C9AB9C494D28}" srcOrd="0" destOrd="0" parTransId="{7F08EA9C-1155-4FFF-AD93-25B36D5C2E3C}" sibTransId="{DCB364F4-5914-4E8C-90AF-0CD83ECDE93A}"/>
    <dgm:cxn modelId="{10D879D8-AB97-403A-8F02-6E3319F92126}" type="presOf" srcId="{55793893-3579-4290-A751-B43994FE9F1A}" destId="{066FD3A9-4B74-4AD7-A832-4D70FE2CD3D5}" srcOrd="0" destOrd="0" presId="urn:microsoft.com/office/officeart/2005/8/layout/vList2"/>
    <dgm:cxn modelId="{47B01BDF-AA2F-4561-9D3C-9252A3346C0D}" type="presOf" srcId="{091DCB31-CED8-44D6-82BC-C9AB9C494D28}" destId="{1AACF676-52D0-496B-B892-754C3E1E1205}" srcOrd="0" destOrd="0" presId="urn:microsoft.com/office/officeart/2005/8/layout/vList2"/>
    <dgm:cxn modelId="{16BBE9EE-916E-401C-B1C7-AE6A137D0465}" srcId="{0B3F12C6-84F8-46B0-89C5-837AA3CDE18D}" destId="{064D4E9C-1DC1-42ED-9C72-3C6E6E68695F}" srcOrd="5" destOrd="0" parTransId="{58738A64-42E1-4545-8715-CDC0A53FBE07}" sibTransId="{FCC7A814-AC47-4920-81B8-BD49B0D71029}"/>
    <dgm:cxn modelId="{F0366FEF-E48D-4E37-A83C-9AA7B4E338C0}" type="presOf" srcId="{287FF1C0-9342-4679-9583-206FD6D45631}" destId="{347F28E3-5704-48C8-8CEA-443B8A6B9EED}" srcOrd="0" destOrd="0" presId="urn:microsoft.com/office/officeart/2005/8/layout/vList2"/>
    <dgm:cxn modelId="{D8E45DD8-1934-4B25-A3A1-984EFE41F866}" type="presParOf" srcId="{11E73834-D654-474E-A07A-4C435EEA7BDC}" destId="{1AACF676-52D0-496B-B892-754C3E1E1205}" srcOrd="0" destOrd="0" presId="urn:microsoft.com/office/officeart/2005/8/layout/vList2"/>
    <dgm:cxn modelId="{D67E47D5-C6B3-4BAE-B4FB-D5404E28910C}" type="presParOf" srcId="{11E73834-D654-474E-A07A-4C435EEA7BDC}" destId="{ECD31D34-BC73-48B7-BBC2-1667E8983DA0}" srcOrd="1" destOrd="0" presId="urn:microsoft.com/office/officeart/2005/8/layout/vList2"/>
    <dgm:cxn modelId="{FECD5210-9B29-443D-BD1E-6C0A82F8B5AF}" type="presParOf" srcId="{11E73834-D654-474E-A07A-4C435EEA7BDC}" destId="{347F28E3-5704-48C8-8CEA-443B8A6B9EED}" srcOrd="2" destOrd="0" presId="urn:microsoft.com/office/officeart/2005/8/layout/vList2"/>
    <dgm:cxn modelId="{7ED5A900-0292-4B3A-BF46-C1D44C4789FE}" type="presParOf" srcId="{11E73834-D654-474E-A07A-4C435EEA7BDC}" destId="{AD56BE6E-7484-47F7-8C41-180F8E0F3398}" srcOrd="3" destOrd="0" presId="urn:microsoft.com/office/officeart/2005/8/layout/vList2"/>
    <dgm:cxn modelId="{0BA16CE3-F271-4016-9BA8-358F2D550BDB}" type="presParOf" srcId="{11E73834-D654-474E-A07A-4C435EEA7BDC}" destId="{006DBDF6-CAA6-4C42-ACD6-495E643172CE}" srcOrd="4" destOrd="0" presId="urn:microsoft.com/office/officeart/2005/8/layout/vList2"/>
    <dgm:cxn modelId="{37E23DB4-F094-4EE6-8DF9-20FB585F035D}" type="presParOf" srcId="{11E73834-D654-474E-A07A-4C435EEA7BDC}" destId="{6B5E955B-0EE5-42C2-A1F6-628283E91A48}" srcOrd="5" destOrd="0" presId="urn:microsoft.com/office/officeart/2005/8/layout/vList2"/>
    <dgm:cxn modelId="{417ADBF1-3BC7-4DC5-A56B-1F93766257F2}" type="presParOf" srcId="{11E73834-D654-474E-A07A-4C435EEA7BDC}" destId="{066FD3A9-4B74-4AD7-A832-4D70FE2CD3D5}" srcOrd="6" destOrd="0" presId="urn:microsoft.com/office/officeart/2005/8/layout/vList2"/>
    <dgm:cxn modelId="{C2D4859E-8995-402C-A146-10EE147C4E88}" type="presParOf" srcId="{11E73834-D654-474E-A07A-4C435EEA7BDC}" destId="{98D26460-7C47-4334-A7B4-980E1FB368DF}" srcOrd="7" destOrd="0" presId="urn:microsoft.com/office/officeart/2005/8/layout/vList2"/>
    <dgm:cxn modelId="{E6DB0E53-918E-4BF0-B9ED-F56BC06488F2}" type="presParOf" srcId="{11E73834-D654-474E-A07A-4C435EEA7BDC}" destId="{E660BDF7-DDEE-45D3-9395-1D652EADCF60}" srcOrd="8" destOrd="0" presId="urn:microsoft.com/office/officeart/2005/8/layout/vList2"/>
    <dgm:cxn modelId="{56B82EED-D200-4E24-8B46-E800D3D96C4F}" type="presParOf" srcId="{11E73834-D654-474E-A07A-4C435EEA7BDC}" destId="{7C190AFB-933A-4A15-BCBB-A2338DB173B6}" srcOrd="9" destOrd="0" presId="urn:microsoft.com/office/officeart/2005/8/layout/vList2"/>
    <dgm:cxn modelId="{F4C9E68A-4729-40EF-93E5-376B1BB82114}" type="presParOf" srcId="{11E73834-D654-474E-A07A-4C435EEA7BDC}" destId="{B290738A-3774-459B-BB04-861901183E53}" srcOrd="10" destOrd="0" presId="urn:microsoft.com/office/officeart/2005/8/layout/vList2"/>
    <dgm:cxn modelId="{FE88B3C7-492F-49CD-97B0-5458C2197B19}" type="presParOf" srcId="{11E73834-D654-474E-A07A-4C435EEA7BDC}" destId="{3913D22A-AF5F-4EC4-9934-D7677A4443FD}" srcOrd="11" destOrd="0" presId="urn:microsoft.com/office/officeart/2005/8/layout/vList2"/>
    <dgm:cxn modelId="{2C863A41-2A13-4467-86DC-57B16AE6E095}" type="presParOf" srcId="{11E73834-D654-474E-A07A-4C435EEA7BDC}" destId="{9C4A0764-8DFE-4D8E-B5E8-5AAD1A030619}"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9C8871-40DE-41DA-BD07-26212372831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F543429-5879-4965-B147-4E3D75DCE17C}">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Hypersensitivity – constantly overwhelmed by sensory information</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C9EBE467-06F5-4856-8FEA-822F42D07654}" type="parTrans" cxnId="{174BC431-51EE-4878-8F0F-A9EA4289E40B}">
      <dgm:prSet/>
      <dgm:spPr/>
      <dgm:t>
        <a:bodyPr/>
        <a:lstStyle/>
        <a:p>
          <a:endParaRPr lang="en-US"/>
        </a:p>
      </dgm:t>
    </dgm:pt>
    <dgm:pt modelId="{BF1B2EA5-1E6E-4F42-B516-785E8ABC109A}" type="sibTrans" cxnId="{174BC431-51EE-4878-8F0F-A9EA4289E40B}">
      <dgm:prSet/>
      <dgm:spPr/>
      <dgm:t>
        <a:bodyPr/>
        <a:lstStyle/>
        <a:p>
          <a:endParaRPr lang="en-US"/>
        </a:p>
      </dgm:t>
    </dgm:pt>
    <dgm:pt modelId="{BF74A731-7AC2-4BCB-9AEF-6642C8A7D8E5}">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Fight or flight mode</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8A009082-6E62-4448-A8D2-C7F3A16F412F}" type="parTrans" cxnId="{1FFB1DFF-6207-4574-BE0D-F11237B3E330}">
      <dgm:prSet/>
      <dgm:spPr/>
      <dgm:t>
        <a:bodyPr/>
        <a:lstStyle/>
        <a:p>
          <a:endParaRPr lang="en-US"/>
        </a:p>
      </dgm:t>
    </dgm:pt>
    <dgm:pt modelId="{61D8043A-1809-49BB-A07B-B9D950EAE4D8}" type="sibTrans" cxnId="{1FFB1DFF-6207-4574-BE0D-F11237B3E330}">
      <dgm:prSet/>
      <dgm:spPr/>
      <dgm:t>
        <a:bodyPr/>
        <a:lstStyle/>
        <a:p>
          <a:endParaRPr lang="en-US"/>
        </a:p>
      </dgm:t>
    </dgm:pt>
    <dgm:pt modelId="{1FC64924-4530-4B2F-84C5-15A68449F9AC}">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Avoidance of sensory stimulation</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A2F0A5AE-9FB2-4858-96A6-4DAFD0C75D63}" type="parTrans" cxnId="{8A872F12-55A9-47AF-8D1A-33D4C28E2CC8}">
      <dgm:prSet/>
      <dgm:spPr/>
      <dgm:t>
        <a:bodyPr/>
        <a:lstStyle/>
        <a:p>
          <a:endParaRPr lang="en-GB"/>
        </a:p>
      </dgm:t>
    </dgm:pt>
    <dgm:pt modelId="{A82077A7-05C5-4F97-836A-391CC37E0F89}" type="sibTrans" cxnId="{8A872F12-55A9-47AF-8D1A-33D4C28E2CC8}">
      <dgm:prSet/>
      <dgm:spPr/>
      <dgm:t>
        <a:bodyPr/>
        <a:lstStyle/>
        <a:p>
          <a:endParaRPr lang="en-GB"/>
        </a:p>
      </dgm:t>
    </dgm:pt>
    <dgm:pt modelId="{50485D44-4599-4083-B15A-43A1D2D603CF}">
      <dgm:prSet/>
      <dgm:spPr/>
      <dgm:t>
        <a:bodyPr/>
        <a:lstStyle/>
        <a:p>
          <a:endParaRPr lang="en-US" dirty="0"/>
        </a:p>
      </dgm:t>
    </dgm:pt>
    <dgm:pt modelId="{A52BA6D1-53F8-4C92-9130-EE3493B9C6A2}" type="parTrans" cxnId="{FBB94ADE-94CF-4C52-9453-437E595FD78C}">
      <dgm:prSet/>
      <dgm:spPr/>
      <dgm:t>
        <a:bodyPr/>
        <a:lstStyle/>
        <a:p>
          <a:endParaRPr lang="en-GB"/>
        </a:p>
      </dgm:t>
    </dgm:pt>
    <dgm:pt modelId="{83D2B36D-ADC0-465B-ACDB-F0D1E0EF9DB6}" type="sibTrans" cxnId="{FBB94ADE-94CF-4C52-9453-437E595FD78C}">
      <dgm:prSet/>
      <dgm:spPr/>
      <dgm:t>
        <a:bodyPr/>
        <a:lstStyle/>
        <a:p>
          <a:endParaRPr lang="en-GB"/>
        </a:p>
      </dgm:t>
    </dgm:pt>
    <dgm:pt modelId="{D8A961F5-3AB9-4B04-B005-EBD203BFAA42}" type="pres">
      <dgm:prSet presAssocID="{579C8871-40DE-41DA-BD07-26212372831D}" presName="linear" presStyleCnt="0">
        <dgm:presLayoutVars>
          <dgm:animLvl val="lvl"/>
          <dgm:resizeHandles val="exact"/>
        </dgm:presLayoutVars>
      </dgm:prSet>
      <dgm:spPr/>
    </dgm:pt>
    <dgm:pt modelId="{94350870-FA7B-4268-88C4-36031D7DFBF1}" type="pres">
      <dgm:prSet presAssocID="{FF543429-5879-4965-B147-4E3D75DCE17C}" presName="parentText" presStyleLbl="node1" presStyleIdx="0" presStyleCnt="1">
        <dgm:presLayoutVars>
          <dgm:chMax val="0"/>
          <dgm:bulletEnabled val="1"/>
        </dgm:presLayoutVars>
      </dgm:prSet>
      <dgm:spPr/>
    </dgm:pt>
    <dgm:pt modelId="{234C9FD4-3171-4ACE-929A-A5784815562C}" type="pres">
      <dgm:prSet presAssocID="{FF543429-5879-4965-B147-4E3D75DCE17C}" presName="childText" presStyleLbl="revTx" presStyleIdx="0" presStyleCnt="1">
        <dgm:presLayoutVars>
          <dgm:bulletEnabled val="1"/>
        </dgm:presLayoutVars>
      </dgm:prSet>
      <dgm:spPr/>
    </dgm:pt>
  </dgm:ptLst>
  <dgm:cxnLst>
    <dgm:cxn modelId="{8A872F12-55A9-47AF-8D1A-33D4C28E2CC8}" srcId="{FF543429-5879-4965-B147-4E3D75DCE17C}" destId="{1FC64924-4530-4B2F-84C5-15A68449F9AC}" srcOrd="1" destOrd="0" parTransId="{A2F0A5AE-9FB2-4858-96A6-4DAFD0C75D63}" sibTransId="{A82077A7-05C5-4F97-836A-391CC37E0F89}"/>
    <dgm:cxn modelId="{174BC431-51EE-4878-8F0F-A9EA4289E40B}" srcId="{579C8871-40DE-41DA-BD07-26212372831D}" destId="{FF543429-5879-4965-B147-4E3D75DCE17C}" srcOrd="0" destOrd="0" parTransId="{C9EBE467-06F5-4856-8FEA-822F42D07654}" sibTransId="{BF1B2EA5-1E6E-4F42-B516-785E8ABC109A}"/>
    <dgm:cxn modelId="{2A4F2F6A-C305-4F66-9303-687793628BC1}" type="presOf" srcId="{FF543429-5879-4965-B147-4E3D75DCE17C}" destId="{94350870-FA7B-4268-88C4-36031D7DFBF1}" srcOrd="0" destOrd="0" presId="urn:microsoft.com/office/officeart/2005/8/layout/vList2"/>
    <dgm:cxn modelId="{CBC03F74-5AD0-427C-A894-F4BF24357038}" type="presOf" srcId="{579C8871-40DE-41DA-BD07-26212372831D}" destId="{D8A961F5-3AB9-4B04-B005-EBD203BFAA42}" srcOrd="0" destOrd="0" presId="urn:microsoft.com/office/officeart/2005/8/layout/vList2"/>
    <dgm:cxn modelId="{2212A78B-C270-4551-A26A-16CD003E15AF}" type="presOf" srcId="{1FC64924-4530-4B2F-84C5-15A68449F9AC}" destId="{234C9FD4-3171-4ACE-929A-A5784815562C}" srcOrd="0" destOrd="1" presId="urn:microsoft.com/office/officeart/2005/8/layout/vList2"/>
    <dgm:cxn modelId="{6F481FA6-8F42-4EC4-AC45-972E1FEB1DE3}" type="presOf" srcId="{50485D44-4599-4083-B15A-43A1D2D603CF}" destId="{234C9FD4-3171-4ACE-929A-A5784815562C}" srcOrd="0" destOrd="0" presId="urn:microsoft.com/office/officeart/2005/8/layout/vList2"/>
    <dgm:cxn modelId="{BEE473AB-8F0E-4DD4-8E9A-744BE4A0720C}" type="presOf" srcId="{BF74A731-7AC2-4BCB-9AEF-6642C8A7D8E5}" destId="{234C9FD4-3171-4ACE-929A-A5784815562C}" srcOrd="0" destOrd="2" presId="urn:microsoft.com/office/officeart/2005/8/layout/vList2"/>
    <dgm:cxn modelId="{FBB94ADE-94CF-4C52-9453-437E595FD78C}" srcId="{FF543429-5879-4965-B147-4E3D75DCE17C}" destId="{50485D44-4599-4083-B15A-43A1D2D603CF}" srcOrd="0" destOrd="0" parTransId="{A52BA6D1-53F8-4C92-9130-EE3493B9C6A2}" sibTransId="{83D2B36D-ADC0-465B-ACDB-F0D1E0EF9DB6}"/>
    <dgm:cxn modelId="{1FFB1DFF-6207-4574-BE0D-F11237B3E330}" srcId="{FF543429-5879-4965-B147-4E3D75DCE17C}" destId="{BF74A731-7AC2-4BCB-9AEF-6642C8A7D8E5}" srcOrd="2" destOrd="0" parTransId="{8A009082-6E62-4448-A8D2-C7F3A16F412F}" sibTransId="{61D8043A-1809-49BB-A07B-B9D950EAE4D8}"/>
    <dgm:cxn modelId="{388D0F16-1CAD-47FA-BBA4-C0B462B5FBFA}" type="presParOf" srcId="{D8A961F5-3AB9-4B04-B005-EBD203BFAA42}" destId="{94350870-FA7B-4268-88C4-36031D7DFBF1}" srcOrd="0" destOrd="0" presId="urn:microsoft.com/office/officeart/2005/8/layout/vList2"/>
    <dgm:cxn modelId="{CBDC88A6-17A3-42C5-9EEF-B514DB0AC396}" type="presParOf" srcId="{D8A961F5-3AB9-4B04-B005-EBD203BFAA42}" destId="{234C9FD4-3171-4ACE-929A-A5784815562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C753F6-3552-406C-8504-2A006C6D4902}"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en-US"/>
        </a:p>
      </dgm:t>
    </dgm:pt>
    <dgm:pt modelId="{DF734A3D-1E88-4130-938E-0043A1B93EE6}">
      <dgm:prSet/>
      <dgm:spPr>
        <a:solidFill>
          <a:schemeClr val="accent1"/>
        </a:solidFill>
      </dgm:spPr>
      <dgm:t>
        <a:bodyPr/>
        <a:lstStyle/>
        <a:p>
          <a:r>
            <a:rPr lang="en-GB" dirty="0">
              <a:latin typeface="Tahoma" panose="020B0604030504040204" pitchFamily="34" charset="0"/>
              <a:ea typeface="Tahoma" panose="020B0604030504040204" pitchFamily="34" charset="0"/>
              <a:cs typeface="Tahoma" panose="020B0604030504040204" pitchFamily="34" charset="0"/>
            </a:rPr>
            <a:t>What you may see:</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0925F70D-1AA6-43E5-8447-7F250DB31706}" type="parTrans" cxnId="{304B67FC-4527-4089-A839-0AED3939FF9F}">
      <dgm:prSet/>
      <dgm:spPr/>
      <dgm:t>
        <a:bodyPr/>
        <a:lstStyle/>
        <a:p>
          <a:endParaRPr lang="en-US"/>
        </a:p>
      </dgm:t>
    </dgm:pt>
    <dgm:pt modelId="{8B770130-921E-4C8A-A750-510EC9155140}" type="sibTrans" cxnId="{304B67FC-4527-4089-A839-0AED3939FF9F}">
      <dgm:prSet/>
      <dgm:spPr/>
      <dgm:t>
        <a:bodyPr/>
        <a:lstStyle/>
        <a:p>
          <a:endParaRPr lang="en-US"/>
        </a:p>
      </dgm:t>
    </dgm:pt>
    <dgm:pt modelId="{FA82FF25-7AFF-499D-B96F-92BE578FEFDD}">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Fixated on detail</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630E9F2A-A0BE-4766-B4FB-CB7CFC7AE3A1}" type="parTrans" cxnId="{A5F22DC4-AA3D-45A8-A97A-B81EF215BF2D}">
      <dgm:prSet/>
      <dgm:spPr/>
      <dgm:t>
        <a:bodyPr/>
        <a:lstStyle/>
        <a:p>
          <a:endParaRPr lang="en-US"/>
        </a:p>
      </dgm:t>
    </dgm:pt>
    <dgm:pt modelId="{62E2C0C8-8DC3-4801-B0A8-10258E0EC0A6}" type="sibTrans" cxnId="{A5F22DC4-AA3D-45A8-A97A-B81EF215BF2D}">
      <dgm:prSet/>
      <dgm:spPr/>
      <dgm:t>
        <a:bodyPr/>
        <a:lstStyle/>
        <a:p>
          <a:endParaRPr lang="en-US"/>
        </a:p>
      </dgm:t>
    </dgm:pt>
    <dgm:pt modelId="{34C8D1B4-EB36-42C2-B0E9-E692C2156A3A}">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Dislike of bright lights, unpredictable sounds (covers ears), makes repetitive sounds to block out others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807F5E6F-F963-465C-93C5-75EC3DB74210}" type="parTrans" cxnId="{439F73C5-FABA-4209-9D29-54E44DA9F24B}">
      <dgm:prSet/>
      <dgm:spPr/>
      <dgm:t>
        <a:bodyPr/>
        <a:lstStyle/>
        <a:p>
          <a:endParaRPr lang="en-US"/>
        </a:p>
      </dgm:t>
    </dgm:pt>
    <dgm:pt modelId="{04DA0F6C-6B61-42CE-A53B-E2F4BA12FC0E}" type="sibTrans" cxnId="{439F73C5-FABA-4209-9D29-54E44DA9F24B}">
      <dgm:prSet/>
      <dgm:spPr/>
      <dgm:t>
        <a:bodyPr/>
        <a:lstStyle/>
        <a:p>
          <a:endParaRPr lang="en-US"/>
        </a:p>
      </dgm:t>
    </dgm:pt>
    <dgm:pt modelId="{BA112FEB-3FB3-4258-98BA-4437AE9412C0}">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Aversion to smell of objects and people</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348CC3CB-1650-4C02-83D4-94047BD0629D}" type="parTrans" cxnId="{B0FB1F5D-3257-4191-8D01-20B4443CDB2C}">
      <dgm:prSet/>
      <dgm:spPr/>
      <dgm:t>
        <a:bodyPr/>
        <a:lstStyle/>
        <a:p>
          <a:endParaRPr lang="en-US"/>
        </a:p>
      </dgm:t>
    </dgm:pt>
    <dgm:pt modelId="{FF0016BA-658B-4E6F-846E-72E815E13AD6}" type="sibTrans" cxnId="{B0FB1F5D-3257-4191-8D01-20B4443CDB2C}">
      <dgm:prSet/>
      <dgm:spPr/>
      <dgm:t>
        <a:bodyPr/>
        <a:lstStyle/>
        <a:p>
          <a:endParaRPr lang="en-US"/>
        </a:p>
      </dgm:t>
    </dgm:pt>
    <dgm:pt modelId="{22E72BD4-ABDF-459C-81EC-EC4F15934E6B}">
      <dgm:prSet/>
      <dgm:spPr/>
      <dgm:t>
        <a:bodyPr/>
        <a:lstStyle/>
        <a:p>
          <a:r>
            <a:rPr lang="en-GB">
              <a:latin typeface="Tahoma" panose="020B0604030504040204" pitchFamily="34" charset="0"/>
              <a:ea typeface="Tahoma" panose="020B0604030504040204" pitchFamily="34" charset="0"/>
              <a:cs typeface="Tahoma" panose="020B0604030504040204" pitchFamily="34" charset="0"/>
            </a:rPr>
            <a:t>Pulls away from touch</a:t>
          </a:r>
          <a:endParaRPr lang="en-US">
            <a:latin typeface="Tahoma" panose="020B0604030504040204" pitchFamily="34" charset="0"/>
            <a:ea typeface="Tahoma" panose="020B0604030504040204" pitchFamily="34" charset="0"/>
            <a:cs typeface="Tahoma" panose="020B0604030504040204" pitchFamily="34" charset="0"/>
          </a:endParaRPr>
        </a:p>
      </dgm:t>
    </dgm:pt>
    <dgm:pt modelId="{48F5FC9B-91AE-4BF6-AA16-8E57D4E2B7EB}" type="parTrans" cxnId="{6560BA3C-923C-4A20-9B1F-D9BF416F9F07}">
      <dgm:prSet/>
      <dgm:spPr/>
      <dgm:t>
        <a:bodyPr/>
        <a:lstStyle/>
        <a:p>
          <a:endParaRPr lang="en-US"/>
        </a:p>
      </dgm:t>
    </dgm:pt>
    <dgm:pt modelId="{E8C285D7-534F-4AE6-BAEC-9AABCC2C1FF2}" type="sibTrans" cxnId="{6560BA3C-923C-4A20-9B1F-D9BF416F9F07}">
      <dgm:prSet/>
      <dgm:spPr/>
      <dgm:t>
        <a:bodyPr/>
        <a:lstStyle/>
        <a:p>
          <a:endParaRPr lang="en-US"/>
        </a:p>
      </dgm:t>
    </dgm:pt>
    <dgm:pt modelId="{1C96BED9-E8D7-4D2A-B8A1-A67D726A4DC8}">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Refusal to wear certain clothing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DD8A8E36-36B5-4B1A-9F61-6246308DB50D}" type="parTrans" cxnId="{BD609FCD-5159-406A-B35B-14AC3E2A5025}">
      <dgm:prSet/>
      <dgm:spPr/>
      <dgm:t>
        <a:bodyPr/>
        <a:lstStyle/>
        <a:p>
          <a:endParaRPr lang="en-US"/>
        </a:p>
      </dgm:t>
    </dgm:pt>
    <dgm:pt modelId="{3DC9DBAE-CC8D-452B-BB74-0E8513752891}" type="sibTrans" cxnId="{BD609FCD-5159-406A-B35B-14AC3E2A5025}">
      <dgm:prSet/>
      <dgm:spPr/>
      <dgm:t>
        <a:bodyPr/>
        <a:lstStyle/>
        <a:p>
          <a:endParaRPr lang="en-US"/>
        </a:p>
      </dgm:t>
    </dgm:pt>
    <dgm:pt modelId="{2F2244D3-685B-4A58-9200-9A66E33AF0FE}">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Dislike of food textures</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F32051FA-A539-4DE7-85E2-12484FA7C23C}" type="parTrans" cxnId="{F3777952-A922-4CBF-9EA9-132F53319DD8}">
      <dgm:prSet/>
      <dgm:spPr/>
      <dgm:t>
        <a:bodyPr/>
        <a:lstStyle/>
        <a:p>
          <a:endParaRPr lang="en-US"/>
        </a:p>
      </dgm:t>
    </dgm:pt>
    <dgm:pt modelId="{053429E3-8409-40C2-87B7-303ADF1F55ED}" type="sibTrans" cxnId="{F3777952-A922-4CBF-9EA9-132F53319DD8}">
      <dgm:prSet/>
      <dgm:spPr/>
      <dgm:t>
        <a:bodyPr/>
        <a:lstStyle/>
        <a:p>
          <a:endParaRPr lang="en-US"/>
        </a:p>
      </dgm:t>
    </dgm:pt>
    <dgm:pt modelId="{9520F52B-DF7B-46CE-B532-ABE28F81CE5B}">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Fear of feet leaving the ground</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44008CD7-5537-43D4-AAE2-C1F0E7F174D3}" type="parTrans" cxnId="{4B5DFAED-33EA-49B7-A821-07352168A572}">
      <dgm:prSet/>
      <dgm:spPr/>
      <dgm:t>
        <a:bodyPr/>
        <a:lstStyle/>
        <a:p>
          <a:endParaRPr lang="en-US"/>
        </a:p>
      </dgm:t>
    </dgm:pt>
    <dgm:pt modelId="{33AA14D8-4509-48A5-8F71-5F7599B51DFB}" type="sibTrans" cxnId="{4B5DFAED-33EA-49B7-A821-07352168A572}">
      <dgm:prSet/>
      <dgm:spPr/>
      <dgm:t>
        <a:bodyPr/>
        <a:lstStyle/>
        <a:p>
          <a:endParaRPr lang="en-US"/>
        </a:p>
      </dgm:t>
    </dgm:pt>
    <dgm:pt modelId="{F7851AC1-355F-42C4-87BF-3BB3A23C7009}">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Disorientated after spinning, running or jumping</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D1B602B2-31B3-421E-971C-CB3A3CF2F414}" type="parTrans" cxnId="{CCC6C15B-1AC0-49F0-A956-AF1EFCB93B90}">
      <dgm:prSet/>
      <dgm:spPr/>
      <dgm:t>
        <a:bodyPr/>
        <a:lstStyle/>
        <a:p>
          <a:endParaRPr lang="en-US"/>
        </a:p>
      </dgm:t>
    </dgm:pt>
    <dgm:pt modelId="{945BF189-60F2-4C3E-B22C-2FFBFF9A8B54}" type="sibTrans" cxnId="{CCC6C15B-1AC0-49F0-A956-AF1EFCB93B90}">
      <dgm:prSet/>
      <dgm:spPr/>
      <dgm:t>
        <a:bodyPr/>
        <a:lstStyle/>
        <a:p>
          <a:endParaRPr lang="en-US"/>
        </a:p>
      </dgm:t>
    </dgm:pt>
    <dgm:pt modelId="{DF106757-020A-4C05-B36B-31F4AD8A78A1}" type="pres">
      <dgm:prSet presAssocID="{EAC753F6-3552-406C-8504-2A006C6D4902}" presName="linear" presStyleCnt="0">
        <dgm:presLayoutVars>
          <dgm:animLvl val="lvl"/>
          <dgm:resizeHandles val="exact"/>
        </dgm:presLayoutVars>
      </dgm:prSet>
      <dgm:spPr/>
    </dgm:pt>
    <dgm:pt modelId="{57CCAB67-AABE-40FE-8785-4DDE975E0152}" type="pres">
      <dgm:prSet presAssocID="{DF734A3D-1E88-4130-938E-0043A1B93EE6}" presName="parentText" presStyleLbl="node1" presStyleIdx="0" presStyleCnt="1">
        <dgm:presLayoutVars>
          <dgm:chMax val="0"/>
          <dgm:bulletEnabled val="1"/>
        </dgm:presLayoutVars>
      </dgm:prSet>
      <dgm:spPr/>
    </dgm:pt>
    <dgm:pt modelId="{1A704694-16D9-4F96-86B2-B9C06553A29E}" type="pres">
      <dgm:prSet presAssocID="{DF734A3D-1E88-4130-938E-0043A1B93EE6}" presName="childText" presStyleLbl="revTx" presStyleIdx="0" presStyleCnt="1">
        <dgm:presLayoutVars>
          <dgm:bulletEnabled val="1"/>
        </dgm:presLayoutVars>
      </dgm:prSet>
      <dgm:spPr/>
    </dgm:pt>
  </dgm:ptLst>
  <dgm:cxnLst>
    <dgm:cxn modelId="{C225A60C-F76D-40FE-A358-2DDBA3484933}" type="presOf" srcId="{1C96BED9-E8D7-4D2A-B8A1-A67D726A4DC8}" destId="{1A704694-16D9-4F96-86B2-B9C06553A29E}" srcOrd="0" destOrd="4" presId="urn:microsoft.com/office/officeart/2005/8/layout/vList2"/>
    <dgm:cxn modelId="{56185412-F954-4D16-B088-B8E9F416DF99}" type="presOf" srcId="{2F2244D3-685B-4A58-9200-9A66E33AF0FE}" destId="{1A704694-16D9-4F96-86B2-B9C06553A29E}" srcOrd="0" destOrd="5" presId="urn:microsoft.com/office/officeart/2005/8/layout/vList2"/>
    <dgm:cxn modelId="{607F9E34-0AE6-4740-8D42-1763CCEB43E1}" type="presOf" srcId="{F7851AC1-355F-42C4-87BF-3BB3A23C7009}" destId="{1A704694-16D9-4F96-86B2-B9C06553A29E}" srcOrd="0" destOrd="7" presId="urn:microsoft.com/office/officeart/2005/8/layout/vList2"/>
    <dgm:cxn modelId="{93A75839-B56C-435A-9AD0-BD47218B6F32}" type="presOf" srcId="{EAC753F6-3552-406C-8504-2A006C6D4902}" destId="{DF106757-020A-4C05-B36B-31F4AD8A78A1}" srcOrd="0" destOrd="0" presId="urn:microsoft.com/office/officeart/2005/8/layout/vList2"/>
    <dgm:cxn modelId="{6560BA3C-923C-4A20-9B1F-D9BF416F9F07}" srcId="{DF734A3D-1E88-4130-938E-0043A1B93EE6}" destId="{22E72BD4-ABDF-459C-81EC-EC4F15934E6B}" srcOrd="3" destOrd="0" parTransId="{48F5FC9B-91AE-4BF6-AA16-8E57D4E2B7EB}" sibTransId="{E8C285D7-534F-4AE6-BAEC-9AABCC2C1FF2}"/>
    <dgm:cxn modelId="{2AF87D40-421D-4DC3-A900-4D2767D0C972}" type="presOf" srcId="{34C8D1B4-EB36-42C2-B0E9-E692C2156A3A}" destId="{1A704694-16D9-4F96-86B2-B9C06553A29E}" srcOrd="0" destOrd="1" presId="urn:microsoft.com/office/officeart/2005/8/layout/vList2"/>
    <dgm:cxn modelId="{CCC6C15B-1AC0-49F0-A956-AF1EFCB93B90}" srcId="{DF734A3D-1E88-4130-938E-0043A1B93EE6}" destId="{F7851AC1-355F-42C4-87BF-3BB3A23C7009}" srcOrd="7" destOrd="0" parTransId="{D1B602B2-31B3-421E-971C-CB3A3CF2F414}" sibTransId="{945BF189-60F2-4C3E-B22C-2FFBFF9A8B54}"/>
    <dgm:cxn modelId="{B0FB1F5D-3257-4191-8D01-20B4443CDB2C}" srcId="{DF734A3D-1E88-4130-938E-0043A1B93EE6}" destId="{BA112FEB-3FB3-4258-98BA-4437AE9412C0}" srcOrd="2" destOrd="0" parTransId="{348CC3CB-1650-4C02-83D4-94047BD0629D}" sibTransId="{FF0016BA-658B-4E6F-846E-72E815E13AD6}"/>
    <dgm:cxn modelId="{F3777952-A922-4CBF-9EA9-132F53319DD8}" srcId="{DF734A3D-1E88-4130-938E-0043A1B93EE6}" destId="{2F2244D3-685B-4A58-9200-9A66E33AF0FE}" srcOrd="5" destOrd="0" parTransId="{F32051FA-A539-4DE7-85E2-12484FA7C23C}" sibTransId="{053429E3-8409-40C2-87B7-303ADF1F55ED}"/>
    <dgm:cxn modelId="{23F71C8F-CC39-48B2-B4B6-22F8CA862A42}" type="presOf" srcId="{9520F52B-DF7B-46CE-B532-ABE28F81CE5B}" destId="{1A704694-16D9-4F96-86B2-B9C06553A29E}" srcOrd="0" destOrd="6" presId="urn:microsoft.com/office/officeart/2005/8/layout/vList2"/>
    <dgm:cxn modelId="{8A445191-3EE2-4E66-952A-F9AE6A05BF6B}" type="presOf" srcId="{DF734A3D-1E88-4130-938E-0043A1B93EE6}" destId="{57CCAB67-AABE-40FE-8785-4DDE975E0152}" srcOrd="0" destOrd="0" presId="urn:microsoft.com/office/officeart/2005/8/layout/vList2"/>
    <dgm:cxn modelId="{C8F688AA-6B94-4C1A-8540-3B7D3E6FA03A}" type="presOf" srcId="{FA82FF25-7AFF-499D-B96F-92BE578FEFDD}" destId="{1A704694-16D9-4F96-86B2-B9C06553A29E}" srcOrd="0" destOrd="0" presId="urn:microsoft.com/office/officeart/2005/8/layout/vList2"/>
    <dgm:cxn modelId="{A5F22DC4-AA3D-45A8-A97A-B81EF215BF2D}" srcId="{DF734A3D-1E88-4130-938E-0043A1B93EE6}" destId="{FA82FF25-7AFF-499D-B96F-92BE578FEFDD}" srcOrd="0" destOrd="0" parTransId="{630E9F2A-A0BE-4766-B4FB-CB7CFC7AE3A1}" sibTransId="{62E2C0C8-8DC3-4801-B0A8-10258E0EC0A6}"/>
    <dgm:cxn modelId="{439F73C5-FABA-4209-9D29-54E44DA9F24B}" srcId="{DF734A3D-1E88-4130-938E-0043A1B93EE6}" destId="{34C8D1B4-EB36-42C2-B0E9-E692C2156A3A}" srcOrd="1" destOrd="0" parTransId="{807F5E6F-F963-465C-93C5-75EC3DB74210}" sibTransId="{04DA0F6C-6B61-42CE-A53B-E2F4BA12FC0E}"/>
    <dgm:cxn modelId="{2D768DC6-7E74-44CA-BBF4-D14472A6F890}" type="presOf" srcId="{BA112FEB-3FB3-4258-98BA-4437AE9412C0}" destId="{1A704694-16D9-4F96-86B2-B9C06553A29E}" srcOrd="0" destOrd="2" presId="urn:microsoft.com/office/officeart/2005/8/layout/vList2"/>
    <dgm:cxn modelId="{BD609FCD-5159-406A-B35B-14AC3E2A5025}" srcId="{DF734A3D-1E88-4130-938E-0043A1B93EE6}" destId="{1C96BED9-E8D7-4D2A-B8A1-A67D726A4DC8}" srcOrd="4" destOrd="0" parTransId="{DD8A8E36-36B5-4B1A-9F61-6246308DB50D}" sibTransId="{3DC9DBAE-CC8D-452B-BB74-0E8513752891}"/>
    <dgm:cxn modelId="{C22F31DB-D136-494F-902F-2EDBF3713743}" type="presOf" srcId="{22E72BD4-ABDF-459C-81EC-EC4F15934E6B}" destId="{1A704694-16D9-4F96-86B2-B9C06553A29E}" srcOrd="0" destOrd="3" presId="urn:microsoft.com/office/officeart/2005/8/layout/vList2"/>
    <dgm:cxn modelId="{4B5DFAED-33EA-49B7-A821-07352168A572}" srcId="{DF734A3D-1E88-4130-938E-0043A1B93EE6}" destId="{9520F52B-DF7B-46CE-B532-ABE28F81CE5B}" srcOrd="6" destOrd="0" parTransId="{44008CD7-5537-43D4-AAE2-C1F0E7F174D3}" sibTransId="{33AA14D8-4509-48A5-8F71-5F7599B51DFB}"/>
    <dgm:cxn modelId="{304B67FC-4527-4089-A839-0AED3939FF9F}" srcId="{EAC753F6-3552-406C-8504-2A006C6D4902}" destId="{DF734A3D-1E88-4130-938E-0043A1B93EE6}" srcOrd="0" destOrd="0" parTransId="{0925F70D-1AA6-43E5-8447-7F250DB31706}" sibTransId="{8B770130-921E-4C8A-A750-510EC9155140}"/>
    <dgm:cxn modelId="{271BEC37-C0D6-410B-9439-EBB6C618D26F}" type="presParOf" srcId="{DF106757-020A-4C05-B36B-31F4AD8A78A1}" destId="{57CCAB67-AABE-40FE-8785-4DDE975E0152}" srcOrd="0" destOrd="0" presId="urn:microsoft.com/office/officeart/2005/8/layout/vList2"/>
    <dgm:cxn modelId="{46CF8766-3C72-4FD1-99DB-87F7AB3DF01D}" type="presParOf" srcId="{DF106757-020A-4C05-B36B-31F4AD8A78A1}" destId="{1A704694-16D9-4F96-86B2-B9C06553A29E}"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9C8871-40DE-41DA-BD07-26212372831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96BCF5E-E0B4-4CB2-9089-7831FD52F359}">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Hyposensitivity – constantly crave intense sensations</a:t>
          </a:r>
        </a:p>
      </dgm:t>
    </dgm:pt>
    <dgm:pt modelId="{485A36CC-656F-4B3F-BDCC-02CA3D7DEA1C}" type="parTrans" cxnId="{68293445-D819-4C02-B77C-0BF031739869}">
      <dgm:prSet/>
      <dgm:spPr/>
      <dgm:t>
        <a:bodyPr/>
        <a:lstStyle/>
        <a:p>
          <a:endParaRPr lang="en-GB"/>
        </a:p>
      </dgm:t>
    </dgm:pt>
    <dgm:pt modelId="{B6D5DD04-329F-472B-B761-F1B66DA855A9}" type="sibTrans" cxnId="{68293445-D819-4C02-B77C-0BF031739869}">
      <dgm:prSet/>
      <dgm:spPr/>
      <dgm:t>
        <a:bodyPr/>
        <a:lstStyle/>
        <a:p>
          <a:endParaRPr lang="en-GB"/>
        </a:p>
      </dgm:t>
    </dgm:pt>
    <dgm:pt modelId="{4590F9A6-7258-4E2D-B3BF-B59209B287B5}">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Seeking sensory stimulation</a:t>
          </a:r>
        </a:p>
      </dgm:t>
    </dgm:pt>
    <dgm:pt modelId="{B2A4C81E-5748-4E09-ACD1-DE4AF4E16D66}" type="parTrans" cxnId="{FA03DC8E-BB10-436F-B9A7-8E49E445E3DF}">
      <dgm:prSet/>
      <dgm:spPr/>
      <dgm:t>
        <a:bodyPr/>
        <a:lstStyle/>
        <a:p>
          <a:endParaRPr lang="en-GB"/>
        </a:p>
      </dgm:t>
    </dgm:pt>
    <dgm:pt modelId="{75369EEE-D8AA-4652-9773-AD441D7D0B54}" type="sibTrans" cxnId="{FA03DC8E-BB10-436F-B9A7-8E49E445E3DF}">
      <dgm:prSet/>
      <dgm:spPr/>
      <dgm:t>
        <a:bodyPr/>
        <a:lstStyle/>
        <a:p>
          <a:endParaRPr lang="en-GB"/>
        </a:p>
      </dgm:t>
    </dgm:pt>
    <dgm:pt modelId="{D58784A2-DE29-4722-86A7-100F177FD09D}">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Self-stimulatory behaviours </a:t>
          </a:r>
        </a:p>
      </dgm:t>
    </dgm:pt>
    <dgm:pt modelId="{ABFC7613-0889-4630-BD3E-6114BDF9EF86}" type="parTrans" cxnId="{C8ECD8D1-BF9B-4738-ADA1-47E26037E669}">
      <dgm:prSet/>
      <dgm:spPr/>
      <dgm:t>
        <a:bodyPr/>
        <a:lstStyle/>
        <a:p>
          <a:endParaRPr lang="en-GB"/>
        </a:p>
      </dgm:t>
    </dgm:pt>
    <dgm:pt modelId="{CA9399AF-05CD-471C-9F71-107E08D86987}" type="sibTrans" cxnId="{C8ECD8D1-BF9B-4738-ADA1-47E26037E669}">
      <dgm:prSet/>
      <dgm:spPr/>
      <dgm:t>
        <a:bodyPr/>
        <a:lstStyle/>
        <a:p>
          <a:endParaRPr lang="en-GB"/>
        </a:p>
      </dgm:t>
    </dgm:pt>
    <dgm:pt modelId="{7EC15280-D411-4E2F-A3C8-9051C2F7AAD6}">
      <dgm:prSet/>
      <dgm:spPr/>
      <dgm:t>
        <a:bodyPr/>
        <a:lstStyle/>
        <a:p>
          <a:endParaRPr lang="en-GB" dirty="0"/>
        </a:p>
      </dgm:t>
    </dgm:pt>
    <dgm:pt modelId="{BC1BE100-B103-4DB0-9A54-74C3AB95160D}" type="parTrans" cxnId="{7286A27D-8CFA-4EEF-AE48-29B5A923915B}">
      <dgm:prSet/>
      <dgm:spPr/>
      <dgm:t>
        <a:bodyPr/>
        <a:lstStyle/>
        <a:p>
          <a:endParaRPr lang="en-GB"/>
        </a:p>
      </dgm:t>
    </dgm:pt>
    <dgm:pt modelId="{424A0F8C-21F5-4A2B-B2F1-6D578973BBA7}" type="sibTrans" cxnId="{7286A27D-8CFA-4EEF-AE48-29B5A923915B}">
      <dgm:prSet/>
      <dgm:spPr/>
      <dgm:t>
        <a:bodyPr/>
        <a:lstStyle/>
        <a:p>
          <a:endParaRPr lang="en-GB"/>
        </a:p>
      </dgm:t>
    </dgm:pt>
    <dgm:pt modelId="{D8A961F5-3AB9-4B04-B005-EBD203BFAA42}" type="pres">
      <dgm:prSet presAssocID="{579C8871-40DE-41DA-BD07-26212372831D}" presName="linear" presStyleCnt="0">
        <dgm:presLayoutVars>
          <dgm:animLvl val="lvl"/>
          <dgm:resizeHandles val="exact"/>
        </dgm:presLayoutVars>
      </dgm:prSet>
      <dgm:spPr/>
    </dgm:pt>
    <dgm:pt modelId="{3239102F-F60E-4DB9-A3E9-9D3BE5664504}" type="pres">
      <dgm:prSet presAssocID="{B96BCF5E-E0B4-4CB2-9089-7831FD52F359}" presName="parentText" presStyleLbl="node1" presStyleIdx="0" presStyleCnt="1" custScaleX="97558" custScaleY="75253" custLinFactNeighborX="206" custLinFactNeighborY="2766">
        <dgm:presLayoutVars>
          <dgm:chMax val="0"/>
          <dgm:bulletEnabled val="1"/>
        </dgm:presLayoutVars>
      </dgm:prSet>
      <dgm:spPr/>
    </dgm:pt>
    <dgm:pt modelId="{02EC28A5-B9AC-44DE-856F-23EE23C5A417}" type="pres">
      <dgm:prSet presAssocID="{B96BCF5E-E0B4-4CB2-9089-7831FD52F359}" presName="childText" presStyleLbl="revTx" presStyleIdx="0" presStyleCnt="1">
        <dgm:presLayoutVars>
          <dgm:bulletEnabled val="1"/>
        </dgm:presLayoutVars>
      </dgm:prSet>
      <dgm:spPr/>
    </dgm:pt>
  </dgm:ptLst>
  <dgm:cxnLst>
    <dgm:cxn modelId="{AE869400-C088-4682-B673-DD0A19A75218}" type="presOf" srcId="{7EC15280-D411-4E2F-A3C8-9051C2F7AAD6}" destId="{02EC28A5-B9AC-44DE-856F-23EE23C5A417}" srcOrd="0" destOrd="0" presId="urn:microsoft.com/office/officeart/2005/8/layout/vList2"/>
    <dgm:cxn modelId="{68293445-D819-4C02-B77C-0BF031739869}" srcId="{579C8871-40DE-41DA-BD07-26212372831D}" destId="{B96BCF5E-E0B4-4CB2-9089-7831FD52F359}" srcOrd="0" destOrd="0" parTransId="{485A36CC-656F-4B3F-BDCC-02CA3D7DEA1C}" sibTransId="{B6D5DD04-329F-472B-B761-F1B66DA855A9}"/>
    <dgm:cxn modelId="{CBC03F74-5AD0-427C-A894-F4BF24357038}" type="presOf" srcId="{579C8871-40DE-41DA-BD07-26212372831D}" destId="{D8A961F5-3AB9-4B04-B005-EBD203BFAA42}" srcOrd="0" destOrd="0" presId="urn:microsoft.com/office/officeart/2005/8/layout/vList2"/>
    <dgm:cxn modelId="{F0E0D354-2B21-4CC6-8914-E8D065F48F1B}" type="presOf" srcId="{4590F9A6-7258-4E2D-B3BF-B59209B287B5}" destId="{02EC28A5-B9AC-44DE-856F-23EE23C5A417}" srcOrd="0" destOrd="1" presId="urn:microsoft.com/office/officeart/2005/8/layout/vList2"/>
    <dgm:cxn modelId="{7286A27D-8CFA-4EEF-AE48-29B5A923915B}" srcId="{B96BCF5E-E0B4-4CB2-9089-7831FD52F359}" destId="{7EC15280-D411-4E2F-A3C8-9051C2F7AAD6}" srcOrd="0" destOrd="0" parTransId="{BC1BE100-B103-4DB0-9A54-74C3AB95160D}" sibTransId="{424A0F8C-21F5-4A2B-B2F1-6D578973BBA7}"/>
    <dgm:cxn modelId="{FA03DC8E-BB10-436F-B9A7-8E49E445E3DF}" srcId="{B96BCF5E-E0B4-4CB2-9089-7831FD52F359}" destId="{4590F9A6-7258-4E2D-B3BF-B59209B287B5}" srcOrd="1" destOrd="0" parTransId="{B2A4C81E-5748-4E09-ACD1-DE4AF4E16D66}" sibTransId="{75369EEE-D8AA-4652-9773-AD441D7D0B54}"/>
    <dgm:cxn modelId="{2B4D62BE-F865-49EB-B667-7EEF45CA3414}" type="presOf" srcId="{D58784A2-DE29-4722-86A7-100F177FD09D}" destId="{02EC28A5-B9AC-44DE-856F-23EE23C5A417}" srcOrd="0" destOrd="2" presId="urn:microsoft.com/office/officeart/2005/8/layout/vList2"/>
    <dgm:cxn modelId="{C8ECD8D1-BF9B-4738-ADA1-47E26037E669}" srcId="{B96BCF5E-E0B4-4CB2-9089-7831FD52F359}" destId="{D58784A2-DE29-4722-86A7-100F177FD09D}" srcOrd="2" destOrd="0" parTransId="{ABFC7613-0889-4630-BD3E-6114BDF9EF86}" sibTransId="{CA9399AF-05CD-471C-9F71-107E08D86987}"/>
    <dgm:cxn modelId="{86383BD2-F29B-4B49-A8B5-727098B8EEE3}" type="presOf" srcId="{B96BCF5E-E0B4-4CB2-9089-7831FD52F359}" destId="{3239102F-F60E-4DB9-A3E9-9D3BE5664504}" srcOrd="0" destOrd="0" presId="urn:microsoft.com/office/officeart/2005/8/layout/vList2"/>
    <dgm:cxn modelId="{E5A71111-C9D6-4CEC-98F4-D7FCB2E0D444}" type="presParOf" srcId="{D8A961F5-3AB9-4B04-B005-EBD203BFAA42}" destId="{3239102F-F60E-4DB9-A3E9-9D3BE5664504}" srcOrd="0" destOrd="0" presId="urn:microsoft.com/office/officeart/2005/8/layout/vList2"/>
    <dgm:cxn modelId="{A20E0768-822A-403E-B575-3D6A0D883AE9}" type="presParOf" srcId="{D8A961F5-3AB9-4B04-B005-EBD203BFAA42}" destId="{02EC28A5-B9AC-44DE-856F-23EE23C5A417}"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C753F6-3552-406C-8504-2A006C6D4902}"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DF734A3D-1E88-4130-938E-0043A1B93EE6}">
      <dgm:prSet/>
      <dgm:spPr>
        <a:solidFill>
          <a:srgbClr val="0070C0"/>
        </a:solidFill>
      </dgm:spPr>
      <dgm:t>
        <a:bodyPr/>
        <a:lstStyle/>
        <a:p>
          <a:r>
            <a:rPr lang="en-GB" dirty="0">
              <a:latin typeface="Tahoma" panose="020B0604030504040204" pitchFamily="34" charset="0"/>
              <a:ea typeface="Tahoma" panose="020B0604030504040204" pitchFamily="34" charset="0"/>
              <a:cs typeface="Tahoma" panose="020B0604030504040204" pitchFamily="34" charset="0"/>
            </a:rPr>
            <a:t>What you may see:</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0925F70D-1AA6-43E5-8447-7F250DB31706}" type="parTrans" cxnId="{304B67FC-4527-4089-A839-0AED3939FF9F}">
      <dgm:prSet/>
      <dgm:spPr/>
      <dgm:t>
        <a:bodyPr/>
        <a:lstStyle/>
        <a:p>
          <a:endParaRPr lang="en-US"/>
        </a:p>
      </dgm:t>
    </dgm:pt>
    <dgm:pt modelId="{8B770130-921E-4C8A-A750-510EC9155140}" type="sibTrans" cxnId="{304B67FC-4527-4089-A839-0AED3939FF9F}">
      <dgm:prSet/>
      <dgm:spPr/>
      <dgm:t>
        <a:bodyPr/>
        <a:lstStyle/>
        <a:p>
          <a:endParaRPr lang="en-US"/>
        </a:p>
      </dgm:t>
    </dgm:pt>
    <dgm:pt modelId="{FA82FF25-7AFF-499D-B96F-92BE578FEFDD}">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Fixated on detail</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630E9F2A-A0BE-4766-B4FB-CB7CFC7AE3A1}" type="parTrans" cxnId="{A5F22DC4-AA3D-45A8-A97A-B81EF215BF2D}">
      <dgm:prSet/>
      <dgm:spPr/>
      <dgm:t>
        <a:bodyPr/>
        <a:lstStyle/>
        <a:p>
          <a:endParaRPr lang="en-US"/>
        </a:p>
      </dgm:t>
    </dgm:pt>
    <dgm:pt modelId="{62E2C0C8-8DC3-4801-B0A8-10258E0EC0A6}" type="sibTrans" cxnId="{A5F22DC4-AA3D-45A8-A97A-B81EF215BF2D}">
      <dgm:prSet/>
      <dgm:spPr/>
      <dgm:t>
        <a:bodyPr/>
        <a:lstStyle/>
        <a:p>
          <a:endParaRPr lang="en-US"/>
        </a:p>
      </dgm:t>
    </dgm:pt>
    <dgm:pt modelId="{C89858DF-0E89-4A89-8F99-BBE9B12BADB5}">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Seeking bright lights, loud sounds , making repetitive sounds, humming</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7EF927A2-8028-424E-821F-F56A4B7A134A}" type="parTrans" cxnId="{584106CD-B502-4CE7-81C3-F7E1CD2D427E}">
      <dgm:prSet/>
      <dgm:spPr/>
      <dgm:t>
        <a:bodyPr/>
        <a:lstStyle/>
        <a:p>
          <a:endParaRPr lang="en-GB"/>
        </a:p>
      </dgm:t>
    </dgm:pt>
    <dgm:pt modelId="{52F80E04-F33F-4963-8F93-B91213BE2CB7}" type="sibTrans" cxnId="{584106CD-B502-4CE7-81C3-F7E1CD2D427E}">
      <dgm:prSet/>
      <dgm:spPr/>
      <dgm:t>
        <a:bodyPr/>
        <a:lstStyle/>
        <a:p>
          <a:endParaRPr lang="en-GB"/>
        </a:p>
      </dgm:t>
    </dgm:pt>
    <dgm:pt modelId="{3EB9980A-08E2-4102-BB74-29E68B578255}">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Seeking smell of objects and people</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F4EBFD0F-12CB-433F-B8E6-4A44B98D26C9}" type="parTrans" cxnId="{D7227521-9FC8-499F-94F7-178E9DC0734C}">
      <dgm:prSet/>
      <dgm:spPr/>
      <dgm:t>
        <a:bodyPr/>
        <a:lstStyle/>
        <a:p>
          <a:endParaRPr lang="en-GB"/>
        </a:p>
      </dgm:t>
    </dgm:pt>
    <dgm:pt modelId="{C9812364-20B0-4D7B-8A99-8D5932A51649}" type="sibTrans" cxnId="{D7227521-9FC8-499F-94F7-178E9DC0734C}">
      <dgm:prSet/>
      <dgm:spPr/>
      <dgm:t>
        <a:bodyPr/>
        <a:lstStyle/>
        <a:p>
          <a:endParaRPr lang="en-GB"/>
        </a:p>
      </dgm:t>
    </dgm:pt>
    <dgm:pt modelId="{4E0A7BA1-7E36-4578-8E71-39F7E6E89053}">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Wants to wear tight fitting clothing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F05BBA5B-1873-4CE9-9040-B7DF1752A880}" type="parTrans" cxnId="{10CA332D-015C-400C-BF62-210ADD3C5200}">
      <dgm:prSet/>
      <dgm:spPr/>
      <dgm:t>
        <a:bodyPr/>
        <a:lstStyle/>
        <a:p>
          <a:endParaRPr lang="en-GB"/>
        </a:p>
      </dgm:t>
    </dgm:pt>
    <dgm:pt modelId="{27B4B6B1-EE39-4A8E-9909-70FB927FD514}" type="sibTrans" cxnId="{10CA332D-015C-400C-BF62-210ADD3C5200}">
      <dgm:prSet/>
      <dgm:spPr/>
      <dgm:t>
        <a:bodyPr/>
        <a:lstStyle/>
        <a:p>
          <a:endParaRPr lang="en-GB"/>
        </a:p>
      </dgm:t>
    </dgm:pt>
    <dgm:pt modelId="{AEBBA251-E862-4CC9-AD2B-55CE86E52616}">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Craving hot and spicy foods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E55C68CD-6B5D-4D11-AFCE-94E6D8D5B4CA}" type="parTrans" cxnId="{5C74CEAB-23C0-41B2-AD68-6908974C7EAD}">
      <dgm:prSet/>
      <dgm:spPr/>
      <dgm:t>
        <a:bodyPr/>
        <a:lstStyle/>
        <a:p>
          <a:endParaRPr lang="en-GB"/>
        </a:p>
      </dgm:t>
    </dgm:pt>
    <dgm:pt modelId="{0A318F58-D267-4496-B2F0-211F4425A566}" type="sibTrans" cxnId="{5C74CEAB-23C0-41B2-AD68-6908974C7EAD}">
      <dgm:prSet/>
      <dgm:spPr/>
      <dgm:t>
        <a:bodyPr/>
        <a:lstStyle/>
        <a:p>
          <a:endParaRPr lang="en-GB"/>
        </a:p>
      </dgm:t>
    </dgm:pt>
    <dgm:pt modelId="{A2710FC8-10A4-4860-8C2A-B741B559BF79}">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Seeking rough and tumble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EB7F64D7-35EB-4E23-8B5B-66E8A591EE9D}" type="parTrans" cxnId="{FBD8ED9F-2271-41EB-9372-A91EFDADA81C}">
      <dgm:prSet/>
      <dgm:spPr/>
      <dgm:t>
        <a:bodyPr/>
        <a:lstStyle/>
        <a:p>
          <a:endParaRPr lang="en-GB"/>
        </a:p>
      </dgm:t>
    </dgm:pt>
    <dgm:pt modelId="{A067C97D-E0F3-45CF-BEB3-D1612B6F9F67}" type="sibTrans" cxnId="{FBD8ED9F-2271-41EB-9372-A91EFDADA81C}">
      <dgm:prSet/>
      <dgm:spPr/>
      <dgm:t>
        <a:bodyPr/>
        <a:lstStyle/>
        <a:p>
          <a:endParaRPr lang="en-GB"/>
        </a:p>
      </dgm:t>
    </dgm:pt>
    <dgm:pt modelId="{E97744A2-BEAC-4DD7-A753-A5847F338A36}">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Wanting more after spinning, running or jumping</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F240C66D-AF5E-4C96-8D7A-31EF191198B3}" type="parTrans" cxnId="{B6C2BC0B-8CDD-4DE7-87FB-B0F1FEEF7F73}">
      <dgm:prSet/>
      <dgm:spPr/>
      <dgm:t>
        <a:bodyPr/>
        <a:lstStyle/>
        <a:p>
          <a:endParaRPr lang="en-GB"/>
        </a:p>
      </dgm:t>
    </dgm:pt>
    <dgm:pt modelId="{10048D69-7EA1-4BC7-927C-FC808CD27E0D}" type="sibTrans" cxnId="{B6C2BC0B-8CDD-4DE7-87FB-B0F1FEEF7F73}">
      <dgm:prSet/>
      <dgm:spPr/>
      <dgm:t>
        <a:bodyPr/>
        <a:lstStyle/>
        <a:p>
          <a:endParaRPr lang="en-GB"/>
        </a:p>
      </dgm:t>
    </dgm:pt>
    <dgm:pt modelId="{A5771FF1-B123-4DA5-8C18-3386D6A9F247}">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Craving touch</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BC4FEE2C-C3A4-4598-B56C-2F529EFD3CA6}" type="parTrans" cxnId="{78D8391E-9DB7-454E-8920-1FCAB5C1EAF0}">
      <dgm:prSet/>
      <dgm:spPr/>
      <dgm:t>
        <a:bodyPr/>
        <a:lstStyle/>
        <a:p>
          <a:endParaRPr lang="en-GB"/>
        </a:p>
      </dgm:t>
    </dgm:pt>
    <dgm:pt modelId="{5DE15971-31AB-4FD6-A3EA-7CCBCF94D2A1}" type="sibTrans" cxnId="{78D8391E-9DB7-454E-8920-1FCAB5C1EAF0}">
      <dgm:prSet/>
      <dgm:spPr/>
      <dgm:t>
        <a:bodyPr/>
        <a:lstStyle/>
        <a:p>
          <a:endParaRPr lang="en-GB"/>
        </a:p>
      </dgm:t>
    </dgm:pt>
    <dgm:pt modelId="{0C6C91FE-205A-433C-B4E7-A74AB7AD4403}" type="pres">
      <dgm:prSet presAssocID="{EAC753F6-3552-406C-8504-2A006C6D4902}" presName="linear" presStyleCnt="0">
        <dgm:presLayoutVars>
          <dgm:animLvl val="lvl"/>
          <dgm:resizeHandles val="exact"/>
        </dgm:presLayoutVars>
      </dgm:prSet>
      <dgm:spPr/>
    </dgm:pt>
    <dgm:pt modelId="{9CF5C23A-C0AA-4683-907E-9AE7991830C1}" type="pres">
      <dgm:prSet presAssocID="{DF734A3D-1E88-4130-938E-0043A1B93EE6}" presName="parentText" presStyleLbl="node1" presStyleIdx="0" presStyleCnt="1">
        <dgm:presLayoutVars>
          <dgm:chMax val="0"/>
          <dgm:bulletEnabled val="1"/>
        </dgm:presLayoutVars>
      </dgm:prSet>
      <dgm:spPr/>
    </dgm:pt>
    <dgm:pt modelId="{49A7E643-D7BB-447B-84B8-059F0BC5EDD5}" type="pres">
      <dgm:prSet presAssocID="{DF734A3D-1E88-4130-938E-0043A1B93EE6}" presName="childText" presStyleLbl="revTx" presStyleIdx="0" presStyleCnt="1">
        <dgm:presLayoutVars>
          <dgm:bulletEnabled val="1"/>
        </dgm:presLayoutVars>
      </dgm:prSet>
      <dgm:spPr/>
    </dgm:pt>
  </dgm:ptLst>
  <dgm:cxnLst>
    <dgm:cxn modelId="{9F0D2506-9119-48EA-874A-B2E30B1086B6}" type="presOf" srcId="{AEBBA251-E862-4CC9-AD2B-55CE86E52616}" destId="{49A7E643-D7BB-447B-84B8-059F0BC5EDD5}" srcOrd="0" destOrd="5" presId="urn:microsoft.com/office/officeart/2005/8/layout/vList2"/>
    <dgm:cxn modelId="{B6C2BC0B-8CDD-4DE7-87FB-B0F1FEEF7F73}" srcId="{DF734A3D-1E88-4130-938E-0043A1B93EE6}" destId="{E97744A2-BEAC-4DD7-A753-A5847F338A36}" srcOrd="7" destOrd="0" parTransId="{F240C66D-AF5E-4C96-8D7A-31EF191198B3}" sibTransId="{10048D69-7EA1-4BC7-927C-FC808CD27E0D}"/>
    <dgm:cxn modelId="{78D8391E-9DB7-454E-8920-1FCAB5C1EAF0}" srcId="{DF734A3D-1E88-4130-938E-0043A1B93EE6}" destId="{A5771FF1-B123-4DA5-8C18-3386D6A9F247}" srcOrd="3" destOrd="0" parTransId="{BC4FEE2C-C3A4-4598-B56C-2F529EFD3CA6}" sibTransId="{5DE15971-31AB-4FD6-A3EA-7CCBCF94D2A1}"/>
    <dgm:cxn modelId="{D7227521-9FC8-499F-94F7-178E9DC0734C}" srcId="{DF734A3D-1E88-4130-938E-0043A1B93EE6}" destId="{3EB9980A-08E2-4102-BB74-29E68B578255}" srcOrd="2" destOrd="0" parTransId="{F4EBFD0F-12CB-433F-B8E6-4A44B98D26C9}" sibTransId="{C9812364-20B0-4D7B-8A99-8D5932A51649}"/>
    <dgm:cxn modelId="{10CA332D-015C-400C-BF62-210ADD3C5200}" srcId="{DF734A3D-1E88-4130-938E-0043A1B93EE6}" destId="{4E0A7BA1-7E36-4578-8E71-39F7E6E89053}" srcOrd="4" destOrd="0" parTransId="{F05BBA5B-1873-4CE9-9040-B7DF1752A880}" sibTransId="{27B4B6B1-EE39-4A8E-9909-70FB927FD514}"/>
    <dgm:cxn modelId="{93C75B66-32EF-47B2-A5C9-F907B24AF50F}" type="presOf" srcId="{4E0A7BA1-7E36-4578-8E71-39F7E6E89053}" destId="{49A7E643-D7BB-447B-84B8-059F0BC5EDD5}" srcOrd="0" destOrd="4" presId="urn:microsoft.com/office/officeart/2005/8/layout/vList2"/>
    <dgm:cxn modelId="{8D8FB449-9C33-40B6-8C0C-40DB6C4622F2}" type="presOf" srcId="{A5771FF1-B123-4DA5-8C18-3386D6A9F247}" destId="{49A7E643-D7BB-447B-84B8-059F0BC5EDD5}" srcOrd="0" destOrd="3" presId="urn:microsoft.com/office/officeart/2005/8/layout/vList2"/>
    <dgm:cxn modelId="{CFE1F26C-FC71-41A8-BB10-2EBAA87645C7}" type="presOf" srcId="{C89858DF-0E89-4A89-8F99-BBE9B12BADB5}" destId="{49A7E643-D7BB-447B-84B8-059F0BC5EDD5}" srcOrd="0" destOrd="1" presId="urn:microsoft.com/office/officeart/2005/8/layout/vList2"/>
    <dgm:cxn modelId="{EFFA0075-6E89-4B58-A47F-9D1E0382454A}" type="presOf" srcId="{E97744A2-BEAC-4DD7-A753-A5847F338A36}" destId="{49A7E643-D7BB-447B-84B8-059F0BC5EDD5}" srcOrd="0" destOrd="7" presId="urn:microsoft.com/office/officeart/2005/8/layout/vList2"/>
    <dgm:cxn modelId="{41763F97-B194-4BC7-BA7A-2D019DFA948C}" type="presOf" srcId="{A2710FC8-10A4-4860-8C2A-B741B559BF79}" destId="{49A7E643-D7BB-447B-84B8-059F0BC5EDD5}" srcOrd="0" destOrd="6" presId="urn:microsoft.com/office/officeart/2005/8/layout/vList2"/>
    <dgm:cxn modelId="{FBD8ED9F-2271-41EB-9372-A91EFDADA81C}" srcId="{DF734A3D-1E88-4130-938E-0043A1B93EE6}" destId="{A2710FC8-10A4-4860-8C2A-B741B559BF79}" srcOrd="6" destOrd="0" parTransId="{EB7F64D7-35EB-4E23-8B5B-66E8A591EE9D}" sibTransId="{A067C97D-E0F3-45CF-BEB3-D1612B6F9F67}"/>
    <dgm:cxn modelId="{5C74CEAB-23C0-41B2-AD68-6908974C7EAD}" srcId="{DF734A3D-1E88-4130-938E-0043A1B93EE6}" destId="{AEBBA251-E862-4CC9-AD2B-55CE86E52616}" srcOrd="5" destOrd="0" parTransId="{E55C68CD-6B5D-4D11-AFCE-94E6D8D5B4CA}" sibTransId="{0A318F58-D267-4496-B2F0-211F4425A566}"/>
    <dgm:cxn modelId="{1283ABB7-EBB5-4793-B7A0-C119B5D45115}" type="presOf" srcId="{FA82FF25-7AFF-499D-B96F-92BE578FEFDD}" destId="{49A7E643-D7BB-447B-84B8-059F0BC5EDD5}" srcOrd="0" destOrd="0" presId="urn:microsoft.com/office/officeart/2005/8/layout/vList2"/>
    <dgm:cxn modelId="{FF1BA5B8-B8C1-4DC3-8616-1461A2E29F7F}" type="presOf" srcId="{DF734A3D-1E88-4130-938E-0043A1B93EE6}" destId="{9CF5C23A-C0AA-4683-907E-9AE7991830C1}" srcOrd="0" destOrd="0" presId="urn:microsoft.com/office/officeart/2005/8/layout/vList2"/>
    <dgm:cxn modelId="{3F7589C1-50D4-4A1D-AAC9-60E062A2BAF7}" type="presOf" srcId="{3EB9980A-08E2-4102-BB74-29E68B578255}" destId="{49A7E643-D7BB-447B-84B8-059F0BC5EDD5}" srcOrd="0" destOrd="2" presId="urn:microsoft.com/office/officeart/2005/8/layout/vList2"/>
    <dgm:cxn modelId="{A5F22DC4-AA3D-45A8-A97A-B81EF215BF2D}" srcId="{DF734A3D-1E88-4130-938E-0043A1B93EE6}" destId="{FA82FF25-7AFF-499D-B96F-92BE578FEFDD}" srcOrd="0" destOrd="0" parTransId="{630E9F2A-A0BE-4766-B4FB-CB7CFC7AE3A1}" sibTransId="{62E2C0C8-8DC3-4801-B0A8-10258E0EC0A6}"/>
    <dgm:cxn modelId="{584106CD-B502-4CE7-81C3-F7E1CD2D427E}" srcId="{DF734A3D-1E88-4130-938E-0043A1B93EE6}" destId="{C89858DF-0E89-4A89-8F99-BBE9B12BADB5}" srcOrd="1" destOrd="0" parTransId="{7EF927A2-8028-424E-821F-F56A4B7A134A}" sibTransId="{52F80E04-F33F-4963-8F93-B91213BE2CB7}"/>
    <dgm:cxn modelId="{7C8D44E8-A91F-4A67-961B-BF6F87473D5D}" type="presOf" srcId="{EAC753F6-3552-406C-8504-2A006C6D4902}" destId="{0C6C91FE-205A-433C-B4E7-A74AB7AD4403}" srcOrd="0" destOrd="0" presId="urn:microsoft.com/office/officeart/2005/8/layout/vList2"/>
    <dgm:cxn modelId="{304B67FC-4527-4089-A839-0AED3939FF9F}" srcId="{EAC753F6-3552-406C-8504-2A006C6D4902}" destId="{DF734A3D-1E88-4130-938E-0043A1B93EE6}" srcOrd="0" destOrd="0" parTransId="{0925F70D-1AA6-43E5-8447-7F250DB31706}" sibTransId="{8B770130-921E-4C8A-A750-510EC9155140}"/>
    <dgm:cxn modelId="{64EF13FC-2F77-40C3-97D7-24D775E5AFA1}" type="presParOf" srcId="{0C6C91FE-205A-433C-B4E7-A74AB7AD4403}" destId="{9CF5C23A-C0AA-4683-907E-9AE7991830C1}" srcOrd="0" destOrd="0" presId="urn:microsoft.com/office/officeart/2005/8/layout/vList2"/>
    <dgm:cxn modelId="{17113D09-FEBB-4F2D-B7C2-8D1784063691}" type="presParOf" srcId="{0C6C91FE-205A-433C-B4E7-A74AB7AD4403}" destId="{49A7E643-D7BB-447B-84B8-059F0BC5EDD5}"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FC63B4-2E26-4B1A-B60E-DF85AA8E66E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F0A97F6E-91CC-41C7-8EB2-0D6FB17DBBC5}">
      <dgm:prSet phldrT="[Text]" custT="1"/>
      <dgm:spPr/>
      <dgm:t>
        <a:bodyPr/>
        <a:lstStyle/>
        <a:p>
          <a:r>
            <a:rPr lang="en-GB" sz="1800" dirty="0"/>
            <a:t>Aim for a gradual change in the frequency of the  behaviour</a:t>
          </a:r>
        </a:p>
      </dgm:t>
    </dgm:pt>
    <dgm:pt modelId="{1ED95F68-1AC5-41E0-95DD-FB8529822E7B}" type="parTrans" cxnId="{F16BC193-B33F-4851-B4EE-E20648C415D3}">
      <dgm:prSet/>
      <dgm:spPr/>
      <dgm:t>
        <a:bodyPr/>
        <a:lstStyle/>
        <a:p>
          <a:endParaRPr lang="en-GB"/>
        </a:p>
      </dgm:t>
    </dgm:pt>
    <dgm:pt modelId="{7C405284-2E5C-4FCA-AC9E-369F1FECE7E1}" type="sibTrans" cxnId="{F16BC193-B33F-4851-B4EE-E20648C415D3}">
      <dgm:prSet/>
      <dgm:spPr/>
      <dgm:t>
        <a:bodyPr/>
        <a:lstStyle/>
        <a:p>
          <a:endParaRPr lang="en-GB"/>
        </a:p>
      </dgm:t>
    </dgm:pt>
    <dgm:pt modelId="{BC44E101-BAB5-45CF-8174-B91D3E060C12}">
      <dgm:prSet phldrT="[Text]"/>
      <dgm:spPr/>
      <dgm:t>
        <a:bodyPr/>
        <a:lstStyle/>
        <a:p>
          <a:r>
            <a:rPr lang="en-GB" dirty="0"/>
            <a:t>If the unwanted behaviour happens less often, we have been successful</a:t>
          </a:r>
        </a:p>
      </dgm:t>
    </dgm:pt>
    <dgm:pt modelId="{0B381D26-0EBF-4D7B-AE65-778DECFEC793}" type="parTrans" cxnId="{7936BFEB-2CB5-408B-8296-C2D5F2C1D3CD}">
      <dgm:prSet/>
      <dgm:spPr/>
      <dgm:t>
        <a:bodyPr/>
        <a:lstStyle/>
        <a:p>
          <a:endParaRPr lang="en-GB"/>
        </a:p>
      </dgm:t>
    </dgm:pt>
    <dgm:pt modelId="{83DE17FE-7457-48D6-9BB0-2A5F6FE91ECE}" type="sibTrans" cxnId="{7936BFEB-2CB5-408B-8296-C2D5F2C1D3CD}">
      <dgm:prSet/>
      <dgm:spPr/>
      <dgm:t>
        <a:bodyPr/>
        <a:lstStyle/>
        <a:p>
          <a:endParaRPr lang="en-GB"/>
        </a:p>
      </dgm:t>
    </dgm:pt>
    <dgm:pt modelId="{D860D19E-E1E9-49FD-877F-7C707936586D}">
      <dgm:prSet phldrT="[Text]" custT="1"/>
      <dgm:spPr/>
      <dgm:t>
        <a:bodyPr/>
        <a:lstStyle/>
        <a:p>
          <a:r>
            <a:rPr lang="en-GB" sz="1800" dirty="0"/>
            <a:t>Vary the amount of help given</a:t>
          </a:r>
        </a:p>
      </dgm:t>
    </dgm:pt>
    <dgm:pt modelId="{F41A5BD9-DD3E-4B1D-96CC-3290A6B63C92}" type="parTrans" cxnId="{B98E77C5-9EA3-4612-BDED-9CDCF819F014}">
      <dgm:prSet/>
      <dgm:spPr/>
      <dgm:t>
        <a:bodyPr/>
        <a:lstStyle/>
        <a:p>
          <a:endParaRPr lang="en-GB"/>
        </a:p>
      </dgm:t>
    </dgm:pt>
    <dgm:pt modelId="{BE533BD9-39CB-4178-849A-72B2BC53A5A4}" type="sibTrans" cxnId="{B98E77C5-9EA3-4612-BDED-9CDCF819F014}">
      <dgm:prSet/>
      <dgm:spPr/>
      <dgm:t>
        <a:bodyPr/>
        <a:lstStyle/>
        <a:p>
          <a:endParaRPr lang="en-GB"/>
        </a:p>
      </dgm:t>
    </dgm:pt>
    <dgm:pt modelId="{A8FD535A-9E24-4AFB-BE0A-2748F4EF7D01}">
      <dgm:prSet phldrT="[Text]"/>
      <dgm:spPr/>
      <dgm:t>
        <a:bodyPr/>
        <a:lstStyle/>
        <a:p>
          <a:r>
            <a:rPr lang="en-GB" dirty="0"/>
            <a:t>As time goes on: 	</a:t>
          </a:r>
        </a:p>
      </dgm:t>
    </dgm:pt>
    <dgm:pt modelId="{0C3A017B-3FC9-4135-9AE6-8E373401C951}" type="parTrans" cxnId="{58D84D53-1FF8-4A37-A25F-7ABD91F32E2C}">
      <dgm:prSet/>
      <dgm:spPr/>
      <dgm:t>
        <a:bodyPr/>
        <a:lstStyle/>
        <a:p>
          <a:endParaRPr lang="en-GB"/>
        </a:p>
      </dgm:t>
    </dgm:pt>
    <dgm:pt modelId="{1C41199E-8736-48A7-B0BF-0211E901C590}" type="sibTrans" cxnId="{58D84D53-1FF8-4A37-A25F-7ABD91F32E2C}">
      <dgm:prSet/>
      <dgm:spPr/>
      <dgm:t>
        <a:bodyPr/>
        <a:lstStyle/>
        <a:p>
          <a:endParaRPr lang="en-GB"/>
        </a:p>
      </dgm:t>
    </dgm:pt>
    <dgm:pt modelId="{B4D6A8FF-16FA-4EE3-AA84-DB9CCE6D63FA}">
      <dgm:prSet phldrT="[Text]" custT="1"/>
      <dgm:spPr/>
      <dgm:t>
        <a:bodyPr/>
        <a:lstStyle/>
        <a:p>
          <a:r>
            <a:rPr lang="en-GB" sz="1800" dirty="0"/>
            <a:t>Gradually shape the behaviour towards the goal</a:t>
          </a:r>
        </a:p>
      </dgm:t>
    </dgm:pt>
    <dgm:pt modelId="{EFE360D8-3A85-4FB1-BA11-5B67AF8A9C6F}" type="parTrans" cxnId="{94DB31C0-EB18-40FF-8F53-DD9A90B72B97}">
      <dgm:prSet/>
      <dgm:spPr/>
      <dgm:t>
        <a:bodyPr/>
        <a:lstStyle/>
        <a:p>
          <a:endParaRPr lang="en-GB"/>
        </a:p>
      </dgm:t>
    </dgm:pt>
    <dgm:pt modelId="{6AF1C330-619A-4E3A-BB4B-C4AC3778AAE3}" type="sibTrans" cxnId="{94DB31C0-EB18-40FF-8F53-DD9A90B72B97}">
      <dgm:prSet/>
      <dgm:spPr/>
      <dgm:t>
        <a:bodyPr/>
        <a:lstStyle/>
        <a:p>
          <a:endParaRPr lang="en-GB"/>
        </a:p>
      </dgm:t>
    </dgm:pt>
    <dgm:pt modelId="{F0268F18-30ED-4987-80EE-35A36D29CDE9}">
      <dgm:prSet phldrT="[Text]"/>
      <dgm:spPr/>
      <dgm:t>
        <a:bodyPr/>
        <a:lstStyle/>
        <a:p>
          <a:r>
            <a:rPr lang="en-GB" dirty="0"/>
            <a:t>We may need to start by working on the unwanted behaviour in a specific situation but as we are successful, we can work on the behaviour in a wider range of settings</a:t>
          </a:r>
        </a:p>
      </dgm:t>
    </dgm:pt>
    <dgm:pt modelId="{3DA6B82E-F8EF-41B4-91C5-AC745FE1C6A8}" type="parTrans" cxnId="{3BF8B23E-9213-481E-AD93-7043645C4E8A}">
      <dgm:prSet/>
      <dgm:spPr/>
      <dgm:t>
        <a:bodyPr/>
        <a:lstStyle/>
        <a:p>
          <a:endParaRPr lang="en-GB"/>
        </a:p>
      </dgm:t>
    </dgm:pt>
    <dgm:pt modelId="{AF44FCDC-2EB6-4057-B09A-24093129B636}" type="sibTrans" cxnId="{3BF8B23E-9213-481E-AD93-7043645C4E8A}">
      <dgm:prSet/>
      <dgm:spPr/>
      <dgm:t>
        <a:bodyPr/>
        <a:lstStyle/>
        <a:p>
          <a:endParaRPr lang="en-GB"/>
        </a:p>
      </dgm:t>
    </dgm:pt>
    <dgm:pt modelId="{F13AF4CD-EBE3-477B-B865-F70403A733B3}">
      <dgm:prSet/>
      <dgm:spPr/>
      <dgm:t>
        <a:bodyPr/>
        <a:lstStyle/>
        <a:p>
          <a:r>
            <a:rPr lang="en-GB" dirty="0"/>
            <a:t>If the desired behaviour happens more often, we have been successful</a:t>
          </a:r>
        </a:p>
      </dgm:t>
    </dgm:pt>
    <dgm:pt modelId="{509A753C-BB0B-452A-93DF-9A1B406900EE}" type="parTrans" cxnId="{E2996A77-C21F-4F75-B02E-5408BABBAA9A}">
      <dgm:prSet/>
      <dgm:spPr/>
      <dgm:t>
        <a:bodyPr/>
        <a:lstStyle/>
        <a:p>
          <a:endParaRPr lang="en-GB"/>
        </a:p>
      </dgm:t>
    </dgm:pt>
    <dgm:pt modelId="{9210B56E-BE4F-455F-92CA-8A7A093E4B87}" type="sibTrans" cxnId="{E2996A77-C21F-4F75-B02E-5408BABBAA9A}">
      <dgm:prSet/>
      <dgm:spPr/>
      <dgm:t>
        <a:bodyPr/>
        <a:lstStyle/>
        <a:p>
          <a:endParaRPr lang="en-GB"/>
        </a:p>
      </dgm:t>
    </dgm:pt>
    <dgm:pt modelId="{39F3CC3F-7023-41B5-96E7-C19B565E720E}">
      <dgm:prSet/>
      <dgm:spPr/>
      <dgm:t>
        <a:bodyPr/>
        <a:lstStyle/>
        <a:p>
          <a:r>
            <a:rPr lang="en-GB" dirty="0"/>
            <a:t>prompts can be decreased in frequency</a:t>
          </a:r>
        </a:p>
      </dgm:t>
    </dgm:pt>
    <dgm:pt modelId="{A9537E15-03A5-468D-818D-9E9C70372CBC}" type="parTrans" cxnId="{D464EDB8-328E-4AFE-9471-ACC04D4BD26E}">
      <dgm:prSet/>
      <dgm:spPr/>
      <dgm:t>
        <a:bodyPr/>
        <a:lstStyle/>
        <a:p>
          <a:endParaRPr lang="en-GB"/>
        </a:p>
      </dgm:t>
    </dgm:pt>
    <dgm:pt modelId="{58714EB6-09A7-4476-A774-4F6B79E21B67}" type="sibTrans" cxnId="{D464EDB8-328E-4AFE-9471-ACC04D4BD26E}">
      <dgm:prSet/>
      <dgm:spPr/>
      <dgm:t>
        <a:bodyPr/>
        <a:lstStyle/>
        <a:p>
          <a:endParaRPr lang="en-GB"/>
        </a:p>
      </dgm:t>
    </dgm:pt>
    <dgm:pt modelId="{FFFA42BF-4423-4D90-90EC-0C8656DA8C42}">
      <dgm:prSet/>
      <dgm:spPr/>
      <dgm:t>
        <a:bodyPr/>
        <a:lstStyle/>
        <a:p>
          <a:r>
            <a:rPr lang="en-GB" dirty="0"/>
            <a:t>prompts can be faded to less obvious ones</a:t>
          </a:r>
        </a:p>
      </dgm:t>
    </dgm:pt>
    <dgm:pt modelId="{811BAFC3-FCA7-419E-BB1B-71B9383121D6}" type="parTrans" cxnId="{71DB84F6-1EFF-4300-AD70-89B0965F5B24}">
      <dgm:prSet/>
      <dgm:spPr/>
      <dgm:t>
        <a:bodyPr/>
        <a:lstStyle/>
        <a:p>
          <a:endParaRPr lang="en-GB"/>
        </a:p>
      </dgm:t>
    </dgm:pt>
    <dgm:pt modelId="{8EFFAD3F-0430-47A2-B8D3-A246CAEF4F41}" type="sibTrans" cxnId="{71DB84F6-1EFF-4300-AD70-89B0965F5B24}">
      <dgm:prSet/>
      <dgm:spPr/>
      <dgm:t>
        <a:bodyPr/>
        <a:lstStyle/>
        <a:p>
          <a:endParaRPr lang="en-GB"/>
        </a:p>
      </dgm:t>
    </dgm:pt>
    <dgm:pt modelId="{3131779A-659B-41BA-BADC-0527F4B293D5}">
      <dgm:prSet/>
      <dgm:spPr/>
      <dgm:t>
        <a:bodyPr/>
        <a:lstStyle/>
        <a:p>
          <a:r>
            <a:rPr lang="en-GB" dirty="0"/>
            <a:t>less powerful (and easier) rewards can be introduced</a:t>
          </a:r>
        </a:p>
      </dgm:t>
    </dgm:pt>
    <dgm:pt modelId="{F400B220-8918-4D2B-84FF-341E6E8FFD8A}" type="parTrans" cxnId="{94B90EB1-3419-4CAD-B1E0-6EC630A283DB}">
      <dgm:prSet/>
      <dgm:spPr/>
      <dgm:t>
        <a:bodyPr/>
        <a:lstStyle/>
        <a:p>
          <a:endParaRPr lang="en-GB"/>
        </a:p>
      </dgm:t>
    </dgm:pt>
    <dgm:pt modelId="{F3530811-5CE4-44E5-B6F6-988A4D0F0EBB}" type="sibTrans" cxnId="{94B90EB1-3419-4CAD-B1E0-6EC630A283DB}">
      <dgm:prSet/>
      <dgm:spPr/>
      <dgm:t>
        <a:bodyPr/>
        <a:lstStyle/>
        <a:p>
          <a:endParaRPr lang="en-GB"/>
        </a:p>
      </dgm:t>
    </dgm:pt>
    <dgm:pt modelId="{C662E1AE-6C84-489F-935E-72805D31FD37}">
      <dgm:prSet/>
      <dgm:spPr/>
      <dgm:t>
        <a:bodyPr/>
        <a:lstStyle/>
        <a:p>
          <a:r>
            <a:rPr lang="en-GB" dirty="0"/>
            <a:t>rewards can be given intermittently</a:t>
          </a:r>
        </a:p>
      </dgm:t>
    </dgm:pt>
    <dgm:pt modelId="{992A5C21-DD6F-4D6F-ABB9-FED0F95FCC4B}" type="parTrans" cxnId="{EE241896-B89B-41E0-AEE1-971588D0EDD1}">
      <dgm:prSet/>
      <dgm:spPr/>
      <dgm:t>
        <a:bodyPr/>
        <a:lstStyle/>
        <a:p>
          <a:endParaRPr lang="en-GB"/>
        </a:p>
      </dgm:t>
    </dgm:pt>
    <dgm:pt modelId="{D9C9D2A2-19CA-4910-86D6-6C9FAE478784}" type="sibTrans" cxnId="{EE241896-B89B-41E0-AEE1-971588D0EDD1}">
      <dgm:prSet/>
      <dgm:spPr/>
      <dgm:t>
        <a:bodyPr/>
        <a:lstStyle/>
        <a:p>
          <a:endParaRPr lang="en-GB"/>
        </a:p>
      </dgm:t>
    </dgm:pt>
    <dgm:pt modelId="{215D6D31-65CB-41FC-9B45-6513A09421D7}">
      <dgm:prSet phldrT="[Text]"/>
      <dgm:spPr/>
      <dgm:t>
        <a:bodyPr/>
        <a:lstStyle/>
        <a:p>
          <a:endParaRPr lang="en-GB" dirty="0"/>
        </a:p>
      </dgm:t>
    </dgm:pt>
    <dgm:pt modelId="{F93ACC10-F17C-424E-9692-4CF3F713EF60}" type="parTrans" cxnId="{7C5FF115-11B9-4445-8774-D387A6033E44}">
      <dgm:prSet/>
      <dgm:spPr/>
      <dgm:t>
        <a:bodyPr/>
        <a:lstStyle/>
        <a:p>
          <a:endParaRPr lang="en-GB"/>
        </a:p>
      </dgm:t>
    </dgm:pt>
    <dgm:pt modelId="{B059D516-2CFD-40F5-A2DD-C2CA5580B027}" type="sibTrans" cxnId="{7C5FF115-11B9-4445-8774-D387A6033E44}">
      <dgm:prSet/>
      <dgm:spPr/>
      <dgm:t>
        <a:bodyPr/>
        <a:lstStyle/>
        <a:p>
          <a:endParaRPr lang="en-GB"/>
        </a:p>
      </dgm:t>
    </dgm:pt>
    <dgm:pt modelId="{94895944-1A33-4862-9F44-D38F71FA4BFF}">
      <dgm:prSet/>
      <dgm:spPr/>
      <dgm:t>
        <a:bodyPr/>
        <a:lstStyle/>
        <a:p>
          <a:endParaRPr lang="en-GB" dirty="0"/>
        </a:p>
      </dgm:t>
    </dgm:pt>
    <dgm:pt modelId="{2078107B-FEF8-4501-925C-FB129B6CBE64}" type="parTrans" cxnId="{D682F525-953A-4B27-B253-2A278B4C45B3}">
      <dgm:prSet/>
      <dgm:spPr/>
      <dgm:t>
        <a:bodyPr/>
        <a:lstStyle/>
        <a:p>
          <a:endParaRPr lang="en-GB"/>
        </a:p>
      </dgm:t>
    </dgm:pt>
    <dgm:pt modelId="{88512ED2-2351-417B-A26C-91E9859D8433}" type="sibTrans" cxnId="{D682F525-953A-4B27-B253-2A278B4C45B3}">
      <dgm:prSet/>
      <dgm:spPr/>
      <dgm:t>
        <a:bodyPr/>
        <a:lstStyle/>
        <a:p>
          <a:endParaRPr lang="en-GB"/>
        </a:p>
      </dgm:t>
    </dgm:pt>
    <dgm:pt modelId="{2C2BCF5A-D5F8-4EBD-ACE3-D53B96C93CB6}">
      <dgm:prSet/>
      <dgm:spPr/>
      <dgm:t>
        <a:bodyPr/>
        <a:lstStyle/>
        <a:p>
          <a:endParaRPr lang="en-GB" dirty="0"/>
        </a:p>
      </dgm:t>
    </dgm:pt>
    <dgm:pt modelId="{23D49537-05F9-4513-800B-A4F3B854F7A7}" type="parTrans" cxnId="{A89C7EF2-59F1-4982-A1C8-95DB4553957C}">
      <dgm:prSet/>
      <dgm:spPr/>
      <dgm:t>
        <a:bodyPr/>
        <a:lstStyle/>
        <a:p>
          <a:endParaRPr lang="en-GB"/>
        </a:p>
      </dgm:t>
    </dgm:pt>
    <dgm:pt modelId="{7FE3A075-D3A8-4FCB-AB37-FCB9374207D6}" type="sibTrans" cxnId="{A89C7EF2-59F1-4982-A1C8-95DB4553957C}">
      <dgm:prSet/>
      <dgm:spPr/>
      <dgm:t>
        <a:bodyPr/>
        <a:lstStyle/>
        <a:p>
          <a:endParaRPr lang="en-GB"/>
        </a:p>
      </dgm:t>
    </dgm:pt>
    <dgm:pt modelId="{BF5F9F72-6162-498D-81C1-D28141A507DA}">
      <dgm:prSet/>
      <dgm:spPr/>
      <dgm:t>
        <a:bodyPr/>
        <a:lstStyle/>
        <a:p>
          <a:endParaRPr lang="en-GB" dirty="0"/>
        </a:p>
      </dgm:t>
    </dgm:pt>
    <dgm:pt modelId="{4589E794-C3D4-4581-BA89-41D885FB0512}" type="parTrans" cxnId="{D3C60598-5EAF-4264-A7D7-A39B58040017}">
      <dgm:prSet/>
      <dgm:spPr/>
      <dgm:t>
        <a:bodyPr/>
        <a:lstStyle/>
        <a:p>
          <a:endParaRPr lang="en-GB"/>
        </a:p>
      </dgm:t>
    </dgm:pt>
    <dgm:pt modelId="{1517C06F-AFF1-41D6-B29A-7D196324B437}" type="sibTrans" cxnId="{D3C60598-5EAF-4264-A7D7-A39B58040017}">
      <dgm:prSet/>
      <dgm:spPr/>
      <dgm:t>
        <a:bodyPr/>
        <a:lstStyle/>
        <a:p>
          <a:endParaRPr lang="en-GB"/>
        </a:p>
      </dgm:t>
    </dgm:pt>
    <dgm:pt modelId="{7E792B8B-352C-4E53-A472-A98002387904}" type="pres">
      <dgm:prSet presAssocID="{99FC63B4-2E26-4B1A-B60E-DF85AA8E66E0}" presName="Name0" presStyleCnt="0">
        <dgm:presLayoutVars>
          <dgm:dir/>
          <dgm:animLvl val="lvl"/>
          <dgm:resizeHandles val="exact"/>
        </dgm:presLayoutVars>
      </dgm:prSet>
      <dgm:spPr/>
    </dgm:pt>
    <dgm:pt modelId="{8117E1D7-6FF3-49AB-ABEC-AE4EA8377319}" type="pres">
      <dgm:prSet presAssocID="{F0A97F6E-91CC-41C7-8EB2-0D6FB17DBBC5}" presName="composite" presStyleCnt="0"/>
      <dgm:spPr/>
    </dgm:pt>
    <dgm:pt modelId="{20CEC800-FA88-4F5C-BAA4-43171EC81BFC}" type="pres">
      <dgm:prSet presAssocID="{F0A97F6E-91CC-41C7-8EB2-0D6FB17DBBC5}" presName="parTx" presStyleLbl="alignNode1" presStyleIdx="0" presStyleCnt="3" custScaleX="107311">
        <dgm:presLayoutVars>
          <dgm:chMax val="0"/>
          <dgm:chPref val="0"/>
          <dgm:bulletEnabled val="1"/>
        </dgm:presLayoutVars>
      </dgm:prSet>
      <dgm:spPr/>
    </dgm:pt>
    <dgm:pt modelId="{726448D6-9F26-4EFC-AEBC-9A36E785DF38}" type="pres">
      <dgm:prSet presAssocID="{F0A97F6E-91CC-41C7-8EB2-0D6FB17DBBC5}" presName="desTx" presStyleLbl="alignAccFollowNode1" presStyleIdx="0" presStyleCnt="3" custScaleX="107206">
        <dgm:presLayoutVars>
          <dgm:bulletEnabled val="1"/>
        </dgm:presLayoutVars>
      </dgm:prSet>
      <dgm:spPr/>
    </dgm:pt>
    <dgm:pt modelId="{36D46993-1F50-4521-AF82-9AD4CB1BBB78}" type="pres">
      <dgm:prSet presAssocID="{7C405284-2E5C-4FCA-AC9E-369F1FECE7E1}" presName="space" presStyleCnt="0"/>
      <dgm:spPr/>
    </dgm:pt>
    <dgm:pt modelId="{05A8D8B0-9375-4E29-9A50-E905EBB89B53}" type="pres">
      <dgm:prSet presAssocID="{D860D19E-E1E9-49FD-877F-7C707936586D}" presName="composite" presStyleCnt="0"/>
      <dgm:spPr/>
    </dgm:pt>
    <dgm:pt modelId="{67D1F969-E446-46C2-A679-896D1F7F4A68}" type="pres">
      <dgm:prSet presAssocID="{D860D19E-E1E9-49FD-877F-7C707936586D}" presName="parTx" presStyleLbl="alignNode1" presStyleIdx="1" presStyleCnt="3">
        <dgm:presLayoutVars>
          <dgm:chMax val="0"/>
          <dgm:chPref val="0"/>
          <dgm:bulletEnabled val="1"/>
        </dgm:presLayoutVars>
      </dgm:prSet>
      <dgm:spPr/>
    </dgm:pt>
    <dgm:pt modelId="{73252EE6-73D7-4C4D-A2F4-1B6F09C6239F}" type="pres">
      <dgm:prSet presAssocID="{D860D19E-E1E9-49FD-877F-7C707936586D}" presName="desTx" presStyleLbl="alignAccFollowNode1" presStyleIdx="1" presStyleCnt="3">
        <dgm:presLayoutVars>
          <dgm:bulletEnabled val="1"/>
        </dgm:presLayoutVars>
      </dgm:prSet>
      <dgm:spPr/>
    </dgm:pt>
    <dgm:pt modelId="{C124E0E7-9B1D-4EAF-A403-8083C4C305F7}" type="pres">
      <dgm:prSet presAssocID="{BE533BD9-39CB-4178-849A-72B2BC53A5A4}" presName="space" presStyleCnt="0"/>
      <dgm:spPr/>
    </dgm:pt>
    <dgm:pt modelId="{C7CA1B62-D124-4C90-8382-D485CFDB2E47}" type="pres">
      <dgm:prSet presAssocID="{B4D6A8FF-16FA-4EE3-AA84-DB9CCE6D63FA}" presName="composite" presStyleCnt="0"/>
      <dgm:spPr/>
    </dgm:pt>
    <dgm:pt modelId="{D133A8A3-2BF9-40B8-83B7-286AB7EA2A05}" type="pres">
      <dgm:prSet presAssocID="{B4D6A8FF-16FA-4EE3-AA84-DB9CCE6D63FA}" presName="parTx" presStyleLbl="alignNode1" presStyleIdx="2" presStyleCnt="3">
        <dgm:presLayoutVars>
          <dgm:chMax val="0"/>
          <dgm:chPref val="0"/>
          <dgm:bulletEnabled val="1"/>
        </dgm:presLayoutVars>
      </dgm:prSet>
      <dgm:spPr/>
    </dgm:pt>
    <dgm:pt modelId="{94089B83-79A2-4D4D-8130-5638AED40A3F}" type="pres">
      <dgm:prSet presAssocID="{B4D6A8FF-16FA-4EE3-AA84-DB9CCE6D63FA}" presName="desTx" presStyleLbl="alignAccFollowNode1" presStyleIdx="2" presStyleCnt="3" custLinFactNeighborY="1019">
        <dgm:presLayoutVars>
          <dgm:bulletEnabled val="1"/>
        </dgm:presLayoutVars>
      </dgm:prSet>
      <dgm:spPr/>
    </dgm:pt>
  </dgm:ptLst>
  <dgm:cxnLst>
    <dgm:cxn modelId="{7C5FF115-11B9-4445-8774-D387A6033E44}" srcId="{F0A97F6E-91CC-41C7-8EB2-0D6FB17DBBC5}" destId="{215D6D31-65CB-41FC-9B45-6513A09421D7}" srcOrd="1" destOrd="0" parTransId="{F93ACC10-F17C-424E-9692-4CF3F713EF60}" sibTransId="{B059D516-2CFD-40F5-A2DD-C2CA5580B027}"/>
    <dgm:cxn modelId="{5C7CFB1B-C26E-41CB-9DDD-E8E930AACF4B}" type="presOf" srcId="{FFFA42BF-4423-4D90-90EC-0C8656DA8C42}" destId="{73252EE6-73D7-4C4D-A2F4-1B6F09C6239F}" srcOrd="0" destOrd="3" presId="urn:microsoft.com/office/officeart/2005/8/layout/hList1"/>
    <dgm:cxn modelId="{D682F525-953A-4B27-B253-2A278B4C45B3}" srcId="{D860D19E-E1E9-49FD-877F-7C707936586D}" destId="{94895944-1A33-4862-9F44-D38F71FA4BFF}" srcOrd="1" destOrd="0" parTransId="{2078107B-FEF8-4501-925C-FB129B6CBE64}" sibTransId="{88512ED2-2351-417B-A26C-91E9859D8433}"/>
    <dgm:cxn modelId="{BBB6342A-62F5-4A54-8E30-0CDFE70080B0}" type="presOf" srcId="{94895944-1A33-4862-9F44-D38F71FA4BFF}" destId="{73252EE6-73D7-4C4D-A2F4-1B6F09C6239F}" srcOrd="0" destOrd="2" presId="urn:microsoft.com/office/officeart/2005/8/layout/hList1"/>
    <dgm:cxn modelId="{BEA0652F-41C1-4648-B44E-1C4371CE6F2C}" type="presOf" srcId="{BF5F9F72-6162-498D-81C1-D28141A507DA}" destId="{73252EE6-73D7-4C4D-A2F4-1B6F09C6239F}" srcOrd="0" destOrd="6" presId="urn:microsoft.com/office/officeart/2005/8/layout/hList1"/>
    <dgm:cxn modelId="{02457C30-44D5-492C-BCF4-48871CF0B4A2}" type="presOf" srcId="{BC44E101-BAB5-45CF-8174-B91D3E060C12}" destId="{726448D6-9F26-4EFC-AEBC-9A36E785DF38}" srcOrd="0" destOrd="0" presId="urn:microsoft.com/office/officeart/2005/8/layout/hList1"/>
    <dgm:cxn modelId="{A7C17637-BD87-4F1D-8A13-BC551606296F}" type="presOf" srcId="{B4D6A8FF-16FA-4EE3-AA84-DB9CCE6D63FA}" destId="{D133A8A3-2BF9-40B8-83B7-286AB7EA2A05}" srcOrd="0" destOrd="0" presId="urn:microsoft.com/office/officeart/2005/8/layout/hList1"/>
    <dgm:cxn modelId="{3BF8B23E-9213-481E-AD93-7043645C4E8A}" srcId="{B4D6A8FF-16FA-4EE3-AA84-DB9CCE6D63FA}" destId="{F0268F18-30ED-4987-80EE-35A36D29CDE9}" srcOrd="0" destOrd="0" parTransId="{3DA6B82E-F8EF-41B4-91C5-AC745FE1C6A8}" sibTransId="{AF44FCDC-2EB6-4057-B09A-24093129B636}"/>
    <dgm:cxn modelId="{3D518E5C-9D83-4B91-9A7F-B3ACF13C1423}" type="presOf" srcId="{39F3CC3F-7023-41B5-96E7-C19B565E720E}" destId="{73252EE6-73D7-4C4D-A2F4-1B6F09C6239F}" srcOrd="0" destOrd="1" presId="urn:microsoft.com/office/officeart/2005/8/layout/hList1"/>
    <dgm:cxn modelId="{A3D21E4B-05CA-49D0-9EFC-EA2825995EA3}" type="presOf" srcId="{3131779A-659B-41BA-BADC-0527F4B293D5}" destId="{73252EE6-73D7-4C4D-A2F4-1B6F09C6239F}" srcOrd="0" destOrd="5" presId="urn:microsoft.com/office/officeart/2005/8/layout/hList1"/>
    <dgm:cxn modelId="{B24C7E4F-BB0F-4CEC-9BF7-BB075197D1C0}" type="presOf" srcId="{D860D19E-E1E9-49FD-877F-7C707936586D}" destId="{67D1F969-E446-46C2-A679-896D1F7F4A68}" srcOrd="0" destOrd="0" presId="urn:microsoft.com/office/officeart/2005/8/layout/hList1"/>
    <dgm:cxn modelId="{1F81B972-0F02-4A39-A666-B5DB1EAF79B1}" type="presOf" srcId="{F0A97F6E-91CC-41C7-8EB2-0D6FB17DBBC5}" destId="{20CEC800-FA88-4F5C-BAA4-43171EC81BFC}" srcOrd="0" destOrd="0" presId="urn:microsoft.com/office/officeart/2005/8/layout/hList1"/>
    <dgm:cxn modelId="{58D84D53-1FF8-4A37-A25F-7ABD91F32E2C}" srcId="{D860D19E-E1E9-49FD-877F-7C707936586D}" destId="{A8FD535A-9E24-4AFB-BE0A-2748F4EF7D01}" srcOrd="0" destOrd="0" parTransId="{0C3A017B-3FC9-4135-9AE6-8E373401C951}" sibTransId="{1C41199E-8736-48A7-B0BF-0211E901C590}"/>
    <dgm:cxn modelId="{E2996A77-C21F-4F75-B02E-5408BABBAA9A}" srcId="{F0A97F6E-91CC-41C7-8EB2-0D6FB17DBBC5}" destId="{F13AF4CD-EBE3-477B-B865-F70403A733B3}" srcOrd="2" destOrd="0" parTransId="{509A753C-BB0B-452A-93DF-9A1B406900EE}" sibTransId="{9210B56E-BE4F-455F-92CA-8A7A093E4B87}"/>
    <dgm:cxn modelId="{B19D9E77-759F-496D-8624-B3115AA60865}" type="presOf" srcId="{215D6D31-65CB-41FC-9B45-6513A09421D7}" destId="{726448D6-9F26-4EFC-AEBC-9A36E785DF38}" srcOrd="0" destOrd="1" presId="urn:microsoft.com/office/officeart/2005/8/layout/hList1"/>
    <dgm:cxn modelId="{9D8E248C-2685-4CAC-A0A5-19AE859E13D2}" type="presOf" srcId="{2C2BCF5A-D5F8-4EBD-ACE3-D53B96C93CB6}" destId="{73252EE6-73D7-4C4D-A2F4-1B6F09C6239F}" srcOrd="0" destOrd="4" presId="urn:microsoft.com/office/officeart/2005/8/layout/hList1"/>
    <dgm:cxn modelId="{F16BC193-B33F-4851-B4EE-E20648C415D3}" srcId="{99FC63B4-2E26-4B1A-B60E-DF85AA8E66E0}" destId="{F0A97F6E-91CC-41C7-8EB2-0D6FB17DBBC5}" srcOrd="0" destOrd="0" parTransId="{1ED95F68-1AC5-41E0-95DD-FB8529822E7B}" sibTransId="{7C405284-2E5C-4FCA-AC9E-369F1FECE7E1}"/>
    <dgm:cxn modelId="{EE241896-B89B-41E0-AEE1-971588D0EDD1}" srcId="{BF5F9F72-6162-498D-81C1-D28141A507DA}" destId="{C662E1AE-6C84-489F-935E-72805D31FD37}" srcOrd="0" destOrd="0" parTransId="{992A5C21-DD6F-4D6F-ABB9-FED0F95FCC4B}" sibTransId="{D9C9D2A2-19CA-4910-86D6-6C9FAE478784}"/>
    <dgm:cxn modelId="{D3C60598-5EAF-4264-A7D7-A39B58040017}" srcId="{D860D19E-E1E9-49FD-877F-7C707936586D}" destId="{BF5F9F72-6162-498D-81C1-D28141A507DA}" srcOrd="3" destOrd="0" parTransId="{4589E794-C3D4-4581-BA89-41D885FB0512}" sibTransId="{1517C06F-AFF1-41D6-B29A-7D196324B437}"/>
    <dgm:cxn modelId="{B857BEA1-8EB8-4DB7-8E9D-488B4FEECCAB}" type="presOf" srcId="{F0268F18-30ED-4987-80EE-35A36D29CDE9}" destId="{94089B83-79A2-4D4D-8130-5638AED40A3F}" srcOrd="0" destOrd="0" presId="urn:microsoft.com/office/officeart/2005/8/layout/hList1"/>
    <dgm:cxn modelId="{368DE8B0-8341-4FBC-A23F-3D32922E7930}" type="presOf" srcId="{C662E1AE-6C84-489F-935E-72805D31FD37}" destId="{73252EE6-73D7-4C4D-A2F4-1B6F09C6239F}" srcOrd="0" destOrd="7" presId="urn:microsoft.com/office/officeart/2005/8/layout/hList1"/>
    <dgm:cxn modelId="{94B90EB1-3419-4CAD-B1E0-6EC630A283DB}" srcId="{2C2BCF5A-D5F8-4EBD-ACE3-D53B96C93CB6}" destId="{3131779A-659B-41BA-BADC-0527F4B293D5}" srcOrd="0" destOrd="0" parTransId="{F400B220-8918-4D2B-84FF-341E6E8FFD8A}" sibTransId="{F3530811-5CE4-44E5-B6F6-988A4D0F0EBB}"/>
    <dgm:cxn modelId="{D464EDB8-328E-4AFE-9471-ACC04D4BD26E}" srcId="{A8FD535A-9E24-4AFB-BE0A-2748F4EF7D01}" destId="{39F3CC3F-7023-41B5-96E7-C19B565E720E}" srcOrd="0" destOrd="0" parTransId="{A9537E15-03A5-468D-818D-9E9C70372CBC}" sibTransId="{58714EB6-09A7-4476-A774-4F6B79E21B67}"/>
    <dgm:cxn modelId="{94DB31C0-EB18-40FF-8F53-DD9A90B72B97}" srcId="{99FC63B4-2E26-4B1A-B60E-DF85AA8E66E0}" destId="{B4D6A8FF-16FA-4EE3-AA84-DB9CCE6D63FA}" srcOrd="2" destOrd="0" parTransId="{EFE360D8-3A85-4FB1-BA11-5B67AF8A9C6F}" sibTransId="{6AF1C330-619A-4E3A-BB4B-C4AC3778AAE3}"/>
    <dgm:cxn modelId="{B98E77C5-9EA3-4612-BDED-9CDCF819F014}" srcId="{99FC63B4-2E26-4B1A-B60E-DF85AA8E66E0}" destId="{D860D19E-E1E9-49FD-877F-7C707936586D}" srcOrd="1" destOrd="0" parTransId="{F41A5BD9-DD3E-4B1D-96CC-3290A6B63C92}" sibTransId="{BE533BD9-39CB-4178-849A-72B2BC53A5A4}"/>
    <dgm:cxn modelId="{921D27D6-6F53-43B1-87B0-B6F8CF339AB8}" type="presOf" srcId="{99FC63B4-2E26-4B1A-B60E-DF85AA8E66E0}" destId="{7E792B8B-352C-4E53-A472-A98002387904}" srcOrd="0" destOrd="0" presId="urn:microsoft.com/office/officeart/2005/8/layout/hList1"/>
    <dgm:cxn modelId="{8F8D4EE2-500F-462D-B565-AD1010EC6F5D}" type="presOf" srcId="{F13AF4CD-EBE3-477B-B865-F70403A733B3}" destId="{726448D6-9F26-4EFC-AEBC-9A36E785DF38}" srcOrd="0" destOrd="2" presId="urn:microsoft.com/office/officeart/2005/8/layout/hList1"/>
    <dgm:cxn modelId="{7936BFEB-2CB5-408B-8296-C2D5F2C1D3CD}" srcId="{F0A97F6E-91CC-41C7-8EB2-0D6FB17DBBC5}" destId="{BC44E101-BAB5-45CF-8174-B91D3E060C12}" srcOrd="0" destOrd="0" parTransId="{0B381D26-0EBF-4D7B-AE65-778DECFEC793}" sibTransId="{83DE17FE-7457-48D6-9BB0-2A5F6FE91ECE}"/>
    <dgm:cxn modelId="{A89C7EF2-59F1-4982-A1C8-95DB4553957C}" srcId="{D860D19E-E1E9-49FD-877F-7C707936586D}" destId="{2C2BCF5A-D5F8-4EBD-ACE3-D53B96C93CB6}" srcOrd="2" destOrd="0" parTransId="{23D49537-05F9-4513-800B-A4F3B854F7A7}" sibTransId="{7FE3A075-D3A8-4FCB-AB37-FCB9374207D6}"/>
    <dgm:cxn modelId="{71DB84F6-1EFF-4300-AD70-89B0965F5B24}" srcId="{94895944-1A33-4862-9F44-D38F71FA4BFF}" destId="{FFFA42BF-4423-4D90-90EC-0C8656DA8C42}" srcOrd="0" destOrd="0" parTransId="{811BAFC3-FCA7-419E-BB1B-71B9383121D6}" sibTransId="{8EFFAD3F-0430-47A2-B8D3-A246CAEF4F41}"/>
    <dgm:cxn modelId="{65D9E0FD-40CA-4418-B5FE-C081172C3C47}" type="presOf" srcId="{A8FD535A-9E24-4AFB-BE0A-2748F4EF7D01}" destId="{73252EE6-73D7-4C4D-A2F4-1B6F09C6239F}" srcOrd="0" destOrd="0" presId="urn:microsoft.com/office/officeart/2005/8/layout/hList1"/>
    <dgm:cxn modelId="{E7344FEA-D72C-4DAA-9CAF-85944828F613}" type="presParOf" srcId="{7E792B8B-352C-4E53-A472-A98002387904}" destId="{8117E1D7-6FF3-49AB-ABEC-AE4EA8377319}" srcOrd="0" destOrd="0" presId="urn:microsoft.com/office/officeart/2005/8/layout/hList1"/>
    <dgm:cxn modelId="{198094F7-9DD4-4D70-8C2D-3566D45BD8A1}" type="presParOf" srcId="{8117E1D7-6FF3-49AB-ABEC-AE4EA8377319}" destId="{20CEC800-FA88-4F5C-BAA4-43171EC81BFC}" srcOrd="0" destOrd="0" presId="urn:microsoft.com/office/officeart/2005/8/layout/hList1"/>
    <dgm:cxn modelId="{55306F06-A06B-4F57-B2D0-2734099A94E2}" type="presParOf" srcId="{8117E1D7-6FF3-49AB-ABEC-AE4EA8377319}" destId="{726448D6-9F26-4EFC-AEBC-9A36E785DF38}" srcOrd="1" destOrd="0" presId="urn:microsoft.com/office/officeart/2005/8/layout/hList1"/>
    <dgm:cxn modelId="{6B9C5B17-7D3B-4973-812D-3421BB1B3AC9}" type="presParOf" srcId="{7E792B8B-352C-4E53-A472-A98002387904}" destId="{36D46993-1F50-4521-AF82-9AD4CB1BBB78}" srcOrd="1" destOrd="0" presId="urn:microsoft.com/office/officeart/2005/8/layout/hList1"/>
    <dgm:cxn modelId="{5C0B03BE-EE24-4DC2-A91A-6DA276AD874E}" type="presParOf" srcId="{7E792B8B-352C-4E53-A472-A98002387904}" destId="{05A8D8B0-9375-4E29-9A50-E905EBB89B53}" srcOrd="2" destOrd="0" presId="urn:microsoft.com/office/officeart/2005/8/layout/hList1"/>
    <dgm:cxn modelId="{75DEECE6-E388-4E68-A3D4-75B3CFBD7E4F}" type="presParOf" srcId="{05A8D8B0-9375-4E29-9A50-E905EBB89B53}" destId="{67D1F969-E446-46C2-A679-896D1F7F4A68}" srcOrd="0" destOrd="0" presId="urn:microsoft.com/office/officeart/2005/8/layout/hList1"/>
    <dgm:cxn modelId="{147BF7CB-0D50-418F-B8D9-865B5A832474}" type="presParOf" srcId="{05A8D8B0-9375-4E29-9A50-E905EBB89B53}" destId="{73252EE6-73D7-4C4D-A2F4-1B6F09C6239F}" srcOrd="1" destOrd="0" presId="urn:microsoft.com/office/officeart/2005/8/layout/hList1"/>
    <dgm:cxn modelId="{058EF010-99B1-4AE7-969B-0955D4EA73B1}" type="presParOf" srcId="{7E792B8B-352C-4E53-A472-A98002387904}" destId="{C124E0E7-9B1D-4EAF-A403-8083C4C305F7}" srcOrd="3" destOrd="0" presId="urn:microsoft.com/office/officeart/2005/8/layout/hList1"/>
    <dgm:cxn modelId="{30DBCE80-9175-4715-AF18-826FF075891F}" type="presParOf" srcId="{7E792B8B-352C-4E53-A472-A98002387904}" destId="{C7CA1B62-D124-4C90-8382-D485CFDB2E47}" srcOrd="4" destOrd="0" presId="urn:microsoft.com/office/officeart/2005/8/layout/hList1"/>
    <dgm:cxn modelId="{8F891629-FE9A-4492-938A-B9C6ED0DF8E9}" type="presParOf" srcId="{C7CA1B62-D124-4C90-8382-D485CFDB2E47}" destId="{D133A8A3-2BF9-40B8-83B7-286AB7EA2A05}" srcOrd="0" destOrd="0" presId="urn:microsoft.com/office/officeart/2005/8/layout/hList1"/>
    <dgm:cxn modelId="{8EBCD158-C6D4-4852-9A01-597C2E2EEC58}" type="presParOf" srcId="{C7CA1B62-D124-4C90-8382-D485CFDB2E47}" destId="{94089B83-79A2-4D4D-8130-5638AED40A3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0A67FF9-669F-4992-9BDA-37E86BB7D7A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36FD782-1B32-4FCF-B1EE-ADB9B4394517}">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To be aware of ‘age appropriateness’ of behaviour</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DB11DC95-94B1-4733-9645-0C87BAC1C78C}" type="parTrans" cxnId="{9E8B6E6E-19D5-4AC5-99F5-AFAC3802D098}">
      <dgm:prSet/>
      <dgm:spPr/>
      <dgm:t>
        <a:bodyPr/>
        <a:lstStyle/>
        <a:p>
          <a:endParaRPr lang="en-US"/>
        </a:p>
      </dgm:t>
    </dgm:pt>
    <dgm:pt modelId="{EC677DFE-458F-49FE-97C9-5FBF83DE2B80}" type="sibTrans" cxnId="{9E8B6E6E-19D5-4AC5-99F5-AFAC3802D098}">
      <dgm:prSet/>
      <dgm:spPr/>
      <dgm:t>
        <a:bodyPr/>
        <a:lstStyle/>
        <a:p>
          <a:endParaRPr lang="en-US"/>
        </a:p>
      </dgm:t>
    </dgm:pt>
    <dgm:pt modelId="{561D236E-BF0A-46D7-AFCB-1BACF5E2FA4A}">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To be aware of and able to identify the possible messages being communicated</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D99DBD69-0036-44C1-8398-28E0D5DD5E7F}" type="parTrans" cxnId="{7F134285-7FAB-48FD-A2F7-6CA64BF7312E}">
      <dgm:prSet/>
      <dgm:spPr/>
      <dgm:t>
        <a:bodyPr/>
        <a:lstStyle/>
        <a:p>
          <a:endParaRPr lang="en-US"/>
        </a:p>
      </dgm:t>
    </dgm:pt>
    <dgm:pt modelId="{14178A43-6D14-4C8C-87C3-B9722C65D3DE}" type="sibTrans" cxnId="{7F134285-7FAB-48FD-A2F7-6CA64BF7312E}">
      <dgm:prSet/>
      <dgm:spPr/>
      <dgm:t>
        <a:bodyPr/>
        <a:lstStyle/>
        <a:p>
          <a:endParaRPr lang="en-US"/>
        </a:p>
      </dgm:t>
    </dgm:pt>
    <dgm:pt modelId="{B0D57A68-41E0-467C-98F6-ACEE0DB00543}">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To identify possible reasons for children’s behaviour in own setting </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F90F6624-6CCC-4ECB-9064-97DCF927E345}" type="parTrans" cxnId="{A45B8688-97AF-4585-B514-041869F51F4A}">
      <dgm:prSet/>
      <dgm:spPr/>
      <dgm:t>
        <a:bodyPr/>
        <a:lstStyle/>
        <a:p>
          <a:endParaRPr lang="en-US"/>
        </a:p>
      </dgm:t>
    </dgm:pt>
    <dgm:pt modelId="{CE9199C1-F721-4FEB-A870-202A9F12CF1C}" type="sibTrans" cxnId="{A45B8688-97AF-4585-B514-041869F51F4A}">
      <dgm:prSet/>
      <dgm:spPr/>
      <dgm:t>
        <a:bodyPr/>
        <a:lstStyle/>
        <a:p>
          <a:endParaRPr lang="en-US"/>
        </a:p>
      </dgm:t>
    </dgm:pt>
    <dgm:pt modelId="{92B93F4B-C283-4F37-A725-84A4206874BD}">
      <dgm:prSet/>
      <dgm:spPr/>
      <dgm:t>
        <a:bodyPr/>
        <a:lstStyle/>
        <a:p>
          <a:r>
            <a:rPr lang="en-GB" dirty="0">
              <a:latin typeface="Tahoma" panose="020B0604030504040204" pitchFamily="34" charset="0"/>
              <a:ea typeface="Tahoma" panose="020B0604030504040204" pitchFamily="34" charset="0"/>
              <a:cs typeface="Tahoma" panose="020B0604030504040204" pitchFamily="34" charset="0"/>
            </a:rPr>
            <a:t>To complete a group assignment on promoting positive behaviour using a behaviour plan</a:t>
          </a:r>
          <a:endParaRPr lang="en-US" dirty="0">
            <a:latin typeface="Tahoma" panose="020B0604030504040204" pitchFamily="34" charset="0"/>
            <a:ea typeface="Tahoma" panose="020B0604030504040204" pitchFamily="34" charset="0"/>
            <a:cs typeface="Tahoma" panose="020B0604030504040204" pitchFamily="34" charset="0"/>
          </a:endParaRPr>
        </a:p>
      </dgm:t>
    </dgm:pt>
    <dgm:pt modelId="{9AF4D5B3-1866-4B4C-9F7F-EA0FD304888A}" type="parTrans" cxnId="{E97A2C77-CE11-4916-A34B-5CAEF90D69D1}">
      <dgm:prSet/>
      <dgm:spPr/>
      <dgm:t>
        <a:bodyPr/>
        <a:lstStyle/>
        <a:p>
          <a:endParaRPr lang="en-US"/>
        </a:p>
      </dgm:t>
    </dgm:pt>
    <dgm:pt modelId="{0F3969BF-9419-4B10-8074-502BD61D8367}" type="sibTrans" cxnId="{E97A2C77-CE11-4916-A34B-5CAEF90D69D1}">
      <dgm:prSet/>
      <dgm:spPr/>
      <dgm:t>
        <a:bodyPr/>
        <a:lstStyle/>
        <a:p>
          <a:endParaRPr lang="en-US"/>
        </a:p>
      </dgm:t>
    </dgm:pt>
    <dgm:pt modelId="{21B6CF9D-8488-4A04-8398-97446E0D7C5F}" type="pres">
      <dgm:prSet presAssocID="{50A67FF9-669F-4992-9BDA-37E86BB7D7AC}" presName="linear" presStyleCnt="0">
        <dgm:presLayoutVars>
          <dgm:animLvl val="lvl"/>
          <dgm:resizeHandles val="exact"/>
        </dgm:presLayoutVars>
      </dgm:prSet>
      <dgm:spPr/>
    </dgm:pt>
    <dgm:pt modelId="{5ACD44F2-F414-46EE-9B7B-3DAE46F0DEFA}" type="pres">
      <dgm:prSet presAssocID="{436FD782-1B32-4FCF-B1EE-ADB9B4394517}" presName="parentText" presStyleLbl="node1" presStyleIdx="0" presStyleCnt="4">
        <dgm:presLayoutVars>
          <dgm:chMax val="0"/>
          <dgm:bulletEnabled val="1"/>
        </dgm:presLayoutVars>
      </dgm:prSet>
      <dgm:spPr/>
    </dgm:pt>
    <dgm:pt modelId="{016B02B9-4024-49A9-AA3F-DB20F4BE9FE4}" type="pres">
      <dgm:prSet presAssocID="{EC677DFE-458F-49FE-97C9-5FBF83DE2B80}" presName="spacer" presStyleCnt="0"/>
      <dgm:spPr/>
    </dgm:pt>
    <dgm:pt modelId="{1FC761CF-3239-431B-97C1-8B2377406BD0}" type="pres">
      <dgm:prSet presAssocID="{561D236E-BF0A-46D7-AFCB-1BACF5E2FA4A}" presName="parentText" presStyleLbl="node1" presStyleIdx="1" presStyleCnt="4">
        <dgm:presLayoutVars>
          <dgm:chMax val="0"/>
          <dgm:bulletEnabled val="1"/>
        </dgm:presLayoutVars>
      </dgm:prSet>
      <dgm:spPr/>
    </dgm:pt>
    <dgm:pt modelId="{6808B182-35DE-4260-8E48-B696A6BCDD54}" type="pres">
      <dgm:prSet presAssocID="{14178A43-6D14-4C8C-87C3-B9722C65D3DE}" presName="spacer" presStyleCnt="0"/>
      <dgm:spPr/>
    </dgm:pt>
    <dgm:pt modelId="{4890E30A-44A3-420F-9ACA-3C682628661A}" type="pres">
      <dgm:prSet presAssocID="{B0D57A68-41E0-467C-98F6-ACEE0DB00543}" presName="parentText" presStyleLbl="node1" presStyleIdx="2" presStyleCnt="4">
        <dgm:presLayoutVars>
          <dgm:chMax val="0"/>
          <dgm:bulletEnabled val="1"/>
        </dgm:presLayoutVars>
      </dgm:prSet>
      <dgm:spPr/>
    </dgm:pt>
    <dgm:pt modelId="{35CC9448-2286-4FEF-A11D-9667F47AE06C}" type="pres">
      <dgm:prSet presAssocID="{CE9199C1-F721-4FEB-A870-202A9F12CF1C}" presName="spacer" presStyleCnt="0"/>
      <dgm:spPr/>
    </dgm:pt>
    <dgm:pt modelId="{14356D7A-8C95-458A-AAC5-40520C105A0E}" type="pres">
      <dgm:prSet presAssocID="{92B93F4B-C283-4F37-A725-84A4206874BD}" presName="parentText" presStyleLbl="node1" presStyleIdx="3" presStyleCnt="4">
        <dgm:presLayoutVars>
          <dgm:chMax val="0"/>
          <dgm:bulletEnabled val="1"/>
        </dgm:presLayoutVars>
      </dgm:prSet>
      <dgm:spPr/>
    </dgm:pt>
  </dgm:ptLst>
  <dgm:cxnLst>
    <dgm:cxn modelId="{8F3F141A-DC15-4B12-BD59-C1F62A610937}" type="presOf" srcId="{50A67FF9-669F-4992-9BDA-37E86BB7D7AC}" destId="{21B6CF9D-8488-4A04-8398-97446E0D7C5F}" srcOrd="0" destOrd="0" presId="urn:microsoft.com/office/officeart/2005/8/layout/vList2"/>
    <dgm:cxn modelId="{3CEEB939-322D-44DA-9097-7A3CF3F83175}" type="presOf" srcId="{561D236E-BF0A-46D7-AFCB-1BACF5E2FA4A}" destId="{1FC761CF-3239-431B-97C1-8B2377406BD0}" srcOrd="0" destOrd="0" presId="urn:microsoft.com/office/officeart/2005/8/layout/vList2"/>
    <dgm:cxn modelId="{9E8B6E6E-19D5-4AC5-99F5-AFAC3802D098}" srcId="{50A67FF9-669F-4992-9BDA-37E86BB7D7AC}" destId="{436FD782-1B32-4FCF-B1EE-ADB9B4394517}" srcOrd="0" destOrd="0" parTransId="{DB11DC95-94B1-4733-9645-0C87BAC1C78C}" sibTransId="{EC677DFE-458F-49FE-97C9-5FBF83DE2B80}"/>
    <dgm:cxn modelId="{E97A2C77-CE11-4916-A34B-5CAEF90D69D1}" srcId="{50A67FF9-669F-4992-9BDA-37E86BB7D7AC}" destId="{92B93F4B-C283-4F37-A725-84A4206874BD}" srcOrd="3" destOrd="0" parTransId="{9AF4D5B3-1866-4B4C-9F7F-EA0FD304888A}" sibTransId="{0F3969BF-9419-4B10-8074-502BD61D8367}"/>
    <dgm:cxn modelId="{7F134285-7FAB-48FD-A2F7-6CA64BF7312E}" srcId="{50A67FF9-669F-4992-9BDA-37E86BB7D7AC}" destId="{561D236E-BF0A-46D7-AFCB-1BACF5E2FA4A}" srcOrd="1" destOrd="0" parTransId="{D99DBD69-0036-44C1-8398-28E0D5DD5E7F}" sibTransId="{14178A43-6D14-4C8C-87C3-B9722C65D3DE}"/>
    <dgm:cxn modelId="{A45B8688-97AF-4585-B514-041869F51F4A}" srcId="{50A67FF9-669F-4992-9BDA-37E86BB7D7AC}" destId="{B0D57A68-41E0-467C-98F6-ACEE0DB00543}" srcOrd="2" destOrd="0" parTransId="{F90F6624-6CCC-4ECB-9064-97DCF927E345}" sibTransId="{CE9199C1-F721-4FEB-A870-202A9F12CF1C}"/>
    <dgm:cxn modelId="{142CE68E-5DA8-4D47-B47A-A41B8874F4AA}" type="presOf" srcId="{B0D57A68-41E0-467C-98F6-ACEE0DB00543}" destId="{4890E30A-44A3-420F-9ACA-3C682628661A}" srcOrd="0" destOrd="0" presId="urn:microsoft.com/office/officeart/2005/8/layout/vList2"/>
    <dgm:cxn modelId="{269D9BFC-01E1-4AC0-A7ED-CA85D93D8F08}" type="presOf" srcId="{436FD782-1B32-4FCF-B1EE-ADB9B4394517}" destId="{5ACD44F2-F414-46EE-9B7B-3DAE46F0DEFA}" srcOrd="0" destOrd="0" presId="urn:microsoft.com/office/officeart/2005/8/layout/vList2"/>
    <dgm:cxn modelId="{F3C0D9FD-F68B-4D53-9529-E6F10CE719C5}" type="presOf" srcId="{92B93F4B-C283-4F37-A725-84A4206874BD}" destId="{14356D7A-8C95-458A-AAC5-40520C105A0E}" srcOrd="0" destOrd="0" presId="urn:microsoft.com/office/officeart/2005/8/layout/vList2"/>
    <dgm:cxn modelId="{1603A3AF-2802-47EC-8371-FD737C2AAE61}" type="presParOf" srcId="{21B6CF9D-8488-4A04-8398-97446E0D7C5F}" destId="{5ACD44F2-F414-46EE-9B7B-3DAE46F0DEFA}" srcOrd="0" destOrd="0" presId="urn:microsoft.com/office/officeart/2005/8/layout/vList2"/>
    <dgm:cxn modelId="{FA7CDEEB-6CAA-44D5-9E2C-6432458D7A63}" type="presParOf" srcId="{21B6CF9D-8488-4A04-8398-97446E0D7C5F}" destId="{016B02B9-4024-49A9-AA3F-DB20F4BE9FE4}" srcOrd="1" destOrd="0" presId="urn:microsoft.com/office/officeart/2005/8/layout/vList2"/>
    <dgm:cxn modelId="{796115C6-D0AC-420E-8437-554F047C4293}" type="presParOf" srcId="{21B6CF9D-8488-4A04-8398-97446E0D7C5F}" destId="{1FC761CF-3239-431B-97C1-8B2377406BD0}" srcOrd="2" destOrd="0" presId="urn:microsoft.com/office/officeart/2005/8/layout/vList2"/>
    <dgm:cxn modelId="{65EB4548-843B-485F-AACB-FCBA838FA65C}" type="presParOf" srcId="{21B6CF9D-8488-4A04-8398-97446E0D7C5F}" destId="{6808B182-35DE-4260-8E48-B696A6BCDD54}" srcOrd="3" destOrd="0" presId="urn:microsoft.com/office/officeart/2005/8/layout/vList2"/>
    <dgm:cxn modelId="{207B3020-EF23-4AF5-8BFF-C2D4E6749D11}" type="presParOf" srcId="{21B6CF9D-8488-4A04-8398-97446E0D7C5F}" destId="{4890E30A-44A3-420F-9ACA-3C682628661A}" srcOrd="4" destOrd="0" presId="urn:microsoft.com/office/officeart/2005/8/layout/vList2"/>
    <dgm:cxn modelId="{3B7DA5F3-58F4-48E1-9E13-534FDD8008B7}" type="presParOf" srcId="{21B6CF9D-8488-4A04-8398-97446E0D7C5F}" destId="{35CC9448-2286-4FEF-A11D-9667F47AE06C}" srcOrd="5" destOrd="0" presId="urn:microsoft.com/office/officeart/2005/8/layout/vList2"/>
    <dgm:cxn modelId="{24AB1452-74B8-4BFB-B9F1-EEC7A369F549}" type="presParOf" srcId="{21B6CF9D-8488-4A04-8398-97446E0D7C5F}" destId="{14356D7A-8C95-458A-AAC5-40520C105A0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58571C-57C7-42D0-A1A4-A4B463103A5D}">
      <dsp:nvSpPr>
        <dsp:cNvPr id="0" name=""/>
        <dsp:cNvSpPr/>
      </dsp:nvSpPr>
      <dsp:spPr>
        <a:xfrm>
          <a:off x="0" y="78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Tahoma" panose="020B0604030504040204" pitchFamily="34" charset="0"/>
              <a:ea typeface="Tahoma" panose="020B0604030504040204" pitchFamily="34" charset="0"/>
              <a:cs typeface="Tahoma" panose="020B0604030504040204" pitchFamily="34" charset="0"/>
            </a:rPr>
            <a:t>To be aware of the ‘age appropriateness’ of children’s emotional self-regulation</a:t>
          </a:r>
          <a:endParaRPr lang="en-US" sz="2500" kern="1200" dirty="0">
            <a:latin typeface="Tahoma" panose="020B0604030504040204" pitchFamily="34" charset="0"/>
            <a:ea typeface="Tahoma" panose="020B0604030504040204" pitchFamily="34" charset="0"/>
            <a:cs typeface="Tahoma" panose="020B0604030504040204" pitchFamily="34" charset="0"/>
          </a:endParaRPr>
        </a:p>
      </dsp:txBody>
      <dsp:txXfrm>
        <a:off x="48547" y="127216"/>
        <a:ext cx="10418506" cy="897406"/>
      </dsp:txXfrm>
    </dsp:sp>
    <dsp:sp modelId="{22226CE1-A4B9-45C8-84E2-C93D3FA7172B}">
      <dsp:nvSpPr>
        <dsp:cNvPr id="0" name=""/>
        <dsp:cNvSpPr/>
      </dsp:nvSpPr>
      <dsp:spPr>
        <a:xfrm>
          <a:off x="0" y="1145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Tahoma" panose="020B0604030504040204" pitchFamily="34" charset="0"/>
              <a:ea typeface="Tahoma" panose="020B0604030504040204" pitchFamily="34" charset="0"/>
              <a:cs typeface="Tahoma" panose="020B0604030504040204" pitchFamily="34" charset="0"/>
            </a:rPr>
            <a:t>To be aware of and be able to identify the possible messages being communicated through behaviour</a:t>
          </a:r>
          <a:endParaRPr lang="en-US" sz="2500" kern="1200" dirty="0">
            <a:latin typeface="Tahoma" panose="020B0604030504040204" pitchFamily="34" charset="0"/>
            <a:ea typeface="Tahoma" panose="020B0604030504040204" pitchFamily="34" charset="0"/>
            <a:cs typeface="Tahoma" panose="020B0604030504040204" pitchFamily="34" charset="0"/>
          </a:endParaRPr>
        </a:p>
      </dsp:txBody>
      <dsp:txXfrm>
        <a:off x="48547" y="1193716"/>
        <a:ext cx="10418506" cy="897406"/>
      </dsp:txXfrm>
    </dsp:sp>
    <dsp:sp modelId="{04F2720D-1B6D-4C76-A185-965847F7C235}">
      <dsp:nvSpPr>
        <dsp:cNvPr id="0" name=""/>
        <dsp:cNvSpPr/>
      </dsp:nvSpPr>
      <dsp:spPr>
        <a:xfrm>
          <a:off x="0" y="2211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Tahoma" panose="020B0604030504040204" pitchFamily="34" charset="0"/>
              <a:ea typeface="Tahoma" panose="020B0604030504040204" pitchFamily="34" charset="0"/>
              <a:cs typeface="Tahoma" panose="020B0604030504040204" pitchFamily="34" charset="0"/>
            </a:rPr>
            <a:t>To identify possible reasons for children’s behaviour </a:t>
          </a:r>
          <a:endParaRPr lang="en-US" sz="2500" kern="1200" dirty="0">
            <a:latin typeface="Tahoma" panose="020B0604030504040204" pitchFamily="34" charset="0"/>
            <a:ea typeface="Tahoma" panose="020B0604030504040204" pitchFamily="34" charset="0"/>
            <a:cs typeface="Tahoma" panose="020B0604030504040204" pitchFamily="34" charset="0"/>
          </a:endParaRPr>
        </a:p>
      </dsp:txBody>
      <dsp:txXfrm>
        <a:off x="48547" y="2260216"/>
        <a:ext cx="10418506" cy="897406"/>
      </dsp:txXfrm>
    </dsp:sp>
    <dsp:sp modelId="{41F8E214-F2CE-4E1D-BA04-32C935496A96}">
      <dsp:nvSpPr>
        <dsp:cNvPr id="0" name=""/>
        <dsp:cNvSpPr/>
      </dsp:nvSpPr>
      <dsp:spPr>
        <a:xfrm>
          <a:off x="0" y="3278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Tahoma" panose="020B0604030504040204" pitchFamily="34" charset="0"/>
              <a:ea typeface="Tahoma" panose="020B0604030504040204" pitchFamily="34" charset="0"/>
              <a:cs typeface="Tahoma" panose="020B0604030504040204" pitchFamily="34" charset="0"/>
            </a:rPr>
            <a:t>Look at a behaviour plan using skills and strategies  to promote positive emotional self-regulation</a:t>
          </a:r>
          <a:endParaRPr lang="en-US" sz="2500" kern="1200" dirty="0">
            <a:latin typeface="Tahoma" panose="020B0604030504040204" pitchFamily="34" charset="0"/>
            <a:ea typeface="Tahoma" panose="020B0604030504040204" pitchFamily="34" charset="0"/>
            <a:cs typeface="Tahoma" panose="020B0604030504040204" pitchFamily="34" charset="0"/>
          </a:endParaRPr>
        </a:p>
      </dsp:txBody>
      <dsp:txXfrm>
        <a:off x="48547" y="3326716"/>
        <a:ext cx="10418506" cy="897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7255B-6DD9-4B9A-A2A0-2648B8942081}">
      <dsp:nvSpPr>
        <dsp:cNvPr id="0" name=""/>
        <dsp:cNvSpPr/>
      </dsp:nvSpPr>
      <dsp:spPr>
        <a:xfrm>
          <a:off x="2001371" y="61449"/>
          <a:ext cx="2949599" cy="2949599"/>
        </a:xfrm>
        <a:prstGeom prst="ellipse">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GB" sz="3200" b="0" kern="1200" cap="none" spc="0" dirty="0">
              <a:ln w="18415" cmpd="sng">
                <a:prstDash val="solid"/>
              </a:ln>
              <a:effectLst>
                <a:outerShdw blurRad="63500" dir="3600000" algn="tl" rotWithShape="0">
                  <a:srgbClr val="000000">
                    <a:alpha val="70000"/>
                  </a:srgbClr>
                </a:outerShdw>
              </a:effectLst>
            </a:rPr>
            <a:t>Child-Led Play</a:t>
          </a:r>
        </a:p>
      </dsp:txBody>
      <dsp:txXfrm>
        <a:off x="2394651" y="577629"/>
        <a:ext cx="2163039" cy="1327319"/>
      </dsp:txXfrm>
    </dsp:sp>
    <dsp:sp modelId="{BC86B2B9-FA98-423F-ADF3-E98132ACB20D}">
      <dsp:nvSpPr>
        <dsp:cNvPr id="0" name=""/>
        <dsp:cNvSpPr/>
      </dsp:nvSpPr>
      <dsp:spPr>
        <a:xfrm>
          <a:off x="3065685" y="1904949"/>
          <a:ext cx="2949599" cy="2949599"/>
        </a:xfrm>
        <a:prstGeom prst="ellipse">
          <a:avLst/>
        </a:prstGeom>
        <a:solidFill>
          <a:srgbClr val="7030A0">
            <a:alpha val="50000"/>
          </a:srgb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GB" sz="3200" b="0" kern="1200" cap="none" spc="0" dirty="0">
              <a:ln w="18415" cmpd="sng">
                <a:prstDash val="solid"/>
              </a:ln>
              <a:effectLst>
                <a:outerShdw blurRad="63500" dir="3600000" algn="tl" rotWithShape="0">
                  <a:srgbClr val="000000">
                    <a:alpha val="70000"/>
                  </a:srgbClr>
                </a:outerShdw>
              </a:effectLst>
            </a:rPr>
            <a:t>Structured Teaching</a:t>
          </a:r>
        </a:p>
      </dsp:txBody>
      <dsp:txXfrm>
        <a:off x="3967770" y="2666929"/>
        <a:ext cx="1769759" cy="1622279"/>
      </dsp:txXfrm>
    </dsp:sp>
    <dsp:sp modelId="{4AB2C161-717A-48EA-8D6C-84A0A472F15B}">
      <dsp:nvSpPr>
        <dsp:cNvPr id="0" name=""/>
        <dsp:cNvSpPr/>
      </dsp:nvSpPr>
      <dsp:spPr>
        <a:xfrm>
          <a:off x="937057" y="1904949"/>
          <a:ext cx="2949599" cy="2949599"/>
        </a:xfrm>
        <a:prstGeom prst="ellipse">
          <a:avLst/>
        </a:prstGeom>
        <a:solidFill>
          <a:schemeClr val="accent6">
            <a:lumMod val="60000"/>
            <a:lumOff val="40000"/>
            <a:alpha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GB" sz="3200" b="0" kern="1200" cap="none" spc="0" dirty="0">
              <a:ln w="18415" cmpd="sng">
                <a:prstDash val="solid"/>
              </a:ln>
              <a:effectLst>
                <a:outerShdw blurRad="63500" dir="3600000" algn="tl" rotWithShape="0">
                  <a:srgbClr val="000000">
                    <a:alpha val="70000"/>
                  </a:srgbClr>
                </a:outerShdw>
              </a:effectLst>
            </a:rPr>
            <a:t>Family Focus</a:t>
          </a:r>
        </a:p>
      </dsp:txBody>
      <dsp:txXfrm>
        <a:off x="1214811" y="2666929"/>
        <a:ext cx="1769759" cy="16222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CF676-52D0-496B-B892-754C3E1E1205}">
      <dsp:nvSpPr>
        <dsp:cNvPr id="0" name=""/>
        <dsp:cNvSpPr/>
      </dsp:nvSpPr>
      <dsp:spPr>
        <a:xfrm>
          <a:off x="0" y="323252"/>
          <a:ext cx="6521890" cy="70081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Tahoma" panose="020B0604030504040204" pitchFamily="34" charset="0"/>
              <a:ea typeface="Tahoma" panose="020B0604030504040204" pitchFamily="34" charset="0"/>
              <a:cs typeface="Tahoma" panose="020B0604030504040204" pitchFamily="34" charset="0"/>
            </a:rPr>
            <a:t>Understanding the child's perspective</a:t>
          </a:r>
        </a:p>
      </dsp:txBody>
      <dsp:txXfrm>
        <a:off x="34211" y="357463"/>
        <a:ext cx="6453468" cy="632389"/>
      </dsp:txXfrm>
    </dsp:sp>
    <dsp:sp modelId="{347F28E3-5704-48C8-8CEA-443B8A6B9EED}">
      <dsp:nvSpPr>
        <dsp:cNvPr id="0" name=""/>
        <dsp:cNvSpPr/>
      </dsp:nvSpPr>
      <dsp:spPr>
        <a:xfrm>
          <a:off x="0" y="1073024"/>
          <a:ext cx="6521890" cy="700811"/>
        </a:xfrm>
        <a:prstGeom prst="round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1700" kern="1200" dirty="0">
              <a:latin typeface="Tahoma" panose="020B0604030504040204" pitchFamily="34" charset="0"/>
              <a:ea typeface="Tahoma" panose="020B0604030504040204" pitchFamily="34" charset="0"/>
              <a:cs typeface="Tahoma" panose="020B0604030504040204" pitchFamily="34" charset="0"/>
            </a:rPr>
            <a:t>Establishing clear boundaries and setting reasonable expectations</a:t>
          </a:r>
          <a:endParaRPr lang="en-US" sz="1700" kern="1200" dirty="0">
            <a:latin typeface="Tahoma" panose="020B0604030504040204" pitchFamily="34" charset="0"/>
            <a:ea typeface="Tahoma" panose="020B0604030504040204" pitchFamily="34" charset="0"/>
            <a:cs typeface="Tahoma" panose="020B0604030504040204" pitchFamily="34" charset="0"/>
          </a:endParaRPr>
        </a:p>
        <a:p>
          <a:pPr marL="0" lvl="0" algn="l" defTabSz="889000">
            <a:lnSpc>
              <a:spcPct val="90000"/>
            </a:lnSpc>
            <a:spcBef>
              <a:spcPct val="0"/>
            </a:spcBef>
            <a:spcAft>
              <a:spcPct val="35000"/>
            </a:spcAft>
            <a:buNone/>
          </a:pPr>
          <a:endParaRPr lang="en-US" sz="1700" kern="1200" dirty="0">
            <a:latin typeface="Tahoma" panose="020B0604030504040204" pitchFamily="34" charset="0"/>
            <a:ea typeface="Tahoma" panose="020B0604030504040204" pitchFamily="34" charset="0"/>
            <a:cs typeface="Tahoma" panose="020B0604030504040204" pitchFamily="34" charset="0"/>
          </a:endParaRPr>
        </a:p>
      </dsp:txBody>
      <dsp:txXfrm>
        <a:off x="34211" y="1107235"/>
        <a:ext cx="6453468" cy="632389"/>
      </dsp:txXfrm>
    </dsp:sp>
    <dsp:sp modelId="{006DBDF6-CAA6-4C42-ACD6-495E643172CE}">
      <dsp:nvSpPr>
        <dsp:cNvPr id="0" name=""/>
        <dsp:cNvSpPr/>
      </dsp:nvSpPr>
      <dsp:spPr>
        <a:xfrm>
          <a:off x="0" y="1822795"/>
          <a:ext cx="6521890" cy="700811"/>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latin typeface="Tahoma" panose="020B0604030504040204" pitchFamily="34" charset="0"/>
              <a:ea typeface="Tahoma" panose="020B0604030504040204" pitchFamily="34" charset="0"/>
              <a:cs typeface="Tahoma" panose="020B0604030504040204" pitchFamily="34" charset="0"/>
            </a:rPr>
            <a:t>Discussion with parents and carers</a:t>
          </a:r>
          <a:endParaRPr lang="en-US" sz="1700" kern="1200" dirty="0">
            <a:latin typeface="Tahoma" panose="020B0604030504040204" pitchFamily="34" charset="0"/>
            <a:ea typeface="Tahoma" panose="020B0604030504040204" pitchFamily="34" charset="0"/>
            <a:cs typeface="Tahoma" panose="020B0604030504040204" pitchFamily="34" charset="0"/>
          </a:endParaRPr>
        </a:p>
      </dsp:txBody>
      <dsp:txXfrm>
        <a:off x="34211" y="1857006"/>
        <a:ext cx="6453468" cy="632389"/>
      </dsp:txXfrm>
    </dsp:sp>
    <dsp:sp modelId="{066FD3A9-4B74-4AD7-A832-4D70FE2CD3D5}">
      <dsp:nvSpPr>
        <dsp:cNvPr id="0" name=""/>
        <dsp:cNvSpPr/>
      </dsp:nvSpPr>
      <dsp:spPr>
        <a:xfrm>
          <a:off x="0" y="2572567"/>
          <a:ext cx="6521890" cy="700811"/>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latin typeface="Tahoma" panose="020B0604030504040204" pitchFamily="34" charset="0"/>
              <a:ea typeface="Tahoma" panose="020B0604030504040204" pitchFamily="34" charset="0"/>
              <a:cs typeface="Tahoma" panose="020B0604030504040204" pitchFamily="34" charset="0"/>
            </a:rPr>
            <a:t>Praising children when wanted behaviour occurs</a:t>
          </a:r>
          <a:endParaRPr lang="en-US" sz="1700" kern="1200" dirty="0">
            <a:latin typeface="Tahoma" panose="020B0604030504040204" pitchFamily="34" charset="0"/>
            <a:ea typeface="Tahoma" panose="020B0604030504040204" pitchFamily="34" charset="0"/>
            <a:cs typeface="Tahoma" panose="020B0604030504040204" pitchFamily="34" charset="0"/>
          </a:endParaRPr>
        </a:p>
      </dsp:txBody>
      <dsp:txXfrm>
        <a:off x="34211" y="2606778"/>
        <a:ext cx="6453468" cy="632389"/>
      </dsp:txXfrm>
    </dsp:sp>
    <dsp:sp modelId="{E660BDF7-DDEE-45D3-9395-1D652EADCF60}">
      <dsp:nvSpPr>
        <dsp:cNvPr id="0" name=""/>
        <dsp:cNvSpPr/>
      </dsp:nvSpPr>
      <dsp:spPr>
        <a:xfrm>
          <a:off x="0" y="3322339"/>
          <a:ext cx="6521890" cy="700811"/>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latin typeface="Tahoma" panose="020B0604030504040204" pitchFamily="34" charset="0"/>
              <a:ea typeface="Tahoma" panose="020B0604030504040204" pitchFamily="34" charset="0"/>
              <a:cs typeface="Tahoma" panose="020B0604030504040204" pitchFamily="34" charset="0"/>
            </a:rPr>
            <a:t>Promoting positive behavioural responses</a:t>
          </a:r>
          <a:endParaRPr lang="en-US" sz="1700" kern="1200" dirty="0">
            <a:latin typeface="Tahoma" panose="020B0604030504040204" pitchFamily="34" charset="0"/>
            <a:ea typeface="Tahoma" panose="020B0604030504040204" pitchFamily="34" charset="0"/>
            <a:cs typeface="Tahoma" panose="020B0604030504040204" pitchFamily="34" charset="0"/>
          </a:endParaRPr>
        </a:p>
      </dsp:txBody>
      <dsp:txXfrm>
        <a:off x="34211" y="3356550"/>
        <a:ext cx="6453468" cy="632389"/>
      </dsp:txXfrm>
    </dsp:sp>
    <dsp:sp modelId="{B290738A-3774-459B-BB04-861901183E53}">
      <dsp:nvSpPr>
        <dsp:cNvPr id="0" name=""/>
        <dsp:cNvSpPr/>
      </dsp:nvSpPr>
      <dsp:spPr>
        <a:xfrm>
          <a:off x="0" y="4072111"/>
          <a:ext cx="6521890" cy="700811"/>
        </a:xfrm>
        <a:prstGeom prst="round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latin typeface="Tahoma" panose="020B0604030504040204" pitchFamily="34" charset="0"/>
              <a:ea typeface="Tahoma" panose="020B0604030504040204" pitchFamily="34" charset="0"/>
              <a:cs typeface="Tahoma" panose="020B0604030504040204" pitchFamily="34" charset="0"/>
            </a:rPr>
            <a:t>Giving children every chance to regulate their responses</a:t>
          </a:r>
          <a:endParaRPr lang="en-US" sz="1700" kern="1200" dirty="0">
            <a:latin typeface="Tahoma" panose="020B0604030504040204" pitchFamily="34" charset="0"/>
            <a:ea typeface="Tahoma" panose="020B0604030504040204" pitchFamily="34" charset="0"/>
            <a:cs typeface="Tahoma" panose="020B0604030504040204" pitchFamily="34" charset="0"/>
          </a:endParaRPr>
        </a:p>
      </dsp:txBody>
      <dsp:txXfrm>
        <a:off x="34211" y="4106322"/>
        <a:ext cx="6453468" cy="632389"/>
      </dsp:txXfrm>
    </dsp:sp>
    <dsp:sp modelId="{9C4A0764-8DFE-4D8E-B5E8-5AAD1A030619}">
      <dsp:nvSpPr>
        <dsp:cNvPr id="0" name=""/>
        <dsp:cNvSpPr/>
      </dsp:nvSpPr>
      <dsp:spPr>
        <a:xfrm>
          <a:off x="0" y="4821882"/>
          <a:ext cx="6521890" cy="70081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latin typeface="Tahoma" panose="020B0604030504040204" pitchFamily="34" charset="0"/>
              <a:ea typeface="Tahoma" panose="020B0604030504040204" pitchFamily="34" charset="0"/>
              <a:cs typeface="Tahoma" panose="020B0604030504040204" pitchFamily="34" charset="0"/>
            </a:rPr>
            <a:t>Developing skills to co-operate with others </a:t>
          </a:r>
          <a:endParaRPr lang="en-US" sz="1700" kern="1200" dirty="0">
            <a:latin typeface="Tahoma" panose="020B0604030504040204" pitchFamily="34" charset="0"/>
            <a:ea typeface="Tahoma" panose="020B0604030504040204" pitchFamily="34" charset="0"/>
            <a:cs typeface="Tahoma" panose="020B0604030504040204" pitchFamily="34" charset="0"/>
          </a:endParaRPr>
        </a:p>
      </dsp:txBody>
      <dsp:txXfrm>
        <a:off x="34211" y="4856093"/>
        <a:ext cx="6453468" cy="6323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50870-FA7B-4268-88C4-36031D7DFBF1}">
      <dsp:nvSpPr>
        <dsp:cNvPr id="0" name=""/>
        <dsp:cNvSpPr/>
      </dsp:nvSpPr>
      <dsp:spPr>
        <a:xfrm>
          <a:off x="0" y="95349"/>
          <a:ext cx="11306287" cy="2028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en-GB" sz="5100" kern="1200" dirty="0">
              <a:latin typeface="Tahoma" panose="020B0604030504040204" pitchFamily="34" charset="0"/>
              <a:ea typeface="Tahoma" panose="020B0604030504040204" pitchFamily="34" charset="0"/>
              <a:cs typeface="Tahoma" panose="020B0604030504040204" pitchFamily="34" charset="0"/>
            </a:rPr>
            <a:t>Hypersensitivity – constantly overwhelmed by sensory information</a:t>
          </a:r>
          <a:endParaRPr lang="en-US" sz="5100" kern="1200" dirty="0">
            <a:latin typeface="Tahoma" panose="020B0604030504040204" pitchFamily="34" charset="0"/>
            <a:ea typeface="Tahoma" panose="020B0604030504040204" pitchFamily="34" charset="0"/>
            <a:cs typeface="Tahoma" panose="020B0604030504040204" pitchFamily="34" charset="0"/>
          </a:endParaRPr>
        </a:p>
      </dsp:txBody>
      <dsp:txXfrm>
        <a:off x="99037" y="194386"/>
        <a:ext cx="11108213" cy="1830706"/>
      </dsp:txXfrm>
    </dsp:sp>
    <dsp:sp modelId="{234C9FD4-3171-4ACE-929A-A5784815562C}">
      <dsp:nvSpPr>
        <dsp:cNvPr id="0" name=""/>
        <dsp:cNvSpPr/>
      </dsp:nvSpPr>
      <dsp:spPr>
        <a:xfrm>
          <a:off x="0" y="2124129"/>
          <a:ext cx="11306287" cy="2058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8975" tIns="64770" rIns="362712" bIns="64770" numCol="1" spcCol="1270" anchor="t" anchorCtr="0">
          <a:noAutofit/>
        </a:bodyPr>
        <a:lstStyle/>
        <a:p>
          <a:pPr marL="285750" lvl="1" indent="-285750" algn="l" defTabSz="1778000">
            <a:lnSpc>
              <a:spcPct val="90000"/>
            </a:lnSpc>
            <a:spcBef>
              <a:spcPct val="0"/>
            </a:spcBef>
            <a:spcAft>
              <a:spcPct val="20000"/>
            </a:spcAft>
            <a:buChar char="•"/>
          </a:pPr>
          <a:endParaRPr lang="en-US" sz="4000" kern="1200" dirty="0"/>
        </a:p>
        <a:p>
          <a:pPr marL="285750" lvl="1" indent="-285750" algn="l" defTabSz="1778000">
            <a:lnSpc>
              <a:spcPct val="90000"/>
            </a:lnSpc>
            <a:spcBef>
              <a:spcPct val="0"/>
            </a:spcBef>
            <a:spcAft>
              <a:spcPct val="20000"/>
            </a:spcAft>
            <a:buChar char="•"/>
          </a:pPr>
          <a:r>
            <a:rPr lang="en-GB" sz="4000" kern="1200" dirty="0">
              <a:latin typeface="Tahoma" panose="020B0604030504040204" pitchFamily="34" charset="0"/>
              <a:ea typeface="Tahoma" panose="020B0604030504040204" pitchFamily="34" charset="0"/>
              <a:cs typeface="Tahoma" panose="020B0604030504040204" pitchFamily="34" charset="0"/>
            </a:rPr>
            <a:t>Avoidance of sensory stimulation</a:t>
          </a:r>
          <a:endParaRPr lang="en-US" sz="40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778000">
            <a:lnSpc>
              <a:spcPct val="90000"/>
            </a:lnSpc>
            <a:spcBef>
              <a:spcPct val="0"/>
            </a:spcBef>
            <a:spcAft>
              <a:spcPct val="20000"/>
            </a:spcAft>
            <a:buChar char="•"/>
          </a:pPr>
          <a:r>
            <a:rPr lang="en-GB" sz="4000" kern="1200" dirty="0">
              <a:latin typeface="Tahoma" panose="020B0604030504040204" pitchFamily="34" charset="0"/>
              <a:ea typeface="Tahoma" panose="020B0604030504040204" pitchFamily="34" charset="0"/>
              <a:cs typeface="Tahoma" panose="020B0604030504040204" pitchFamily="34" charset="0"/>
            </a:rPr>
            <a:t>Fight or flight mode</a:t>
          </a:r>
          <a:endParaRPr lang="en-US" sz="4000" kern="1200" dirty="0">
            <a:latin typeface="Tahoma" panose="020B0604030504040204" pitchFamily="34" charset="0"/>
            <a:ea typeface="Tahoma" panose="020B0604030504040204" pitchFamily="34" charset="0"/>
            <a:cs typeface="Tahoma" panose="020B0604030504040204" pitchFamily="34" charset="0"/>
          </a:endParaRPr>
        </a:p>
      </dsp:txBody>
      <dsp:txXfrm>
        <a:off x="0" y="2124129"/>
        <a:ext cx="11306287" cy="20586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CAB67-AABE-40FE-8785-4DDE975E0152}">
      <dsp:nvSpPr>
        <dsp:cNvPr id="0" name=""/>
        <dsp:cNvSpPr/>
      </dsp:nvSpPr>
      <dsp:spPr>
        <a:xfrm>
          <a:off x="0" y="79003"/>
          <a:ext cx="8078993" cy="863460"/>
        </a:xfrm>
        <a:prstGeom prst="round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dirty="0">
              <a:latin typeface="Tahoma" panose="020B0604030504040204" pitchFamily="34" charset="0"/>
              <a:ea typeface="Tahoma" panose="020B0604030504040204" pitchFamily="34" charset="0"/>
              <a:cs typeface="Tahoma" panose="020B0604030504040204" pitchFamily="34" charset="0"/>
            </a:rPr>
            <a:t>What you may see:</a:t>
          </a:r>
          <a:endParaRPr lang="en-US" sz="3600" kern="1200" dirty="0">
            <a:latin typeface="Tahoma" panose="020B0604030504040204" pitchFamily="34" charset="0"/>
            <a:ea typeface="Tahoma" panose="020B0604030504040204" pitchFamily="34" charset="0"/>
            <a:cs typeface="Tahoma" panose="020B0604030504040204" pitchFamily="34" charset="0"/>
          </a:endParaRPr>
        </a:p>
      </dsp:txBody>
      <dsp:txXfrm>
        <a:off x="42151" y="121154"/>
        <a:ext cx="7994691" cy="779158"/>
      </dsp:txXfrm>
    </dsp:sp>
    <dsp:sp modelId="{1A704694-16D9-4F96-86B2-B9C06553A29E}">
      <dsp:nvSpPr>
        <dsp:cNvPr id="0" name=""/>
        <dsp:cNvSpPr/>
      </dsp:nvSpPr>
      <dsp:spPr>
        <a:xfrm>
          <a:off x="0" y="942463"/>
          <a:ext cx="8078993" cy="5067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508"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GB" sz="2800" kern="1200" dirty="0">
              <a:latin typeface="Tahoma" panose="020B0604030504040204" pitchFamily="34" charset="0"/>
              <a:ea typeface="Tahoma" panose="020B0604030504040204" pitchFamily="34" charset="0"/>
              <a:cs typeface="Tahoma" panose="020B0604030504040204" pitchFamily="34" charset="0"/>
            </a:rPr>
            <a:t>Fixated on detail</a:t>
          </a:r>
          <a:endParaRPr lang="en-US" sz="28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244600">
            <a:lnSpc>
              <a:spcPct val="90000"/>
            </a:lnSpc>
            <a:spcBef>
              <a:spcPct val="0"/>
            </a:spcBef>
            <a:spcAft>
              <a:spcPct val="20000"/>
            </a:spcAft>
            <a:buChar char="•"/>
          </a:pPr>
          <a:r>
            <a:rPr lang="en-GB" sz="2800" kern="1200" dirty="0">
              <a:latin typeface="Tahoma" panose="020B0604030504040204" pitchFamily="34" charset="0"/>
              <a:ea typeface="Tahoma" panose="020B0604030504040204" pitchFamily="34" charset="0"/>
              <a:cs typeface="Tahoma" panose="020B0604030504040204" pitchFamily="34" charset="0"/>
            </a:rPr>
            <a:t>Dislike of bright lights, unpredictable sounds (covers ears), makes repetitive sounds to block out others</a:t>
          </a:r>
          <a:endParaRPr lang="en-US" sz="28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244600">
            <a:lnSpc>
              <a:spcPct val="90000"/>
            </a:lnSpc>
            <a:spcBef>
              <a:spcPct val="0"/>
            </a:spcBef>
            <a:spcAft>
              <a:spcPct val="20000"/>
            </a:spcAft>
            <a:buChar char="•"/>
          </a:pPr>
          <a:r>
            <a:rPr lang="en-GB" sz="2800" kern="1200" dirty="0">
              <a:latin typeface="Tahoma" panose="020B0604030504040204" pitchFamily="34" charset="0"/>
              <a:ea typeface="Tahoma" panose="020B0604030504040204" pitchFamily="34" charset="0"/>
              <a:cs typeface="Tahoma" panose="020B0604030504040204" pitchFamily="34" charset="0"/>
            </a:rPr>
            <a:t>Aversion to smell of objects and people</a:t>
          </a:r>
          <a:endParaRPr lang="en-US" sz="28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244600">
            <a:lnSpc>
              <a:spcPct val="90000"/>
            </a:lnSpc>
            <a:spcBef>
              <a:spcPct val="0"/>
            </a:spcBef>
            <a:spcAft>
              <a:spcPct val="20000"/>
            </a:spcAft>
            <a:buChar char="•"/>
          </a:pPr>
          <a:r>
            <a:rPr lang="en-GB" sz="2800" kern="1200">
              <a:latin typeface="Tahoma" panose="020B0604030504040204" pitchFamily="34" charset="0"/>
              <a:ea typeface="Tahoma" panose="020B0604030504040204" pitchFamily="34" charset="0"/>
              <a:cs typeface="Tahoma" panose="020B0604030504040204" pitchFamily="34" charset="0"/>
            </a:rPr>
            <a:t>Pulls away from touch</a:t>
          </a:r>
          <a:endParaRPr lang="en-US" sz="2800" kern="1200">
            <a:latin typeface="Tahoma" panose="020B0604030504040204" pitchFamily="34" charset="0"/>
            <a:ea typeface="Tahoma" panose="020B0604030504040204" pitchFamily="34" charset="0"/>
            <a:cs typeface="Tahoma" panose="020B0604030504040204" pitchFamily="34" charset="0"/>
          </a:endParaRPr>
        </a:p>
        <a:p>
          <a:pPr marL="285750" lvl="1" indent="-285750" algn="l" defTabSz="1244600">
            <a:lnSpc>
              <a:spcPct val="90000"/>
            </a:lnSpc>
            <a:spcBef>
              <a:spcPct val="0"/>
            </a:spcBef>
            <a:spcAft>
              <a:spcPct val="20000"/>
            </a:spcAft>
            <a:buChar char="•"/>
          </a:pPr>
          <a:r>
            <a:rPr lang="en-GB" sz="2800" kern="1200" dirty="0">
              <a:latin typeface="Tahoma" panose="020B0604030504040204" pitchFamily="34" charset="0"/>
              <a:ea typeface="Tahoma" panose="020B0604030504040204" pitchFamily="34" charset="0"/>
              <a:cs typeface="Tahoma" panose="020B0604030504040204" pitchFamily="34" charset="0"/>
            </a:rPr>
            <a:t>Refusal to wear certain clothing </a:t>
          </a:r>
          <a:endParaRPr lang="en-US" sz="28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244600">
            <a:lnSpc>
              <a:spcPct val="90000"/>
            </a:lnSpc>
            <a:spcBef>
              <a:spcPct val="0"/>
            </a:spcBef>
            <a:spcAft>
              <a:spcPct val="20000"/>
            </a:spcAft>
            <a:buChar char="•"/>
          </a:pPr>
          <a:r>
            <a:rPr lang="en-GB" sz="2800" kern="1200" dirty="0">
              <a:latin typeface="Tahoma" panose="020B0604030504040204" pitchFamily="34" charset="0"/>
              <a:ea typeface="Tahoma" panose="020B0604030504040204" pitchFamily="34" charset="0"/>
              <a:cs typeface="Tahoma" panose="020B0604030504040204" pitchFamily="34" charset="0"/>
            </a:rPr>
            <a:t>Dislike of food textures</a:t>
          </a:r>
          <a:endParaRPr lang="en-US" sz="28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244600">
            <a:lnSpc>
              <a:spcPct val="90000"/>
            </a:lnSpc>
            <a:spcBef>
              <a:spcPct val="0"/>
            </a:spcBef>
            <a:spcAft>
              <a:spcPct val="20000"/>
            </a:spcAft>
            <a:buChar char="•"/>
          </a:pPr>
          <a:r>
            <a:rPr lang="en-GB" sz="2800" kern="1200" dirty="0">
              <a:latin typeface="Tahoma" panose="020B0604030504040204" pitchFamily="34" charset="0"/>
              <a:ea typeface="Tahoma" panose="020B0604030504040204" pitchFamily="34" charset="0"/>
              <a:cs typeface="Tahoma" panose="020B0604030504040204" pitchFamily="34" charset="0"/>
            </a:rPr>
            <a:t>Fear of feet leaving the ground</a:t>
          </a:r>
          <a:endParaRPr lang="en-US" sz="28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244600">
            <a:lnSpc>
              <a:spcPct val="90000"/>
            </a:lnSpc>
            <a:spcBef>
              <a:spcPct val="0"/>
            </a:spcBef>
            <a:spcAft>
              <a:spcPct val="20000"/>
            </a:spcAft>
            <a:buChar char="•"/>
          </a:pPr>
          <a:r>
            <a:rPr lang="en-GB" sz="2800" kern="1200" dirty="0">
              <a:latin typeface="Tahoma" panose="020B0604030504040204" pitchFamily="34" charset="0"/>
              <a:ea typeface="Tahoma" panose="020B0604030504040204" pitchFamily="34" charset="0"/>
              <a:cs typeface="Tahoma" panose="020B0604030504040204" pitchFamily="34" charset="0"/>
            </a:rPr>
            <a:t>Disorientated after spinning, running or jumping</a:t>
          </a:r>
          <a:endParaRPr lang="en-US" sz="2800" kern="1200" dirty="0">
            <a:latin typeface="Tahoma" panose="020B0604030504040204" pitchFamily="34" charset="0"/>
            <a:ea typeface="Tahoma" panose="020B0604030504040204" pitchFamily="34" charset="0"/>
            <a:cs typeface="Tahoma" panose="020B0604030504040204" pitchFamily="34" charset="0"/>
          </a:endParaRPr>
        </a:p>
      </dsp:txBody>
      <dsp:txXfrm>
        <a:off x="0" y="942463"/>
        <a:ext cx="8078993" cy="50673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9102F-F60E-4DB9-A3E9-9D3BE5664504}">
      <dsp:nvSpPr>
        <dsp:cNvPr id="0" name=""/>
        <dsp:cNvSpPr/>
      </dsp:nvSpPr>
      <dsp:spPr>
        <a:xfrm>
          <a:off x="161340" y="97017"/>
          <a:ext cx="11030187" cy="179613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GB" sz="4600" kern="1200" dirty="0">
              <a:latin typeface="Tahoma" panose="020B0604030504040204" pitchFamily="34" charset="0"/>
              <a:ea typeface="Tahoma" panose="020B0604030504040204" pitchFamily="34" charset="0"/>
              <a:cs typeface="Tahoma" panose="020B0604030504040204" pitchFamily="34" charset="0"/>
            </a:rPr>
            <a:t>Hyposensitivity – constantly crave intense sensations</a:t>
          </a:r>
        </a:p>
      </dsp:txBody>
      <dsp:txXfrm>
        <a:off x="249020" y="184697"/>
        <a:ext cx="10854827" cy="1620778"/>
      </dsp:txXfrm>
    </dsp:sp>
    <dsp:sp modelId="{02EC28A5-B9AC-44DE-856F-23EE23C5A417}">
      <dsp:nvSpPr>
        <dsp:cNvPr id="0" name=""/>
        <dsp:cNvSpPr/>
      </dsp:nvSpPr>
      <dsp:spPr>
        <a:xfrm>
          <a:off x="0" y="1826166"/>
          <a:ext cx="11306287" cy="242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8975" tIns="58420" rIns="327152" bIns="58420" numCol="1" spcCol="1270" anchor="t" anchorCtr="0">
          <a:noAutofit/>
        </a:bodyPr>
        <a:lstStyle/>
        <a:p>
          <a:pPr marL="285750" lvl="1" indent="-285750" algn="l" defTabSz="1600200">
            <a:lnSpc>
              <a:spcPct val="90000"/>
            </a:lnSpc>
            <a:spcBef>
              <a:spcPct val="0"/>
            </a:spcBef>
            <a:spcAft>
              <a:spcPct val="20000"/>
            </a:spcAft>
            <a:buChar char="•"/>
          </a:pPr>
          <a:endParaRPr lang="en-GB" sz="3600" kern="1200" dirty="0"/>
        </a:p>
        <a:p>
          <a:pPr marL="285750" lvl="1" indent="-285750" algn="l" defTabSz="1600200">
            <a:lnSpc>
              <a:spcPct val="90000"/>
            </a:lnSpc>
            <a:spcBef>
              <a:spcPct val="0"/>
            </a:spcBef>
            <a:spcAft>
              <a:spcPct val="20000"/>
            </a:spcAft>
            <a:buChar char="•"/>
          </a:pPr>
          <a:r>
            <a:rPr lang="en-GB" sz="3600" kern="1200" dirty="0">
              <a:latin typeface="Tahoma" panose="020B0604030504040204" pitchFamily="34" charset="0"/>
              <a:ea typeface="Tahoma" panose="020B0604030504040204" pitchFamily="34" charset="0"/>
              <a:cs typeface="Tahoma" panose="020B0604030504040204" pitchFamily="34" charset="0"/>
            </a:rPr>
            <a:t>Seeking sensory stimulation</a:t>
          </a:r>
        </a:p>
        <a:p>
          <a:pPr marL="285750" lvl="1" indent="-285750" algn="l" defTabSz="1600200">
            <a:lnSpc>
              <a:spcPct val="90000"/>
            </a:lnSpc>
            <a:spcBef>
              <a:spcPct val="0"/>
            </a:spcBef>
            <a:spcAft>
              <a:spcPct val="20000"/>
            </a:spcAft>
            <a:buChar char="•"/>
          </a:pPr>
          <a:r>
            <a:rPr lang="en-GB" sz="3600" kern="1200" dirty="0">
              <a:latin typeface="Tahoma" panose="020B0604030504040204" pitchFamily="34" charset="0"/>
              <a:ea typeface="Tahoma" panose="020B0604030504040204" pitchFamily="34" charset="0"/>
              <a:cs typeface="Tahoma" panose="020B0604030504040204" pitchFamily="34" charset="0"/>
            </a:rPr>
            <a:t>Self-stimulatory behaviours </a:t>
          </a:r>
        </a:p>
      </dsp:txBody>
      <dsp:txXfrm>
        <a:off x="0" y="1826166"/>
        <a:ext cx="11306287" cy="24219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F5C23A-C0AA-4683-907E-9AE7991830C1}">
      <dsp:nvSpPr>
        <dsp:cNvPr id="0" name=""/>
        <dsp:cNvSpPr/>
      </dsp:nvSpPr>
      <dsp:spPr>
        <a:xfrm>
          <a:off x="0" y="39137"/>
          <a:ext cx="8530814" cy="935415"/>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GB" sz="3900" kern="1200" dirty="0">
              <a:latin typeface="Tahoma" panose="020B0604030504040204" pitchFamily="34" charset="0"/>
              <a:ea typeface="Tahoma" panose="020B0604030504040204" pitchFamily="34" charset="0"/>
              <a:cs typeface="Tahoma" panose="020B0604030504040204" pitchFamily="34" charset="0"/>
            </a:rPr>
            <a:t>What you may see:</a:t>
          </a:r>
          <a:endParaRPr lang="en-US" sz="3900" kern="1200" dirty="0">
            <a:latin typeface="Tahoma" panose="020B0604030504040204" pitchFamily="34" charset="0"/>
            <a:ea typeface="Tahoma" panose="020B0604030504040204" pitchFamily="34" charset="0"/>
            <a:cs typeface="Tahoma" panose="020B0604030504040204" pitchFamily="34" charset="0"/>
          </a:endParaRPr>
        </a:p>
      </dsp:txBody>
      <dsp:txXfrm>
        <a:off x="45663" y="84800"/>
        <a:ext cx="8439488" cy="844089"/>
      </dsp:txXfrm>
    </dsp:sp>
    <dsp:sp modelId="{49A7E643-D7BB-447B-84B8-059F0BC5EDD5}">
      <dsp:nvSpPr>
        <dsp:cNvPr id="0" name=""/>
        <dsp:cNvSpPr/>
      </dsp:nvSpPr>
      <dsp:spPr>
        <a:xfrm>
          <a:off x="0" y="974552"/>
          <a:ext cx="8530814" cy="4924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853"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GB" sz="3000" kern="1200" dirty="0">
              <a:latin typeface="Tahoma" panose="020B0604030504040204" pitchFamily="34" charset="0"/>
              <a:ea typeface="Tahoma" panose="020B0604030504040204" pitchFamily="34" charset="0"/>
              <a:cs typeface="Tahoma" panose="020B0604030504040204" pitchFamily="34" charset="0"/>
            </a:rPr>
            <a:t>Fixated on detail</a:t>
          </a:r>
          <a:endParaRPr lang="en-US" sz="30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333500">
            <a:lnSpc>
              <a:spcPct val="90000"/>
            </a:lnSpc>
            <a:spcBef>
              <a:spcPct val="0"/>
            </a:spcBef>
            <a:spcAft>
              <a:spcPct val="20000"/>
            </a:spcAft>
            <a:buChar char="•"/>
          </a:pPr>
          <a:r>
            <a:rPr lang="en-GB" sz="3000" kern="1200" dirty="0">
              <a:latin typeface="Tahoma" panose="020B0604030504040204" pitchFamily="34" charset="0"/>
              <a:ea typeface="Tahoma" panose="020B0604030504040204" pitchFamily="34" charset="0"/>
              <a:cs typeface="Tahoma" panose="020B0604030504040204" pitchFamily="34" charset="0"/>
            </a:rPr>
            <a:t>Seeking bright lights, loud sounds , making repetitive sounds, humming</a:t>
          </a:r>
          <a:endParaRPr lang="en-US" sz="30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333500">
            <a:lnSpc>
              <a:spcPct val="90000"/>
            </a:lnSpc>
            <a:spcBef>
              <a:spcPct val="0"/>
            </a:spcBef>
            <a:spcAft>
              <a:spcPct val="20000"/>
            </a:spcAft>
            <a:buChar char="•"/>
          </a:pPr>
          <a:r>
            <a:rPr lang="en-GB" sz="3000" kern="1200" dirty="0">
              <a:latin typeface="Tahoma" panose="020B0604030504040204" pitchFamily="34" charset="0"/>
              <a:ea typeface="Tahoma" panose="020B0604030504040204" pitchFamily="34" charset="0"/>
              <a:cs typeface="Tahoma" panose="020B0604030504040204" pitchFamily="34" charset="0"/>
            </a:rPr>
            <a:t>Seeking smell of objects and people</a:t>
          </a:r>
          <a:endParaRPr lang="en-US" sz="30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333500">
            <a:lnSpc>
              <a:spcPct val="90000"/>
            </a:lnSpc>
            <a:spcBef>
              <a:spcPct val="0"/>
            </a:spcBef>
            <a:spcAft>
              <a:spcPct val="20000"/>
            </a:spcAft>
            <a:buChar char="•"/>
          </a:pPr>
          <a:r>
            <a:rPr lang="en-GB" sz="3000" kern="1200" dirty="0">
              <a:latin typeface="Tahoma" panose="020B0604030504040204" pitchFamily="34" charset="0"/>
              <a:ea typeface="Tahoma" panose="020B0604030504040204" pitchFamily="34" charset="0"/>
              <a:cs typeface="Tahoma" panose="020B0604030504040204" pitchFamily="34" charset="0"/>
            </a:rPr>
            <a:t>Craving touch</a:t>
          </a:r>
          <a:endParaRPr lang="en-US" sz="30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333500">
            <a:lnSpc>
              <a:spcPct val="90000"/>
            </a:lnSpc>
            <a:spcBef>
              <a:spcPct val="0"/>
            </a:spcBef>
            <a:spcAft>
              <a:spcPct val="20000"/>
            </a:spcAft>
            <a:buChar char="•"/>
          </a:pPr>
          <a:r>
            <a:rPr lang="en-GB" sz="3000" kern="1200" dirty="0">
              <a:latin typeface="Tahoma" panose="020B0604030504040204" pitchFamily="34" charset="0"/>
              <a:ea typeface="Tahoma" panose="020B0604030504040204" pitchFamily="34" charset="0"/>
              <a:cs typeface="Tahoma" panose="020B0604030504040204" pitchFamily="34" charset="0"/>
            </a:rPr>
            <a:t>Wants to wear tight fitting clothing </a:t>
          </a:r>
          <a:endParaRPr lang="en-US" sz="30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333500">
            <a:lnSpc>
              <a:spcPct val="90000"/>
            </a:lnSpc>
            <a:spcBef>
              <a:spcPct val="0"/>
            </a:spcBef>
            <a:spcAft>
              <a:spcPct val="20000"/>
            </a:spcAft>
            <a:buChar char="•"/>
          </a:pPr>
          <a:r>
            <a:rPr lang="en-GB" sz="3000" kern="1200" dirty="0">
              <a:latin typeface="Tahoma" panose="020B0604030504040204" pitchFamily="34" charset="0"/>
              <a:ea typeface="Tahoma" panose="020B0604030504040204" pitchFamily="34" charset="0"/>
              <a:cs typeface="Tahoma" panose="020B0604030504040204" pitchFamily="34" charset="0"/>
            </a:rPr>
            <a:t>Craving hot and spicy foods </a:t>
          </a:r>
          <a:endParaRPr lang="en-US" sz="30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333500">
            <a:lnSpc>
              <a:spcPct val="90000"/>
            </a:lnSpc>
            <a:spcBef>
              <a:spcPct val="0"/>
            </a:spcBef>
            <a:spcAft>
              <a:spcPct val="20000"/>
            </a:spcAft>
            <a:buChar char="•"/>
          </a:pPr>
          <a:r>
            <a:rPr lang="en-GB" sz="3000" kern="1200" dirty="0">
              <a:latin typeface="Tahoma" panose="020B0604030504040204" pitchFamily="34" charset="0"/>
              <a:ea typeface="Tahoma" panose="020B0604030504040204" pitchFamily="34" charset="0"/>
              <a:cs typeface="Tahoma" panose="020B0604030504040204" pitchFamily="34" charset="0"/>
            </a:rPr>
            <a:t>Seeking rough and tumble </a:t>
          </a:r>
          <a:endParaRPr lang="en-US" sz="3000" kern="1200" dirty="0">
            <a:latin typeface="Tahoma" panose="020B0604030504040204" pitchFamily="34" charset="0"/>
            <a:ea typeface="Tahoma" panose="020B0604030504040204" pitchFamily="34" charset="0"/>
            <a:cs typeface="Tahoma" panose="020B0604030504040204" pitchFamily="34" charset="0"/>
          </a:endParaRPr>
        </a:p>
        <a:p>
          <a:pPr marL="285750" lvl="1" indent="-285750" algn="l" defTabSz="1333500">
            <a:lnSpc>
              <a:spcPct val="90000"/>
            </a:lnSpc>
            <a:spcBef>
              <a:spcPct val="0"/>
            </a:spcBef>
            <a:spcAft>
              <a:spcPct val="20000"/>
            </a:spcAft>
            <a:buChar char="•"/>
          </a:pPr>
          <a:r>
            <a:rPr lang="en-GB" sz="3000" kern="1200" dirty="0">
              <a:latin typeface="Tahoma" panose="020B0604030504040204" pitchFamily="34" charset="0"/>
              <a:ea typeface="Tahoma" panose="020B0604030504040204" pitchFamily="34" charset="0"/>
              <a:cs typeface="Tahoma" panose="020B0604030504040204" pitchFamily="34" charset="0"/>
            </a:rPr>
            <a:t>Wanting more after spinning, running or jumping</a:t>
          </a:r>
          <a:endParaRPr lang="en-US" sz="3000" kern="1200" dirty="0">
            <a:latin typeface="Tahoma" panose="020B0604030504040204" pitchFamily="34" charset="0"/>
            <a:ea typeface="Tahoma" panose="020B0604030504040204" pitchFamily="34" charset="0"/>
            <a:cs typeface="Tahoma" panose="020B0604030504040204" pitchFamily="34" charset="0"/>
          </a:endParaRPr>
        </a:p>
      </dsp:txBody>
      <dsp:txXfrm>
        <a:off x="0" y="974552"/>
        <a:ext cx="8530814" cy="49245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EC800-FA88-4F5C-BAA4-43171EC81BFC}">
      <dsp:nvSpPr>
        <dsp:cNvPr id="0" name=""/>
        <dsp:cNvSpPr/>
      </dsp:nvSpPr>
      <dsp:spPr>
        <a:xfrm>
          <a:off x="6972" y="343729"/>
          <a:ext cx="3507208" cy="6724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dirty="0"/>
            <a:t>Aim for a gradual change in the frequency of the  behaviour</a:t>
          </a:r>
        </a:p>
      </dsp:txBody>
      <dsp:txXfrm>
        <a:off x="6972" y="343729"/>
        <a:ext cx="3507208" cy="672426"/>
      </dsp:txXfrm>
    </dsp:sp>
    <dsp:sp modelId="{726448D6-9F26-4EFC-AEBC-9A36E785DF38}">
      <dsp:nvSpPr>
        <dsp:cNvPr id="0" name=""/>
        <dsp:cNvSpPr/>
      </dsp:nvSpPr>
      <dsp:spPr>
        <a:xfrm>
          <a:off x="8688" y="1016155"/>
          <a:ext cx="3503776" cy="316607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dirty="0"/>
            <a:t>If the unwanted behaviour happens less often, we have been successful</a:t>
          </a:r>
        </a:p>
        <a:p>
          <a:pPr marL="171450" lvl="1" indent="-171450" algn="l" defTabSz="711200">
            <a:lnSpc>
              <a:spcPct val="90000"/>
            </a:lnSpc>
            <a:spcBef>
              <a:spcPct val="0"/>
            </a:spcBef>
            <a:spcAft>
              <a:spcPct val="15000"/>
            </a:spcAft>
            <a:buChar char="•"/>
          </a:pPr>
          <a:endParaRPr lang="en-GB" sz="1600" kern="1200" dirty="0"/>
        </a:p>
        <a:p>
          <a:pPr marL="171450" lvl="1" indent="-171450" algn="l" defTabSz="711200">
            <a:lnSpc>
              <a:spcPct val="90000"/>
            </a:lnSpc>
            <a:spcBef>
              <a:spcPct val="0"/>
            </a:spcBef>
            <a:spcAft>
              <a:spcPct val="15000"/>
            </a:spcAft>
            <a:buChar char="•"/>
          </a:pPr>
          <a:r>
            <a:rPr lang="en-GB" sz="1600" kern="1200" dirty="0"/>
            <a:t>If the desired behaviour happens more often, we have been successful</a:t>
          </a:r>
        </a:p>
      </dsp:txBody>
      <dsp:txXfrm>
        <a:off x="8688" y="1016155"/>
        <a:ext cx="3503776" cy="3166076"/>
      </dsp:txXfrm>
    </dsp:sp>
    <dsp:sp modelId="{67D1F969-E446-46C2-A679-896D1F7F4A68}">
      <dsp:nvSpPr>
        <dsp:cNvPr id="0" name=""/>
        <dsp:cNvSpPr/>
      </dsp:nvSpPr>
      <dsp:spPr>
        <a:xfrm>
          <a:off x="3971738" y="343729"/>
          <a:ext cx="3268265" cy="6724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dirty="0"/>
            <a:t>Vary the amount of help given</a:t>
          </a:r>
        </a:p>
      </dsp:txBody>
      <dsp:txXfrm>
        <a:off x="3971738" y="343729"/>
        <a:ext cx="3268265" cy="672426"/>
      </dsp:txXfrm>
    </dsp:sp>
    <dsp:sp modelId="{73252EE6-73D7-4C4D-A2F4-1B6F09C6239F}">
      <dsp:nvSpPr>
        <dsp:cNvPr id="0" name=""/>
        <dsp:cNvSpPr/>
      </dsp:nvSpPr>
      <dsp:spPr>
        <a:xfrm>
          <a:off x="3971738" y="1016155"/>
          <a:ext cx="3268265" cy="316607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dirty="0"/>
            <a:t>As time goes on: 	</a:t>
          </a:r>
        </a:p>
        <a:p>
          <a:pPr marL="342900" lvl="2" indent="-171450" algn="l" defTabSz="711200">
            <a:lnSpc>
              <a:spcPct val="90000"/>
            </a:lnSpc>
            <a:spcBef>
              <a:spcPct val="0"/>
            </a:spcBef>
            <a:spcAft>
              <a:spcPct val="15000"/>
            </a:spcAft>
            <a:buChar char="•"/>
          </a:pPr>
          <a:r>
            <a:rPr lang="en-GB" sz="1600" kern="1200" dirty="0"/>
            <a:t>prompts can be decreased in frequency</a:t>
          </a:r>
        </a:p>
        <a:p>
          <a:pPr marL="171450" lvl="1" indent="-171450" algn="l" defTabSz="711200">
            <a:lnSpc>
              <a:spcPct val="90000"/>
            </a:lnSpc>
            <a:spcBef>
              <a:spcPct val="0"/>
            </a:spcBef>
            <a:spcAft>
              <a:spcPct val="15000"/>
            </a:spcAft>
            <a:buChar char="•"/>
          </a:pPr>
          <a:endParaRPr lang="en-GB" sz="1600" kern="1200" dirty="0"/>
        </a:p>
        <a:p>
          <a:pPr marL="342900" lvl="2" indent="-171450" algn="l" defTabSz="711200">
            <a:lnSpc>
              <a:spcPct val="90000"/>
            </a:lnSpc>
            <a:spcBef>
              <a:spcPct val="0"/>
            </a:spcBef>
            <a:spcAft>
              <a:spcPct val="15000"/>
            </a:spcAft>
            <a:buChar char="•"/>
          </a:pPr>
          <a:r>
            <a:rPr lang="en-GB" sz="1600" kern="1200" dirty="0"/>
            <a:t>prompts can be faded to less obvious ones</a:t>
          </a:r>
        </a:p>
        <a:p>
          <a:pPr marL="171450" lvl="1" indent="-171450" algn="l" defTabSz="711200">
            <a:lnSpc>
              <a:spcPct val="90000"/>
            </a:lnSpc>
            <a:spcBef>
              <a:spcPct val="0"/>
            </a:spcBef>
            <a:spcAft>
              <a:spcPct val="15000"/>
            </a:spcAft>
            <a:buChar char="•"/>
          </a:pPr>
          <a:endParaRPr lang="en-GB" sz="1600" kern="1200" dirty="0"/>
        </a:p>
        <a:p>
          <a:pPr marL="342900" lvl="2" indent="-171450" algn="l" defTabSz="711200">
            <a:lnSpc>
              <a:spcPct val="90000"/>
            </a:lnSpc>
            <a:spcBef>
              <a:spcPct val="0"/>
            </a:spcBef>
            <a:spcAft>
              <a:spcPct val="15000"/>
            </a:spcAft>
            <a:buChar char="•"/>
          </a:pPr>
          <a:r>
            <a:rPr lang="en-GB" sz="1600" kern="1200" dirty="0"/>
            <a:t>less powerful (and easier) rewards can be introduced</a:t>
          </a:r>
        </a:p>
        <a:p>
          <a:pPr marL="171450" lvl="1" indent="-171450" algn="l" defTabSz="711200">
            <a:lnSpc>
              <a:spcPct val="90000"/>
            </a:lnSpc>
            <a:spcBef>
              <a:spcPct val="0"/>
            </a:spcBef>
            <a:spcAft>
              <a:spcPct val="15000"/>
            </a:spcAft>
            <a:buChar char="•"/>
          </a:pPr>
          <a:endParaRPr lang="en-GB" sz="1600" kern="1200" dirty="0"/>
        </a:p>
        <a:p>
          <a:pPr marL="342900" lvl="2" indent="-171450" algn="l" defTabSz="711200">
            <a:lnSpc>
              <a:spcPct val="90000"/>
            </a:lnSpc>
            <a:spcBef>
              <a:spcPct val="0"/>
            </a:spcBef>
            <a:spcAft>
              <a:spcPct val="15000"/>
            </a:spcAft>
            <a:buChar char="•"/>
          </a:pPr>
          <a:r>
            <a:rPr lang="en-GB" sz="1600" kern="1200" dirty="0"/>
            <a:t>rewards can be given intermittently</a:t>
          </a:r>
        </a:p>
      </dsp:txBody>
      <dsp:txXfrm>
        <a:off x="3971738" y="1016155"/>
        <a:ext cx="3268265" cy="3166076"/>
      </dsp:txXfrm>
    </dsp:sp>
    <dsp:sp modelId="{D133A8A3-2BF9-40B8-83B7-286AB7EA2A05}">
      <dsp:nvSpPr>
        <dsp:cNvPr id="0" name=""/>
        <dsp:cNvSpPr/>
      </dsp:nvSpPr>
      <dsp:spPr>
        <a:xfrm>
          <a:off x="7697561" y="343729"/>
          <a:ext cx="3268265" cy="6724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dirty="0"/>
            <a:t>Gradually shape the behaviour towards the goal</a:t>
          </a:r>
        </a:p>
      </dsp:txBody>
      <dsp:txXfrm>
        <a:off x="7697561" y="343729"/>
        <a:ext cx="3268265" cy="672426"/>
      </dsp:txXfrm>
    </dsp:sp>
    <dsp:sp modelId="{94089B83-79A2-4D4D-8130-5638AED40A3F}">
      <dsp:nvSpPr>
        <dsp:cNvPr id="0" name=""/>
        <dsp:cNvSpPr/>
      </dsp:nvSpPr>
      <dsp:spPr>
        <a:xfrm>
          <a:off x="7697561" y="1048418"/>
          <a:ext cx="3268265" cy="316607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dirty="0"/>
            <a:t>We may need to start by working on the unwanted behaviour in a specific situation but as we are successful, we can work on the behaviour in a wider range of settings</a:t>
          </a:r>
        </a:p>
      </dsp:txBody>
      <dsp:txXfrm>
        <a:off x="7697561" y="1048418"/>
        <a:ext cx="3268265" cy="31660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D44F2-F414-46EE-9B7B-3DAE46F0DEFA}">
      <dsp:nvSpPr>
        <dsp:cNvPr id="0" name=""/>
        <dsp:cNvSpPr/>
      </dsp:nvSpPr>
      <dsp:spPr>
        <a:xfrm>
          <a:off x="0" y="97707"/>
          <a:ext cx="8463579"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latin typeface="Tahoma" panose="020B0604030504040204" pitchFamily="34" charset="0"/>
              <a:ea typeface="Tahoma" panose="020B0604030504040204" pitchFamily="34" charset="0"/>
              <a:cs typeface="Tahoma" panose="020B0604030504040204" pitchFamily="34" charset="0"/>
            </a:rPr>
            <a:t>To be aware of ‘age appropriateness’ of behaviour</a:t>
          </a:r>
          <a:endParaRPr lang="en-US" sz="3000" kern="1200" dirty="0">
            <a:latin typeface="Tahoma" panose="020B0604030504040204" pitchFamily="34" charset="0"/>
            <a:ea typeface="Tahoma" panose="020B0604030504040204" pitchFamily="34" charset="0"/>
            <a:cs typeface="Tahoma" panose="020B0604030504040204" pitchFamily="34" charset="0"/>
          </a:endParaRPr>
        </a:p>
      </dsp:txBody>
      <dsp:txXfrm>
        <a:off x="58257" y="155964"/>
        <a:ext cx="8347065" cy="1076886"/>
      </dsp:txXfrm>
    </dsp:sp>
    <dsp:sp modelId="{1FC761CF-3239-431B-97C1-8B2377406BD0}">
      <dsp:nvSpPr>
        <dsp:cNvPr id="0" name=""/>
        <dsp:cNvSpPr/>
      </dsp:nvSpPr>
      <dsp:spPr>
        <a:xfrm>
          <a:off x="0" y="1377507"/>
          <a:ext cx="8463579"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latin typeface="Tahoma" panose="020B0604030504040204" pitchFamily="34" charset="0"/>
              <a:ea typeface="Tahoma" panose="020B0604030504040204" pitchFamily="34" charset="0"/>
              <a:cs typeface="Tahoma" panose="020B0604030504040204" pitchFamily="34" charset="0"/>
            </a:rPr>
            <a:t>To be aware of and able to identify the possible messages being communicated</a:t>
          </a:r>
          <a:endParaRPr lang="en-US" sz="3000" kern="1200" dirty="0">
            <a:latin typeface="Tahoma" panose="020B0604030504040204" pitchFamily="34" charset="0"/>
            <a:ea typeface="Tahoma" panose="020B0604030504040204" pitchFamily="34" charset="0"/>
            <a:cs typeface="Tahoma" panose="020B0604030504040204" pitchFamily="34" charset="0"/>
          </a:endParaRPr>
        </a:p>
      </dsp:txBody>
      <dsp:txXfrm>
        <a:off x="58257" y="1435764"/>
        <a:ext cx="8347065" cy="1076886"/>
      </dsp:txXfrm>
    </dsp:sp>
    <dsp:sp modelId="{4890E30A-44A3-420F-9ACA-3C682628661A}">
      <dsp:nvSpPr>
        <dsp:cNvPr id="0" name=""/>
        <dsp:cNvSpPr/>
      </dsp:nvSpPr>
      <dsp:spPr>
        <a:xfrm>
          <a:off x="0" y="2657307"/>
          <a:ext cx="8463579"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latin typeface="Tahoma" panose="020B0604030504040204" pitchFamily="34" charset="0"/>
              <a:ea typeface="Tahoma" panose="020B0604030504040204" pitchFamily="34" charset="0"/>
              <a:cs typeface="Tahoma" panose="020B0604030504040204" pitchFamily="34" charset="0"/>
            </a:rPr>
            <a:t>To identify possible reasons for children’s behaviour in own setting </a:t>
          </a:r>
          <a:endParaRPr lang="en-US" sz="3000" kern="1200" dirty="0">
            <a:latin typeface="Tahoma" panose="020B0604030504040204" pitchFamily="34" charset="0"/>
            <a:ea typeface="Tahoma" panose="020B0604030504040204" pitchFamily="34" charset="0"/>
            <a:cs typeface="Tahoma" panose="020B0604030504040204" pitchFamily="34" charset="0"/>
          </a:endParaRPr>
        </a:p>
      </dsp:txBody>
      <dsp:txXfrm>
        <a:off x="58257" y="2715564"/>
        <a:ext cx="8347065" cy="1076886"/>
      </dsp:txXfrm>
    </dsp:sp>
    <dsp:sp modelId="{14356D7A-8C95-458A-AAC5-40520C105A0E}">
      <dsp:nvSpPr>
        <dsp:cNvPr id="0" name=""/>
        <dsp:cNvSpPr/>
      </dsp:nvSpPr>
      <dsp:spPr>
        <a:xfrm>
          <a:off x="0" y="3937107"/>
          <a:ext cx="8463579"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latin typeface="Tahoma" panose="020B0604030504040204" pitchFamily="34" charset="0"/>
              <a:ea typeface="Tahoma" panose="020B0604030504040204" pitchFamily="34" charset="0"/>
              <a:cs typeface="Tahoma" panose="020B0604030504040204" pitchFamily="34" charset="0"/>
            </a:rPr>
            <a:t>To complete a group assignment on promoting positive behaviour using a behaviour plan</a:t>
          </a:r>
          <a:endParaRPr lang="en-US" sz="3000" kern="1200" dirty="0">
            <a:latin typeface="Tahoma" panose="020B0604030504040204" pitchFamily="34" charset="0"/>
            <a:ea typeface="Tahoma" panose="020B0604030504040204" pitchFamily="34" charset="0"/>
            <a:cs typeface="Tahoma" panose="020B0604030504040204" pitchFamily="34" charset="0"/>
          </a:endParaRPr>
        </a:p>
      </dsp:txBody>
      <dsp:txXfrm>
        <a:off x="58257" y="3995364"/>
        <a:ext cx="8347065" cy="1076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5559" cy="502835"/>
          </a:xfrm>
          <a:prstGeom prst="rect">
            <a:avLst/>
          </a:prstGeom>
        </p:spPr>
        <p:txBody>
          <a:bodyPr vert="horz" lIns="96612" tIns="48305" rIns="96612" bIns="48305" rtlCol="0"/>
          <a:lstStyle>
            <a:lvl1pPr algn="l">
              <a:defRPr sz="1300"/>
            </a:lvl1pPr>
          </a:lstStyle>
          <a:p>
            <a:endParaRPr lang="en-GB" dirty="0"/>
          </a:p>
        </p:txBody>
      </p:sp>
      <p:sp>
        <p:nvSpPr>
          <p:cNvPr id="3" name="Date Placeholder 2"/>
          <p:cNvSpPr>
            <a:spLocks noGrp="1"/>
          </p:cNvSpPr>
          <p:nvPr>
            <p:ph type="dt" sz="quarter" idx="1"/>
          </p:nvPr>
        </p:nvSpPr>
        <p:spPr>
          <a:xfrm>
            <a:off x="3902599" y="1"/>
            <a:ext cx="2985559" cy="502835"/>
          </a:xfrm>
          <a:prstGeom prst="rect">
            <a:avLst/>
          </a:prstGeom>
        </p:spPr>
        <p:txBody>
          <a:bodyPr vert="horz" lIns="96612" tIns="48305" rIns="96612" bIns="48305" rtlCol="0"/>
          <a:lstStyle>
            <a:lvl1pPr algn="r">
              <a:defRPr sz="1300"/>
            </a:lvl1pPr>
          </a:lstStyle>
          <a:p>
            <a:fld id="{5990D5E9-0EB6-431F-8E35-880D5CC4A071}" type="datetimeFigureOut">
              <a:rPr lang="en-GB" smtClean="0"/>
              <a:t>25/07/2023</a:t>
            </a:fld>
            <a:endParaRPr lang="en-GB" dirty="0"/>
          </a:p>
        </p:txBody>
      </p:sp>
      <p:sp>
        <p:nvSpPr>
          <p:cNvPr id="4" name="Footer Placeholder 3"/>
          <p:cNvSpPr>
            <a:spLocks noGrp="1"/>
          </p:cNvSpPr>
          <p:nvPr>
            <p:ph type="ftr" sz="quarter" idx="2"/>
          </p:nvPr>
        </p:nvSpPr>
        <p:spPr>
          <a:xfrm>
            <a:off x="1" y="9519056"/>
            <a:ext cx="2985559" cy="502834"/>
          </a:xfrm>
          <a:prstGeom prst="rect">
            <a:avLst/>
          </a:prstGeom>
        </p:spPr>
        <p:txBody>
          <a:bodyPr vert="horz" lIns="96612" tIns="48305" rIns="96612" bIns="48305" rtlCol="0" anchor="b"/>
          <a:lstStyle>
            <a:lvl1pPr algn="l">
              <a:defRPr sz="1300"/>
            </a:lvl1pPr>
          </a:lstStyle>
          <a:p>
            <a:endParaRPr lang="en-GB" dirty="0"/>
          </a:p>
        </p:txBody>
      </p:sp>
      <p:sp>
        <p:nvSpPr>
          <p:cNvPr id="5" name="Slide Number Placeholder 4"/>
          <p:cNvSpPr>
            <a:spLocks noGrp="1"/>
          </p:cNvSpPr>
          <p:nvPr>
            <p:ph type="sldNum" sz="quarter" idx="3"/>
          </p:nvPr>
        </p:nvSpPr>
        <p:spPr>
          <a:xfrm>
            <a:off x="3902599" y="9519056"/>
            <a:ext cx="2985559" cy="502834"/>
          </a:xfrm>
          <a:prstGeom prst="rect">
            <a:avLst/>
          </a:prstGeom>
        </p:spPr>
        <p:txBody>
          <a:bodyPr vert="horz" lIns="96612" tIns="48305" rIns="96612" bIns="48305" rtlCol="0" anchor="b"/>
          <a:lstStyle>
            <a:lvl1pPr algn="r">
              <a:defRPr sz="1300"/>
            </a:lvl1pPr>
          </a:lstStyle>
          <a:p>
            <a:fld id="{FAF693D7-22D7-4E16-9E6A-B417E582B313}" type="slidenum">
              <a:rPr lang="en-GB" smtClean="0"/>
              <a:t>‹#›</a:t>
            </a:fld>
            <a:endParaRPr lang="en-GB" dirty="0"/>
          </a:p>
        </p:txBody>
      </p:sp>
    </p:spTree>
    <p:extLst>
      <p:ext uri="{BB962C8B-B14F-4D97-AF65-F5344CB8AC3E}">
        <p14:creationId xmlns:p14="http://schemas.microsoft.com/office/powerpoint/2010/main" val="2127654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5559" cy="502835"/>
          </a:xfrm>
          <a:prstGeom prst="rect">
            <a:avLst/>
          </a:prstGeom>
        </p:spPr>
        <p:txBody>
          <a:bodyPr vert="horz" lIns="96612" tIns="48305" rIns="96612" bIns="48305" rtlCol="0"/>
          <a:lstStyle>
            <a:lvl1pPr algn="l">
              <a:defRPr sz="1300"/>
            </a:lvl1pPr>
          </a:lstStyle>
          <a:p>
            <a:endParaRPr lang="en-GB" dirty="0"/>
          </a:p>
        </p:txBody>
      </p:sp>
      <p:sp>
        <p:nvSpPr>
          <p:cNvPr id="3" name="Date Placeholder 2"/>
          <p:cNvSpPr>
            <a:spLocks noGrp="1"/>
          </p:cNvSpPr>
          <p:nvPr>
            <p:ph type="dt" idx="1"/>
          </p:nvPr>
        </p:nvSpPr>
        <p:spPr>
          <a:xfrm>
            <a:off x="3902599" y="1"/>
            <a:ext cx="2985559" cy="502835"/>
          </a:xfrm>
          <a:prstGeom prst="rect">
            <a:avLst/>
          </a:prstGeom>
        </p:spPr>
        <p:txBody>
          <a:bodyPr vert="horz" lIns="96612" tIns="48305" rIns="96612" bIns="48305" rtlCol="0"/>
          <a:lstStyle>
            <a:lvl1pPr algn="r">
              <a:defRPr sz="1300"/>
            </a:lvl1pPr>
          </a:lstStyle>
          <a:p>
            <a:fld id="{7EAAFF0F-7A83-4EAC-B27D-56A6457EFFAD}" type="datetimeFigureOut">
              <a:rPr lang="en-GB" smtClean="0"/>
              <a:t>25/07/2023</a:t>
            </a:fld>
            <a:endParaRPr lang="en-GB" dirty="0"/>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12" tIns="48305" rIns="96612" bIns="48305" rtlCol="0" anchor="ctr"/>
          <a:lstStyle/>
          <a:p>
            <a:endParaRPr lang="en-GB" dirty="0"/>
          </a:p>
        </p:txBody>
      </p:sp>
      <p:sp>
        <p:nvSpPr>
          <p:cNvPr id="5" name="Notes Placeholder 4"/>
          <p:cNvSpPr>
            <a:spLocks noGrp="1"/>
          </p:cNvSpPr>
          <p:nvPr>
            <p:ph type="body" sz="quarter" idx="3"/>
          </p:nvPr>
        </p:nvSpPr>
        <p:spPr>
          <a:xfrm>
            <a:off x="688975" y="4823035"/>
            <a:ext cx="5511800" cy="3946118"/>
          </a:xfrm>
          <a:prstGeom prst="rect">
            <a:avLst/>
          </a:prstGeom>
        </p:spPr>
        <p:txBody>
          <a:bodyPr vert="horz" lIns="96612" tIns="48305" rIns="96612" bIns="4830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519056"/>
            <a:ext cx="2985559" cy="502834"/>
          </a:xfrm>
          <a:prstGeom prst="rect">
            <a:avLst/>
          </a:prstGeom>
        </p:spPr>
        <p:txBody>
          <a:bodyPr vert="horz" lIns="96612" tIns="48305" rIns="96612" bIns="48305" rtlCol="0" anchor="b"/>
          <a:lstStyle>
            <a:lvl1pPr algn="l">
              <a:defRPr sz="1300"/>
            </a:lvl1pPr>
          </a:lstStyle>
          <a:p>
            <a:endParaRPr lang="en-GB" dirty="0"/>
          </a:p>
        </p:txBody>
      </p:sp>
      <p:sp>
        <p:nvSpPr>
          <p:cNvPr id="7" name="Slide Number Placeholder 6"/>
          <p:cNvSpPr>
            <a:spLocks noGrp="1"/>
          </p:cNvSpPr>
          <p:nvPr>
            <p:ph type="sldNum" sz="quarter" idx="5"/>
          </p:nvPr>
        </p:nvSpPr>
        <p:spPr>
          <a:xfrm>
            <a:off x="3902599" y="9519056"/>
            <a:ext cx="2985559" cy="502834"/>
          </a:xfrm>
          <a:prstGeom prst="rect">
            <a:avLst/>
          </a:prstGeom>
        </p:spPr>
        <p:txBody>
          <a:bodyPr vert="horz" lIns="96612" tIns="48305" rIns="96612" bIns="48305" rtlCol="0" anchor="b"/>
          <a:lstStyle>
            <a:lvl1pPr algn="r">
              <a:defRPr sz="1300"/>
            </a:lvl1pPr>
          </a:lstStyle>
          <a:p>
            <a:fld id="{4A58128E-F9F3-4300-B527-B0FD97878106}" type="slidenum">
              <a:rPr lang="en-GB" smtClean="0"/>
              <a:t>‹#›</a:t>
            </a:fld>
            <a:endParaRPr lang="en-GB" dirty="0"/>
          </a:p>
        </p:txBody>
      </p:sp>
    </p:spTree>
    <p:extLst>
      <p:ext uri="{BB962C8B-B14F-4D97-AF65-F5344CB8AC3E}">
        <p14:creationId xmlns:p14="http://schemas.microsoft.com/office/powerpoint/2010/main" val="1930068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autism.org.uk/about/behaviour/sensoryworld"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Performance of Presenters: total Time 120 minutes</a:t>
            </a:r>
          </a:p>
          <a:p>
            <a:r>
              <a:rPr lang="en-GB" b="0" dirty="0">
                <a:latin typeface="Arial" panose="020B0604020202020204" pitchFamily="34" charset="0"/>
                <a:cs typeface="Arial" panose="020B0604020202020204" pitchFamily="34" charset="0"/>
              </a:rPr>
              <a:t>How this links to the Portage Principles and approach.</a:t>
            </a:r>
          </a:p>
          <a:p>
            <a:pPr marL="173096" indent="-173096">
              <a:buFont typeface="Arial" panose="020B0604020202020204" pitchFamily="34" charset="0"/>
              <a:buChar char="•"/>
            </a:pPr>
            <a:endParaRPr lang="en-GB" b="0" dirty="0">
              <a:latin typeface="Arial" panose="020B0604020202020204" pitchFamily="34" charset="0"/>
              <a:cs typeface="Arial" panose="020B0604020202020204" pitchFamily="34" charset="0"/>
            </a:endParaRPr>
          </a:p>
          <a:p>
            <a:pPr marL="346192" indent="-346192" fontAlgn="base">
              <a:spcAft>
                <a:spcPts val="76"/>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Discuss the developmental nature of children’s behaviour, referring to previous work in earlier modules </a:t>
            </a:r>
          </a:p>
          <a:p>
            <a:pPr marL="346192" indent="-346192" fontAlgn="base">
              <a:lnSpc>
                <a:spcPct val="107000"/>
              </a:lnSpc>
              <a:spcAft>
                <a:spcPts val="808"/>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Consider behaviour as communication and to think about what message a child may be giving </a:t>
            </a:r>
          </a:p>
          <a:p>
            <a:pPr marL="346192" indent="-346192" fontAlgn="base">
              <a:lnSpc>
                <a:spcPct val="107000"/>
              </a:lnSpc>
              <a:spcAft>
                <a:spcPts val="808"/>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Describe the smaller steps approach to changing behaviour  </a:t>
            </a:r>
          </a:p>
          <a:p>
            <a:pPr marL="346192" indent="-346192" fontAlgn="base">
              <a:lnSpc>
                <a:spcPct val="107000"/>
              </a:lnSpc>
              <a:spcAft>
                <a:spcPts val="808"/>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Discuss a model for understanding children’s behaviour in its setting/environment </a:t>
            </a:r>
          </a:p>
          <a:p>
            <a:pPr marL="346192" indent="-346192" fontAlgn="base">
              <a:spcAft>
                <a:spcPts val="76"/>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Describe the value of rewards</a:t>
            </a:r>
            <a:r>
              <a:rPr lang="en-GB" sz="1800" i="1"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panose="020B0604020202020204" pitchFamily="34" charset="0"/>
              </a:rPr>
              <a:t> </a:t>
            </a: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in supporting children’s development </a:t>
            </a:r>
          </a:p>
          <a:p>
            <a:pPr marL="346192" indent="-346192" fontAlgn="base">
              <a:lnSpc>
                <a:spcPct val="107000"/>
              </a:lnSpc>
              <a:spcAft>
                <a:spcPts val="86"/>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Describe a variety of strategies that alter setting/environment to lessen the chances of unwanted behaviour occurring </a:t>
            </a:r>
          </a:p>
          <a:p>
            <a:pPr marL="346192" indent="-346192" fontAlgn="base">
              <a:lnSpc>
                <a:spcPct val="107000"/>
              </a:lnSpc>
              <a:spcAft>
                <a:spcPts val="808"/>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Provide opportunities for participants to reflect on their own situations </a:t>
            </a:r>
          </a:p>
          <a:p>
            <a:pPr marL="346192" indent="-346192" fontAlgn="base">
              <a:lnSpc>
                <a:spcPct val="107000"/>
              </a:lnSpc>
              <a:spcAft>
                <a:spcPts val="808"/>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Describe a simple model for recording the strategies used and their effectiveness </a:t>
            </a:r>
          </a:p>
          <a:p>
            <a:endParaRPr lang="en-GB" sz="1800" dirty="0">
              <a:solidFill>
                <a:srgbClr val="000000"/>
              </a:solidFill>
              <a:latin typeface="Arial" panose="020B0604020202020204" pitchFamily="34" charset="0"/>
              <a:ea typeface="Arial" panose="020B0604020202020204" pitchFamily="34" charset="0"/>
            </a:endParaRPr>
          </a:p>
          <a:p>
            <a:r>
              <a:rPr lang="en-GB" sz="1800" dirty="0">
                <a:solidFill>
                  <a:srgbClr val="000000"/>
                </a:solidFill>
                <a:latin typeface="Arial" panose="020B0604020202020204" pitchFamily="34" charset="0"/>
                <a:ea typeface="Arial" panose="020B0604020202020204" pitchFamily="34" charset="0"/>
              </a:rPr>
              <a:t>Ensure that this module builds on and consolidates earlier learning</a:t>
            </a:r>
            <a:r>
              <a:rPr lang="en-GB" sz="1800" dirty="0">
                <a:solidFill>
                  <a:srgbClr val="000000"/>
                </a:solidFill>
                <a:latin typeface="Times New Roman" panose="02020603050405020304" pitchFamily="18" charset="0"/>
                <a:ea typeface="Times New Roman" panose="02020603050405020304" pitchFamily="18" charset="0"/>
              </a:rPr>
              <a:t> </a:t>
            </a:r>
            <a:endParaRPr lang="en-GB" b="0" dirty="0">
              <a:latin typeface="Arial" panose="020B0604020202020204" pitchFamily="34" charset="0"/>
              <a:cs typeface="Arial" panose="020B0604020202020204" pitchFamily="34" charset="0"/>
            </a:endParaRPr>
          </a:p>
          <a:p>
            <a:pPr marL="173096" indent="-173096">
              <a:buFont typeface="Arial" panose="020B0604020202020204" pitchFamily="34" charset="0"/>
              <a:buChar char="•"/>
            </a:pPr>
            <a:endParaRPr lang="en-GB" b="0" dirty="0">
              <a:latin typeface="Arial" panose="020B0604020202020204" pitchFamily="34" charset="0"/>
              <a:cs typeface="Arial" panose="020B0604020202020204" pitchFamily="34" charset="0"/>
            </a:endParaRPr>
          </a:p>
          <a:p>
            <a:pPr marL="173096" indent="-173096">
              <a:buFont typeface="Arial" panose="020B0604020202020204" pitchFamily="34" charset="0"/>
              <a:buChar char="•"/>
            </a:pPr>
            <a:endParaRPr lang="en-GB" b="1"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a:t>
            </a:fld>
            <a:endParaRPr lang="en-GB" dirty="0"/>
          </a:p>
        </p:txBody>
      </p:sp>
    </p:spTree>
    <p:extLst>
      <p:ext uri="{BB962C8B-B14F-4D97-AF65-F5344CB8AC3E}">
        <p14:creationId xmlns:p14="http://schemas.microsoft.com/office/powerpoint/2010/main" val="258525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Share expected outcomes for participants from this module</a:t>
            </a:r>
          </a:p>
          <a:p>
            <a:pPr defTabSz="931671">
              <a:defRP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The most important point here is the clear link between the rest of the workshop and how the skills and concepts introduced here build on previous learning about the Portage Model. </a:t>
            </a:r>
          </a:p>
          <a:p>
            <a:pPr marL="346192" indent="-346192" fontAlgn="base">
              <a:lnSpc>
                <a:spcPct val="107000"/>
              </a:lnSpc>
              <a:spcAft>
                <a:spcPts val="808"/>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Be aware of ‘age appropriateness’ of behaviour </a:t>
            </a:r>
          </a:p>
          <a:p>
            <a:pPr marL="346192" indent="-346192" fontAlgn="base">
              <a:spcAft>
                <a:spcPts val="187"/>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Be aware of and able to identify the possible messages being communicated through behaviour </a:t>
            </a:r>
          </a:p>
          <a:p>
            <a:pPr marL="346192" indent="-346192" fontAlgn="base">
              <a:lnSpc>
                <a:spcPct val="107000"/>
              </a:lnSpc>
              <a:spcAft>
                <a:spcPts val="808"/>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Identify possible reasons for children’s behaviour in own setting  </a:t>
            </a:r>
          </a:p>
          <a:p>
            <a:pPr marL="346192" indent="-346192" fontAlgn="base">
              <a:lnSpc>
                <a:spcPct val="107000"/>
              </a:lnSpc>
              <a:spcAft>
                <a:spcPts val="808"/>
              </a:spcAft>
              <a:buClr>
                <a:srgbClr val="000000"/>
              </a:buClr>
              <a:buSzPts val="1200"/>
              <a:buFont typeface="Arial" panose="020B0604020202020204" pitchFamily="34" charset="0"/>
              <a:buChar char="•"/>
            </a:pPr>
            <a:r>
              <a:rPr lang="en-GB" sz="1800" dirty="0">
                <a:solidFill>
                  <a:srgbClr val="000000"/>
                </a:solidFill>
                <a:uFill>
                  <a:solidFill>
                    <a:srgbClr val="000000"/>
                  </a:solidFill>
                </a:uFill>
                <a:latin typeface="Arial" panose="020B0604020202020204" pitchFamily="34" charset="0"/>
                <a:ea typeface="Arial" panose="020B0604020202020204" pitchFamily="34" charset="0"/>
                <a:cs typeface="Arial" panose="020B0604020202020204" pitchFamily="34" charset="0"/>
              </a:rPr>
              <a:t>Complete a behaviour plan using skills and strategies learned to promote positive behaviour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a:t>
            </a:fld>
            <a:endParaRPr lang="en-GB" dirty="0"/>
          </a:p>
        </p:txBody>
      </p:sp>
    </p:spTree>
    <p:extLst>
      <p:ext uri="{BB962C8B-B14F-4D97-AF65-F5344CB8AC3E}">
        <p14:creationId xmlns:p14="http://schemas.microsoft.com/office/powerpoint/2010/main" val="1949059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Share expected outcomes for participants from this module</a:t>
            </a:r>
          </a:p>
          <a:p>
            <a:pPr defTabSz="931671">
              <a:defRP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The most important point here is the clear link between the rest of the workshop and how the skills and concepts introduced here build on previous learning about the Portage Model.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a:t>
            </a:fld>
            <a:endParaRPr lang="en-GB" dirty="0"/>
          </a:p>
        </p:txBody>
      </p:sp>
    </p:spTree>
    <p:extLst>
      <p:ext uri="{BB962C8B-B14F-4D97-AF65-F5344CB8AC3E}">
        <p14:creationId xmlns:p14="http://schemas.microsoft.com/office/powerpoint/2010/main" val="1478828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Emphasise:</a:t>
            </a:r>
          </a:p>
          <a:p>
            <a:pPr marL="288493" indent="-288493">
              <a:buFont typeface="Arial" panose="020B0604020202020204" pitchFamily="34" charset="0"/>
              <a:buChar char="•"/>
            </a:pPr>
            <a:r>
              <a:rPr lang="en-GB" dirty="0">
                <a:latin typeface="Arial" panose="020B0604020202020204" pitchFamily="34" charset="0"/>
                <a:cs typeface="Arial" panose="020B0604020202020204" pitchFamily="34" charset="0"/>
              </a:rPr>
              <a:t>positive model</a:t>
            </a:r>
          </a:p>
          <a:p>
            <a:pPr marL="288493" indent="-288493">
              <a:buFont typeface="Arial" panose="020B0604020202020204" pitchFamily="34" charset="0"/>
              <a:buChar char="•"/>
            </a:pPr>
            <a:r>
              <a:rPr lang="en-GB" dirty="0">
                <a:latin typeface="Arial" panose="020B0604020202020204" pitchFamily="34" charset="0"/>
                <a:cs typeface="Arial" panose="020B0604020202020204" pitchFamily="34" charset="0"/>
              </a:rPr>
              <a:t>clear language</a:t>
            </a:r>
          </a:p>
          <a:p>
            <a:pPr marL="288493" indent="-288493">
              <a:buFont typeface="Arial" panose="020B0604020202020204" pitchFamily="34" charset="0"/>
              <a:buChar char="•"/>
            </a:pPr>
            <a:r>
              <a:rPr lang="en-GB" dirty="0">
                <a:latin typeface="Arial" panose="020B0604020202020204" pitchFamily="34" charset="0"/>
                <a:cs typeface="Arial" panose="020B0604020202020204" pitchFamily="34" charset="0"/>
              </a:rPr>
              <a:t>setting of clear LTGs</a:t>
            </a:r>
          </a:p>
          <a:p>
            <a:pPr marL="288493" indent="-288493">
              <a:buFont typeface="Arial" panose="020B0604020202020204" pitchFamily="34" charset="0"/>
              <a:buChar char="•"/>
            </a:pPr>
            <a:r>
              <a:rPr lang="en-GB" dirty="0">
                <a:latin typeface="Arial" panose="020B0604020202020204" pitchFamily="34" charset="0"/>
                <a:cs typeface="Arial" panose="020B0604020202020204" pitchFamily="34" charset="0"/>
              </a:rPr>
              <a:t>breaking goals into manageable steps</a:t>
            </a:r>
          </a:p>
          <a:p>
            <a:pPr marL="171736" indent="-171736">
              <a:buFontTx/>
              <a:buChar char="-"/>
            </a:pPr>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Focus in this module is on bringing it all together into a Behaviour plan</a:t>
            </a:r>
          </a:p>
          <a:p>
            <a:pPr defTabSz="923178">
              <a:defRPr/>
            </a:pPr>
            <a:r>
              <a:rPr lang="en-GB" dirty="0">
                <a:solidFill>
                  <a:srgbClr val="000000"/>
                </a:solidFill>
                <a:latin typeface="Arial" panose="020B0604020202020204" pitchFamily="34" charset="0"/>
                <a:ea typeface="Calibri" panose="020F0502020204030204" pitchFamily="34" charset="0"/>
              </a:rPr>
              <a:t>Children’s behaviour can be understood and responded to within the Portage Principles and Model</a:t>
            </a:r>
            <a:endParaRPr lang="en-GB" dirty="0">
              <a:solidFill>
                <a:srgbClr val="000000"/>
              </a:solidFill>
              <a:latin typeface="Calibri" panose="020F0502020204030204" pitchFamily="34" charset="0"/>
              <a:ea typeface="Calibri" panose="020F0502020204030204" pitchFamily="34" charset="0"/>
            </a:endParaRPr>
          </a:p>
          <a:p>
            <a:pPr>
              <a:lnSpc>
                <a:spcPct val="107000"/>
              </a:lnSpc>
              <a:spcAft>
                <a:spcPts val="808"/>
              </a:spcAft>
            </a:pPr>
            <a:r>
              <a:rPr lang="en-GB" dirty="0">
                <a:solidFill>
                  <a:srgbClr val="000000"/>
                </a:solidFill>
                <a:latin typeface="Arial" panose="020B0604020202020204" pitchFamily="34" charset="0"/>
                <a:ea typeface="Calibri" panose="020F0502020204030204" pitchFamily="34" charset="0"/>
              </a:rPr>
              <a:t>The most important point here is the clear link between the rest of the workshop and how the skills and concepts introduced here build on previous learning about the Portage Model. </a:t>
            </a:r>
            <a:endParaRPr lang="en-GB" dirty="0">
              <a:solidFill>
                <a:srgbClr val="000000"/>
              </a:solidFill>
              <a:latin typeface="Calibri" panose="020F0502020204030204" pitchFamily="34" charset="0"/>
              <a:ea typeface="Calibri" panose="020F0502020204030204" pitchFamily="34" charset="0"/>
            </a:endParaRPr>
          </a:p>
          <a:p>
            <a:pPr>
              <a:lnSpc>
                <a:spcPct val="107000"/>
              </a:lnSpc>
              <a:spcAft>
                <a:spcPts val="808"/>
              </a:spcAft>
            </a:pPr>
            <a:r>
              <a:rPr lang="en-GB" dirty="0">
                <a:solidFill>
                  <a:srgbClr val="000000"/>
                </a:solidFill>
                <a:latin typeface="Arial" panose="020B0604020202020204" pitchFamily="34" charset="0"/>
                <a:ea typeface="Calibri" panose="020F0502020204030204" pitchFamily="34" charset="0"/>
              </a:rPr>
              <a:t> </a:t>
            </a:r>
            <a:endParaRPr lang="en-GB" dirty="0">
              <a:solidFill>
                <a:srgbClr val="000000"/>
              </a:solidFill>
              <a:latin typeface="Calibri" panose="020F0502020204030204" pitchFamily="34" charset="0"/>
              <a:ea typeface="Calibri" panose="020F0502020204030204" pitchFamily="34" charset="0"/>
            </a:endParaRPr>
          </a:p>
          <a:p>
            <a:endParaRPr lang="en-GB" i="1" dirty="0"/>
          </a:p>
        </p:txBody>
      </p:sp>
      <p:sp>
        <p:nvSpPr>
          <p:cNvPr id="4" name="Slide Number Placeholder 3"/>
          <p:cNvSpPr>
            <a:spLocks noGrp="1"/>
          </p:cNvSpPr>
          <p:nvPr>
            <p:ph type="sldNum" sz="quarter" idx="10"/>
          </p:nvPr>
        </p:nvSpPr>
        <p:spPr/>
        <p:txBody>
          <a:bodyPr/>
          <a:lstStyle/>
          <a:p>
            <a:fld id="{0A219DA0-B55C-4784-8F18-CB1CD2567E22}" type="slidenum">
              <a:rPr lang="en-GB" smtClean="0">
                <a:solidFill>
                  <a:prstClr val="black"/>
                </a:solidFill>
              </a:rPr>
              <a:pPr/>
              <a:t>4</a:t>
            </a:fld>
            <a:endParaRPr lang="en-GB" dirty="0">
              <a:solidFill>
                <a:prstClr val="black"/>
              </a:solidFill>
            </a:endParaRPr>
          </a:p>
        </p:txBody>
      </p:sp>
    </p:spTree>
    <p:extLst>
      <p:ext uri="{BB962C8B-B14F-4D97-AF65-F5344CB8AC3E}">
        <p14:creationId xmlns:p14="http://schemas.microsoft.com/office/powerpoint/2010/main" val="140718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26">
              <a:defRPr/>
            </a:pPr>
            <a:r>
              <a:rPr lang="en-GB" dirty="0">
                <a:latin typeface="Arial" panose="020B0604020202020204" pitchFamily="34" charset="0"/>
                <a:cs typeface="Arial" panose="020B0604020202020204" pitchFamily="34" charset="0"/>
              </a:rPr>
              <a:t>Recap on current guidance and that this module looks at the reasons why behaviour may occur and how we can look at this in a positive way to support change. We will not cover any specialist techniques or those that are not in line with the Portage Principles.</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5</a:t>
            </a:fld>
            <a:endParaRPr lang="en-GB" dirty="0"/>
          </a:p>
        </p:txBody>
      </p:sp>
    </p:spTree>
    <p:extLst>
      <p:ext uri="{BB962C8B-B14F-4D97-AF65-F5344CB8AC3E}">
        <p14:creationId xmlns:p14="http://schemas.microsoft.com/office/powerpoint/2010/main" val="1213760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The aim of this part of the presentation is to encourage participants to think about how we might expect more appropriate behaviour from children than they are capable of, particularly if they are developmentally younger than their chronological age</a:t>
            </a:r>
          </a:p>
          <a:p>
            <a:pPr lvl="0"/>
            <a:r>
              <a:rPr lang="en-GB" dirty="0">
                <a:latin typeface="Arial" panose="020B0604020202020204" pitchFamily="34" charset="0"/>
                <a:cs typeface="Arial" panose="020B0604020202020204" pitchFamily="34" charset="0"/>
              </a:rPr>
              <a:t>Knowledge of the child’s developmental level (baseline) is essential for planning behaviour change </a:t>
            </a:r>
          </a:p>
          <a:p>
            <a:pPr lvl="0"/>
            <a:endParaRPr lang="en-GB" u="sng" dirty="0">
              <a:latin typeface="Arial" panose="020B0604020202020204" pitchFamily="34" charset="0"/>
              <a:cs typeface="Arial" panose="020B0604020202020204" pitchFamily="34" charset="0"/>
            </a:endParaRPr>
          </a:p>
          <a:p>
            <a:pPr lvl="0"/>
            <a:r>
              <a:rPr lang="en-GB" u="sng" dirty="0">
                <a:latin typeface="Arial" panose="020B0604020202020204" pitchFamily="34" charset="0"/>
                <a:cs typeface="Arial" panose="020B0604020202020204" pitchFamily="34" charset="0"/>
              </a:rPr>
              <a:t>Important when considering behaviour</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Young children display how they are feeling in the moment; developmentally, they are not yet able to think about how their emotions change</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They can observe how others respond but are unlikely to be able to think about why</a:t>
            </a:r>
          </a:p>
          <a:p>
            <a:pPr lvl="0"/>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6</a:t>
            </a:fld>
            <a:endParaRPr lang="en-GB" dirty="0"/>
          </a:p>
        </p:txBody>
      </p:sp>
    </p:spTree>
    <p:extLst>
      <p:ext uri="{BB962C8B-B14F-4D97-AF65-F5344CB8AC3E}">
        <p14:creationId xmlns:p14="http://schemas.microsoft.com/office/powerpoint/2010/main" val="3938428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Activity One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Worksheet to be printed out, laminated and cut into the statements.   Each table to sort into expected typical development. Ensure you have a master copy of the dev levels to make feedback easier.</a:t>
            </a:r>
          </a:p>
          <a:p>
            <a:endParaRPr lang="en-GB" dirty="0">
              <a:latin typeface="Arial" panose="020B0604020202020204" pitchFamily="34" charset="0"/>
              <a:cs typeface="Arial" panose="020B0604020202020204" pitchFamily="34" charset="0"/>
            </a:endParaRPr>
          </a:p>
          <a:p>
            <a:pPr marL="346192" indent="-346192">
              <a:lnSpc>
                <a:spcPct val="107000"/>
              </a:lnSpc>
              <a:spcAft>
                <a:spcPts val="808"/>
              </a:spcAft>
              <a:buFont typeface="Symbol" panose="05050102010706020507" pitchFamily="18" charset="2"/>
              <a:buChar char=""/>
            </a:pPr>
            <a:r>
              <a:rPr lang="en-GB" dirty="0">
                <a:latin typeface="Arial" panose="020B0604020202020204" pitchFamily="34" charset="0"/>
                <a:cs typeface="Arial" panose="020B0604020202020204" pitchFamily="34" charset="0"/>
              </a:rPr>
              <a:t>Once all completed feedback as whole group activity</a:t>
            </a:r>
          </a:p>
          <a:p>
            <a:pPr marL="346192" indent="-346192">
              <a:lnSpc>
                <a:spcPct val="107000"/>
              </a:lnSpc>
              <a:spcAft>
                <a:spcPts val="808"/>
              </a:spcAft>
              <a:buFont typeface="Symbol" panose="05050102010706020507" pitchFamily="18" charset="2"/>
              <a:buChar char=""/>
            </a:pPr>
            <a:endParaRPr lang="en-GB"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346192" indent="-346192">
              <a:lnSpc>
                <a:spcPct val="107000"/>
              </a:lnSpc>
              <a:spcAft>
                <a:spcPts val="808"/>
              </a:spcAft>
              <a:buFont typeface="Symbol" panose="05050102010706020507" pitchFamily="18" charset="2"/>
              <a:buChar char=""/>
            </a:pPr>
            <a:r>
              <a:rPr lang="en-GB" dirty="0">
                <a:solidFill>
                  <a:srgbClr val="000000"/>
                </a:solidFill>
                <a:latin typeface="Arial" panose="020B0604020202020204" pitchFamily="34" charset="0"/>
                <a:ea typeface="Calibri" panose="020F0502020204030204" pitchFamily="34" charset="0"/>
              </a:rPr>
              <a:t>The aim of this part of the presentation is to encourage participants to think about how we might expect more appropriate behaviour from children than they are capable of, particularly if they are developmentally younger than their chronological age</a:t>
            </a:r>
            <a:endParaRPr lang="en-GB" dirty="0">
              <a:solidFill>
                <a:srgbClr val="000000"/>
              </a:solidFill>
              <a:latin typeface="Calibri" panose="020F0502020204030204" pitchFamily="34" charset="0"/>
              <a:ea typeface="Calibri" panose="020F0502020204030204" pitchFamily="34" charset="0"/>
            </a:endParaRPr>
          </a:p>
          <a:p>
            <a:pPr marL="202586" indent="-181430">
              <a:lnSpc>
                <a:spcPct val="107000"/>
              </a:lnSpc>
              <a:spcAft>
                <a:spcPts val="808"/>
              </a:spcAft>
            </a:pPr>
            <a:r>
              <a:rPr lang="en-GB" dirty="0">
                <a:solidFill>
                  <a:srgbClr val="000000"/>
                </a:solidFill>
                <a:latin typeface="Arial" panose="020B0604020202020204" pitchFamily="34" charset="0"/>
                <a:ea typeface="Calibri" panose="020F0502020204030204" pitchFamily="34" charset="0"/>
              </a:rPr>
              <a:t> </a:t>
            </a:r>
            <a:endParaRPr lang="en-GB" dirty="0">
              <a:solidFill>
                <a:srgbClr val="000000"/>
              </a:solidFill>
              <a:latin typeface="Calibri" panose="020F0502020204030204" pitchFamily="34" charset="0"/>
              <a:ea typeface="Calibri" panose="020F0502020204030204" pitchFamily="34" charset="0"/>
            </a:endParaRPr>
          </a:p>
          <a:p>
            <a:pPr marL="346192" indent="-346192">
              <a:lnSpc>
                <a:spcPct val="107000"/>
              </a:lnSpc>
              <a:spcAft>
                <a:spcPts val="808"/>
              </a:spcAft>
              <a:buFont typeface="Symbol" panose="05050102010706020507" pitchFamily="18" charset="2"/>
              <a:buChar char=""/>
            </a:pPr>
            <a:r>
              <a:rPr lang="en-GB" dirty="0">
                <a:solidFill>
                  <a:srgbClr val="000000"/>
                </a:solidFill>
                <a:latin typeface="Arial" panose="020B0604020202020204" pitchFamily="34" charset="0"/>
                <a:ea typeface="Calibri" panose="020F0502020204030204" pitchFamily="34" charset="0"/>
              </a:rPr>
              <a:t>Knowledge of the child’s developmental level (baseline) is essential for planning behaviour change  </a:t>
            </a:r>
          </a:p>
          <a:p>
            <a:pPr marL="346192" indent="-346192">
              <a:lnSpc>
                <a:spcPct val="107000"/>
              </a:lnSpc>
              <a:spcAft>
                <a:spcPts val="808"/>
              </a:spcAft>
              <a:buFont typeface="Symbol" panose="05050102010706020507" pitchFamily="18" charset="2"/>
              <a:buChar char=""/>
            </a:pPr>
            <a:endParaRPr lang="en-GB" dirty="0">
              <a:solidFill>
                <a:srgbClr val="000000"/>
              </a:solidFill>
              <a:latin typeface="Arial" panose="020B0604020202020204" pitchFamily="34" charset="0"/>
              <a:ea typeface="Calibri" panose="020F0502020204030204" pitchFamily="34" charset="0"/>
            </a:endParaRPr>
          </a:p>
          <a:p>
            <a:pPr marL="346192" indent="-346192">
              <a:lnSpc>
                <a:spcPct val="107000"/>
              </a:lnSpc>
              <a:spcAft>
                <a:spcPts val="808"/>
              </a:spcAft>
              <a:buFont typeface="Symbol" panose="05050102010706020507" pitchFamily="18" charset="2"/>
              <a:buChar char=""/>
            </a:pPr>
            <a:r>
              <a:rPr lang="en-GB" dirty="0">
                <a:solidFill>
                  <a:srgbClr val="000000"/>
                </a:solidFill>
                <a:latin typeface="Arial" panose="020B0604020202020204" pitchFamily="34" charset="0"/>
                <a:ea typeface="Calibri" panose="020F0502020204030204" pitchFamily="34" charset="0"/>
              </a:rPr>
              <a:t>Developmental levels in the activity are from the Portage best practice Assessment Checklist (KCC)</a:t>
            </a:r>
            <a:endParaRPr lang="en-GB" dirty="0">
              <a:solidFill>
                <a:srgbClr val="000000"/>
              </a:solidFill>
              <a:latin typeface="Calibri" panose="020F0502020204030204" pitchFamily="34" charset="0"/>
              <a:ea typeface="Calibri" panose="020F0502020204030204" pitchFamily="34" charset="0"/>
            </a:endParaRPr>
          </a:p>
          <a:p>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A58128E-F9F3-4300-B527-B0FD97878106}" type="slidenum">
              <a:rPr lang="en-GB" smtClean="0"/>
              <a:t>7</a:t>
            </a:fld>
            <a:endParaRPr lang="en-GB" dirty="0"/>
          </a:p>
        </p:txBody>
      </p:sp>
    </p:spTree>
    <p:extLst>
      <p:ext uri="{BB962C8B-B14F-4D97-AF65-F5344CB8AC3E}">
        <p14:creationId xmlns:p14="http://schemas.microsoft.com/office/powerpoint/2010/main" val="1891232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ighlight>
                  <a:srgbClr val="C0C0C0"/>
                </a:highlight>
                <a:latin typeface="Arial" panose="020B0604020202020204" pitchFamily="34" charset="0"/>
                <a:cs typeface="Arial" panose="020B0604020202020204" pitchFamily="34" charset="0"/>
              </a:rPr>
              <a:t>Unwanted behaviour is not specific to children with SEND but, communication difficulties may also have an impact</a:t>
            </a:r>
          </a:p>
          <a:p>
            <a:endParaRPr lang="en-GB"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Some descriptions of  two year old behaviour is open to interpretation e.g. ‘tantrums’, ‘stubborn’, ‘challenging behaviour’ and ‘terrible two’s’.  None of these terms are in keeping with the Portage model as the language is neither clear nor positive.  Trainers may wish to clarify this with participants and highlight the cloudy language.  The purpose of including this information is to draw similarities with behaviour that is seen in typically developing children and emphasise that children with SEND may have additional communication difficulties that contribute to their ability to manage this behaviour</a:t>
            </a:r>
          </a:p>
          <a:p>
            <a:endParaRPr lang="en-GB" dirty="0">
              <a:solidFill>
                <a:srgbClr val="000000"/>
              </a:solidFill>
              <a:highlight>
                <a:srgbClr val="C0C0C0"/>
              </a:highlight>
              <a:latin typeface="Arial" panose="020B0604020202020204" pitchFamily="34" charset="0"/>
              <a:cs typeface="Arial" panose="020B0604020202020204" pitchFamily="34" charset="0"/>
            </a:endParaRPr>
          </a:p>
          <a:p>
            <a:r>
              <a:rPr lang="en-GB" dirty="0">
                <a:solidFill>
                  <a:srgbClr val="000000"/>
                </a:solidFill>
                <a:highlight>
                  <a:srgbClr val="C0C0C0"/>
                </a:highlight>
                <a:latin typeface="Arial" panose="020B0604020202020204" pitchFamily="34" charset="0"/>
                <a:cs typeface="Arial" panose="020B0604020202020204" pitchFamily="34" charset="0"/>
              </a:rPr>
              <a:t>Changing  ‘challenging behaviour’ and ‘terrible twos’ to describe what the child is actually doing removes negative labelling. </a:t>
            </a:r>
            <a:endParaRPr lang="en-GB" dirty="0">
              <a:highlight>
                <a:srgbClr val="C0C0C0"/>
              </a:highlight>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last highlighted point leads on to the next slide</a:t>
            </a:r>
          </a:p>
        </p:txBody>
      </p:sp>
      <p:sp>
        <p:nvSpPr>
          <p:cNvPr id="4" name="Slide Number Placeholder 3"/>
          <p:cNvSpPr>
            <a:spLocks noGrp="1"/>
          </p:cNvSpPr>
          <p:nvPr>
            <p:ph type="sldNum" sz="quarter" idx="10"/>
          </p:nvPr>
        </p:nvSpPr>
        <p:spPr/>
        <p:txBody>
          <a:bodyPr/>
          <a:lstStyle/>
          <a:p>
            <a:fld id="{4A58128E-F9F3-4300-B527-B0FD97878106}" type="slidenum">
              <a:rPr lang="en-GB" smtClean="0"/>
              <a:t>8</a:t>
            </a:fld>
            <a:endParaRPr lang="en-GB" dirty="0"/>
          </a:p>
        </p:txBody>
      </p:sp>
    </p:spTree>
    <p:extLst>
      <p:ext uri="{BB962C8B-B14F-4D97-AF65-F5344CB8AC3E}">
        <p14:creationId xmlns:p14="http://schemas.microsoft.com/office/powerpoint/2010/main" val="2968680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454025"/>
            <a:ext cx="6015038" cy="3382963"/>
          </a:xfrm>
        </p:spPr>
      </p:sp>
      <p:sp>
        <p:nvSpPr>
          <p:cNvPr id="3" name="Notes Placeholder 2"/>
          <p:cNvSpPr>
            <a:spLocks noGrp="1"/>
          </p:cNvSpPr>
          <p:nvPr>
            <p:ph type="body" idx="1"/>
          </p:nvPr>
        </p:nvSpPr>
        <p:spPr>
          <a:xfrm>
            <a:off x="448808" y="4040684"/>
            <a:ext cx="5939622" cy="4862471"/>
          </a:xfrm>
        </p:spPr>
        <p:txBody>
          <a:bodyPr/>
          <a:lstStyle/>
          <a:p>
            <a:pPr lvl="0"/>
            <a:r>
              <a:rPr lang="en-GB" dirty="0">
                <a:latin typeface="Arial" panose="020B0604020202020204" pitchFamily="34" charset="0"/>
                <a:cs typeface="Arial" panose="020B0604020202020204" pitchFamily="34" charset="0"/>
              </a:rPr>
              <a:t>List possible messages the child might be trying to communicate through their behaviour</a:t>
            </a:r>
          </a:p>
          <a:p>
            <a:r>
              <a:rPr lang="en-GB" dirty="0">
                <a:latin typeface="Arial" panose="020B0604020202020204" pitchFamily="34" charset="0"/>
                <a:cs typeface="Arial" panose="020B0604020202020204" pitchFamily="34" charset="0"/>
              </a:rPr>
              <a:t>Link this to the quote on the previous slide regarding children with SEND and behaviour – </a:t>
            </a:r>
            <a:r>
              <a:rPr lang="en-GB" b="1" dirty="0">
                <a:latin typeface="Arial" panose="020B0604020202020204" pitchFamily="34" charset="0"/>
                <a:cs typeface="Arial" panose="020B0604020202020204" pitchFamily="34" charset="0"/>
              </a:rPr>
              <a:t>COMMUNICATION DIFFICULTIES MAY ALSO HAVE AN IMPACT</a:t>
            </a:r>
          </a:p>
          <a:p>
            <a:pPr>
              <a:buNone/>
            </a:pPr>
            <a:r>
              <a:rPr lang="en-GB" dirty="0">
                <a:latin typeface="Arial" panose="020B0604020202020204" pitchFamily="34" charset="0"/>
                <a:cs typeface="Arial" panose="020B0604020202020204" pitchFamily="34" charset="0"/>
              </a:rPr>
              <a:t>When children lack the communication and/or social skills to be able to express what they need or want, unwanted behaviours may occur. </a:t>
            </a:r>
          </a:p>
          <a:p>
            <a:pPr>
              <a:buNone/>
            </a:pPr>
            <a:r>
              <a:rPr lang="en-GB" dirty="0">
                <a:latin typeface="Arial" panose="020B0604020202020204" pitchFamily="34" charset="0"/>
                <a:cs typeface="Arial" panose="020B0604020202020204" pitchFamily="34" charset="0"/>
              </a:rPr>
              <a:t>When children’s behaviour is challenging it may help to think about what message they are trying to communicate, such as:</a:t>
            </a:r>
          </a:p>
          <a:p>
            <a:pPr defTabSz="923178">
              <a:defRPr/>
            </a:pPr>
            <a:r>
              <a:rPr lang="en-GB" b="1" dirty="0">
                <a:latin typeface="Arial" panose="020B0604020202020204" pitchFamily="34" charset="0"/>
                <a:cs typeface="Arial" panose="020B0604020202020204" pitchFamily="34" charset="0"/>
              </a:rPr>
              <a:t>Elaborate on each point as you read it – ask for ideas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I’m tired/hungry/nappy needs changing</a:t>
            </a:r>
          </a:p>
          <a:p>
            <a:pPr lvl="0"/>
            <a:r>
              <a:rPr lang="en-GB" dirty="0">
                <a:latin typeface="Arial" panose="020B0604020202020204" pitchFamily="34" charset="0"/>
                <a:cs typeface="Arial" panose="020B0604020202020204" pitchFamily="34" charset="0"/>
              </a:rPr>
              <a:t>I don’t understand</a:t>
            </a:r>
          </a:p>
          <a:p>
            <a:pPr lvl="0"/>
            <a:r>
              <a:rPr lang="en-GB" dirty="0">
                <a:latin typeface="Arial" panose="020B0604020202020204" pitchFamily="34" charset="0"/>
                <a:cs typeface="Arial" panose="020B0604020202020204" pitchFamily="34" charset="0"/>
              </a:rPr>
              <a:t>I haven’t finished </a:t>
            </a:r>
          </a:p>
          <a:p>
            <a:pPr lvl="0"/>
            <a:r>
              <a:rPr lang="en-GB" dirty="0">
                <a:latin typeface="Arial" panose="020B0604020202020204" pitchFamily="34" charset="0"/>
                <a:cs typeface="Arial" panose="020B0604020202020204" pitchFamily="34" charset="0"/>
              </a:rPr>
              <a:t>I’m not interested </a:t>
            </a:r>
          </a:p>
          <a:p>
            <a:pPr lvl="0"/>
            <a:r>
              <a:rPr lang="en-GB" dirty="0">
                <a:latin typeface="Arial" panose="020B0604020202020204" pitchFamily="34" charset="0"/>
                <a:cs typeface="Arial" panose="020B0604020202020204" pitchFamily="34" charset="0"/>
              </a:rPr>
              <a:t>No one’s engaging with me </a:t>
            </a:r>
          </a:p>
          <a:p>
            <a:pPr lvl="0"/>
            <a:r>
              <a:rPr lang="en-GB" dirty="0">
                <a:latin typeface="Arial" panose="020B0604020202020204" pitchFamily="34" charset="0"/>
                <a:cs typeface="Arial" panose="020B0604020202020204" pitchFamily="34" charset="0"/>
              </a:rPr>
              <a:t>You’re going too quickly for me;</a:t>
            </a:r>
          </a:p>
          <a:p>
            <a:pPr lvl="0"/>
            <a:r>
              <a:rPr lang="en-GB" dirty="0">
                <a:latin typeface="Arial" panose="020B0604020202020204" pitchFamily="34" charset="0"/>
                <a:cs typeface="Arial" panose="020B0604020202020204" pitchFamily="34" charset="0"/>
              </a:rPr>
              <a:t>I can’t see /hear you</a:t>
            </a:r>
          </a:p>
          <a:p>
            <a:r>
              <a:rPr lang="en-GB" b="1" dirty="0">
                <a:latin typeface="Arial" panose="020B0604020202020204" pitchFamily="34" charset="0"/>
                <a:cs typeface="Arial" panose="020B0604020202020204" pitchFamily="34" charset="0"/>
              </a:rPr>
              <a:t>Additional for children with SEND:</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 don’t like being touched</a:t>
            </a:r>
          </a:p>
          <a:p>
            <a:r>
              <a:rPr lang="en-GB" dirty="0">
                <a:latin typeface="Arial" panose="020B0604020202020204" pitchFamily="34" charset="0"/>
                <a:cs typeface="Arial" panose="020B0604020202020204" pitchFamily="34" charset="0"/>
              </a:rPr>
              <a:t>I don’t like what you are wearing/ how you smell.</a:t>
            </a:r>
          </a:p>
          <a:p>
            <a:r>
              <a:rPr lang="en-GB" dirty="0">
                <a:latin typeface="Arial" panose="020B0604020202020204" pitchFamily="34" charset="0"/>
                <a:cs typeface="Arial" panose="020B0604020202020204" pitchFamily="34" charset="0"/>
              </a:rPr>
              <a:t>You’re too close/loud/quiet</a:t>
            </a:r>
          </a:p>
          <a:p>
            <a:r>
              <a:rPr lang="en-GB" dirty="0">
                <a:latin typeface="Arial" panose="020B0604020202020204" pitchFamily="34" charset="0"/>
                <a:cs typeface="Arial" panose="020B0604020202020204" pitchFamily="34" charset="0"/>
              </a:rPr>
              <a:t>I don’t want to look at you</a:t>
            </a:r>
          </a:p>
          <a:p>
            <a:r>
              <a:rPr lang="en-GB" dirty="0">
                <a:latin typeface="Arial" panose="020B0604020202020204" pitchFamily="34" charset="0"/>
                <a:cs typeface="Arial" panose="020B0604020202020204" pitchFamily="34" charset="0"/>
              </a:rPr>
              <a:t>Too much information/ It’s too difficult; </a:t>
            </a:r>
          </a:p>
          <a:p>
            <a:r>
              <a:rPr lang="en-GB" dirty="0">
                <a:latin typeface="Arial" panose="020B0604020202020204" pitchFamily="34" charset="0"/>
                <a:cs typeface="Arial" panose="020B0604020202020204" pitchFamily="34" charset="0"/>
              </a:rPr>
              <a:t>I don’t want to do it -  avoidance of  that task or another one</a:t>
            </a:r>
          </a:p>
          <a:p>
            <a:r>
              <a:rPr lang="en-GB" dirty="0">
                <a:latin typeface="Arial" panose="020B0604020202020204" pitchFamily="34" charset="0"/>
                <a:cs typeface="Arial" panose="020B0604020202020204" pitchFamily="34" charset="0"/>
              </a:rPr>
              <a:t>I’ve finished</a:t>
            </a:r>
          </a:p>
          <a:p>
            <a:r>
              <a:rPr lang="en-GB" dirty="0">
                <a:latin typeface="Arial" panose="020B0604020202020204" pitchFamily="34" charset="0"/>
                <a:cs typeface="Arial" panose="020B0604020202020204" pitchFamily="34" charset="0"/>
              </a:rPr>
              <a:t>Attention seeking</a:t>
            </a:r>
          </a:p>
          <a:p>
            <a:pPr lvl="0"/>
            <a:endParaRPr lang="en-GB" sz="1400"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9</a:t>
            </a:fld>
            <a:endParaRPr lang="en-GB" dirty="0"/>
          </a:p>
        </p:txBody>
      </p:sp>
    </p:spTree>
    <p:extLst>
      <p:ext uri="{BB962C8B-B14F-4D97-AF65-F5344CB8AC3E}">
        <p14:creationId xmlns:p14="http://schemas.microsoft.com/office/powerpoint/2010/main" val="2990936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A behaviour that a person engages in repeatedly will serve some kind of function for them (‘O ‘Neil 1997)</a:t>
            </a:r>
          </a:p>
          <a:p>
            <a:r>
              <a:rPr lang="en-GB" dirty="0">
                <a:latin typeface="Arial" panose="020B0604020202020204" pitchFamily="34" charset="0"/>
                <a:cs typeface="Arial" panose="020B0604020202020204" pitchFamily="34" charset="0"/>
              </a:rPr>
              <a:t>If a behaviour is occurring repeatedly,  it is likely to be serving some sort of function otherwise it wouldn’t continue to occur.</a:t>
            </a:r>
          </a:p>
          <a:p>
            <a:r>
              <a:rPr lang="en-GB" dirty="0">
                <a:latin typeface="Arial" panose="020B0604020202020204" pitchFamily="34" charset="0"/>
                <a:cs typeface="Arial" panose="020B0604020202020204" pitchFamily="34" charset="0"/>
              </a:rPr>
              <a:t>If we can establish the function of behaviour, we can more easily work out why we behave in a certain way</a:t>
            </a:r>
          </a:p>
          <a:p>
            <a:pPr marL="0" marR="0" lvl="0" indent="0" algn="l" defTabSz="931671"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SEAT 4 demonstrates the common functions of behaviour.   Consider that behaviour can serve more than one function.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1 to gain or stop sensory information</a:t>
            </a:r>
          </a:p>
          <a:p>
            <a:r>
              <a:rPr lang="en-GB" dirty="0">
                <a:latin typeface="Arial" panose="020B0604020202020204" pitchFamily="34" charset="0"/>
                <a:cs typeface="Arial" panose="020B0604020202020204" pitchFamily="34" charset="0"/>
              </a:rPr>
              <a:t>2 to escape or avoid a situation</a:t>
            </a:r>
          </a:p>
          <a:p>
            <a:r>
              <a:rPr lang="en-GB" dirty="0">
                <a:latin typeface="Arial" panose="020B0604020202020204" pitchFamily="34" charset="0"/>
                <a:cs typeface="Arial" panose="020B0604020202020204" pitchFamily="34" charset="0"/>
              </a:rPr>
              <a:t>3 to gain or avoid attention</a:t>
            </a:r>
          </a:p>
          <a:p>
            <a:r>
              <a:rPr lang="en-GB" dirty="0">
                <a:latin typeface="Arial" panose="020B0604020202020204" pitchFamily="34" charset="0"/>
                <a:cs typeface="Arial" panose="020B0604020202020204" pitchFamily="34" charset="0"/>
              </a:rPr>
              <a:t>4 To get something tangible an object or an activity</a:t>
            </a:r>
          </a:p>
          <a:p>
            <a:endParaRPr lang="en-GB" dirty="0">
              <a:latin typeface="Arial" panose="020B0604020202020204" pitchFamily="34" charset="0"/>
              <a:cs typeface="Arial" panose="020B0604020202020204" pitchFamily="34" charset="0"/>
            </a:endParaRPr>
          </a:p>
          <a:p>
            <a:pPr>
              <a:lnSpc>
                <a:spcPct val="107000"/>
              </a:lnSpc>
              <a:spcAft>
                <a:spcPts val="815"/>
              </a:spcAft>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NAS website has lots of good examples and strategies for dealing with Sensory Behaviours in the Sensory section: </a:t>
            </a:r>
            <a:r>
              <a:rPr lang="en-GB" u="sng" dirty="0">
                <a:solidFill>
                  <a:srgbClr val="000000"/>
                </a:solidFill>
                <a:latin typeface="Arial" panose="020B0604020202020204" pitchFamily="34" charset="0"/>
                <a:ea typeface="Calibri" panose="020F0502020204030204" pitchFamily="34" charset="0"/>
                <a:cs typeface="Arial" panose="020B0604020202020204" pitchFamily="34" charset="0"/>
                <a:hlinkClick r:id="rId3"/>
              </a:rPr>
              <a:t>www.autism.org.uk/about/behaviour/sensoryworld</a:t>
            </a:r>
            <a:endParaRPr lang="en-GB"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15"/>
              </a:spcAft>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Mention: </a:t>
            </a:r>
            <a:r>
              <a:rPr lang="en-GB" u="sng" dirty="0">
                <a:solidFill>
                  <a:srgbClr val="0070C0"/>
                </a:solidFill>
                <a:latin typeface="Arial" panose="020B0604020202020204" pitchFamily="34" charset="0"/>
                <a:ea typeface="Calibri" panose="020F0502020204030204" pitchFamily="34" charset="0"/>
                <a:cs typeface="Arial" panose="020B0604020202020204" pitchFamily="34" charset="0"/>
              </a:rPr>
              <a:t>www.contact.org.uk</a:t>
            </a: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 download: Understanding Your Child’s behaviour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10</a:t>
            </a:fld>
            <a:endParaRPr lang="en-GB" dirty="0"/>
          </a:p>
        </p:txBody>
      </p:sp>
    </p:spTree>
    <p:extLst>
      <p:ext uri="{BB962C8B-B14F-4D97-AF65-F5344CB8AC3E}">
        <p14:creationId xmlns:p14="http://schemas.microsoft.com/office/powerpoint/2010/main" val="2189034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Some behaviours occur to seek or avoid  sensory information.</a:t>
            </a:r>
          </a:p>
          <a:p>
            <a:r>
              <a:rPr lang="en-GB" dirty="0">
                <a:latin typeface="Arial" panose="020B0604020202020204" pitchFamily="34" charset="0"/>
                <a:cs typeface="Arial" panose="020B0604020202020204" pitchFamily="34" charset="0"/>
              </a:rPr>
              <a:t>Hypersensitivity is when a child is over sensitive so therefore receives too much information through their sensory systems. If a child is gaining too much information from the environment this may lead to sensory avoiding behaviours. The function of the behaviour is to avoid the sensory stimulation that is making them feel overwhelmed.  The function of the behaviour is  to remove an internal sensation that is distressing and to help tolerate things they find difficult to cope with.</a:t>
            </a:r>
          </a:p>
          <a:p>
            <a:r>
              <a:rPr lang="en-GB" b="1" dirty="0">
                <a:latin typeface="Arial" panose="020B0604020202020204" pitchFamily="34" charset="0"/>
                <a:cs typeface="Arial" panose="020B0604020202020204" pitchFamily="34" charset="0"/>
              </a:rPr>
              <a:t>Following is from www.paautism.org/seat why, when, and how you can help</a:t>
            </a:r>
          </a:p>
          <a:p>
            <a:r>
              <a:rPr lang="en-GB" b="1" dirty="0">
                <a:latin typeface="Arial" panose="020B0604020202020204" pitchFamily="34" charset="0"/>
                <a:cs typeface="Arial" panose="020B0604020202020204" pitchFamily="34" charset="0"/>
              </a:rPr>
              <a:t>Why</a:t>
            </a:r>
            <a:r>
              <a:rPr lang="en-GB" dirty="0">
                <a:latin typeface="Arial" panose="020B0604020202020204" pitchFamily="34" charset="0"/>
                <a:cs typeface="Arial" panose="020B0604020202020204" pitchFamily="34" charset="0"/>
              </a:rPr>
              <a:t> to block out or avoid  a sensory experience</a:t>
            </a:r>
          </a:p>
          <a:p>
            <a:r>
              <a:rPr lang="en-GB" b="1" dirty="0">
                <a:latin typeface="Arial" panose="020B0604020202020204" pitchFamily="34" charset="0"/>
                <a:cs typeface="Arial" panose="020B0604020202020204" pitchFamily="34" charset="0"/>
              </a:rPr>
              <a:t>How to help </a:t>
            </a:r>
            <a:r>
              <a:rPr lang="en-GB" dirty="0">
                <a:latin typeface="Arial" panose="020B0604020202020204" pitchFamily="34" charset="0"/>
                <a:cs typeface="Arial" panose="020B0604020202020204" pitchFamily="34" charset="0"/>
              </a:rPr>
              <a:t>find an activity that provides the same sensory experience</a:t>
            </a:r>
          </a:p>
          <a:p>
            <a:r>
              <a:rPr lang="en-GB" b="1" dirty="0">
                <a:latin typeface="Arial" panose="020B0604020202020204" pitchFamily="34" charset="0"/>
                <a:cs typeface="Arial" panose="020B0604020202020204" pitchFamily="34" charset="0"/>
              </a:rPr>
              <a:t>Example</a:t>
            </a:r>
            <a:r>
              <a:rPr lang="en-GB" dirty="0">
                <a:latin typeface="Arial" panose="020B0604020202020204" pitchFamily="34" charset="0"/>
                <a:cs typeface="Arial" panose="020B0604020202020204" pitchFamily="34" charset="0"/>
              </a:rPr>
              <a:t> an individual is humming loudly to hear their own voice to cover other sounds they don’t like. Offer noise cancelling headphones that reduce the sound or play music they like.</a:t>
            </a:r>
          </a:p>
          <a:p>
            <a:r>
              <a:rPr lang="en-GB" b="1" dirty="0">
                <a:latin typeface="Arial" panose="020B0604020202020204" pitchFamily="34" charset="0"/>
                <a:cs typeface="Arial" panose="020B0604020202020204" pitchFamily="34" charset="0"/>
              </a:rPr>
              <a:t>Quick Fix </a:t>
            </a:r>
            <a:r>
              <a:rPr lang="en-GB" dirty="0">
                <a:latin typeface="Arial" panose="020B0604020202020204" pitchFamily="34" charset="0"/>
                <a:cs typeface="Arial" panose="020B0604020202020204" pitchFamily="34" charset="0"/>
              </a:rPr>
              <a:t>an individual is humming loudly to cover other environmental sounds and you give them  a light up stick,  this is not related to the voice humming,  it may have a short term effect using distraction but not help the sensory need for the behaviour.</a:t>
            </a:r>
          </a:p>
          <a:p>
            <a:r>
              <a:rPr lang="en-GB" b="1" dirty="0">
                <a:latin typeface="Arial" panose="020B0604020202020204" pitchFamily="34" charset="0"/>
                <a:cs typeface="Arial" panose="020B0604020202020204" pitchFamily="34" charset="0"/>
              </a:rPr>
              <a:t>What to do proactively </a:t>
            </a:r>
            <a:r>
              <a:rPr lang="en-GB" dirty="0">
                <a:latin typeface="Arial" panose="020B0604020202020204" pitchFamily="34" charset="0"/>
                <a:cs typeface="Arial" panose="020B0604020202020204" pitchFamily="34" charset="0"/>
              </a:rPr>
              <a:t>have available access to a variety of quieter sounds  throughout the day to build tolerance e.g. if the doorbell is loud turn it down and allow the child to activate it when they are at the door and gradually increase the level. Or provide a quiet area that can be gradually moved to a more noisy environment.</a:t>
            </a:r>
          </a:p>
        </p:txBody>
      </p:sp>
      <p:sp>
        <p:nvSpPr>
          <p:cNvPr id="4" name="Slide Number Placeholder 3"/>
          <p:cNvSpPr>
            <a:spLocks noGrp="1"/>
          </p:cNvSpPr>
          <p:nvPr>
            <p:ph type="sldNum" sz="quarter" idx="10"/>
          </p:nvPr>
        </p:nvSpPr>
        <p:spPr/>
        <p:txBody>
          <a:bodyPr/>
          <a:lstStyle/>
          <a:p>
            <a:fld id="{4A58128E-F9F3-4300-B527-B0FD97878106}" type="slidenum">
              <a:rPr lang="en-GB" smtClean="0"/>
              <a:t>11</a:t>
            </a:fld>
            <a:endParaRPr lang="en-GB" dirty="0"/>
          </a:p>
        </p:txBody>
      </p:sp>
    </p:spTree>
    <p:extLst>
      <p:ext uri="{BB962C8B-B14F-4D97-AF65-F5344CB8AC3E}">
        <p14:creationId xmlns:p14="http://schemas.microsoft.com/office/powerpoint/2010/main" val="3111307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Talk through the slide.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Activities that provide movement and pressure to help the child bring down their sensory  levels to  a calm alert state and help them to maintain  this.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E.g. Bouncing on an exercise  ball, swinging in  a blanket  activities with regular rhythmic movement, pressure on shoulders or hips constant or intermittent.</a:t>
            </a:r>
          </a:p>
          <a:p>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12</a:t>
            </a:fld>
            <a:endParaRPr lang="en-GB" dirty="0"/>
          </a:p>
        </p:txBody>
      </p:sp>
    </p:spTree>
    <p:extLst>
      <p:ext uri="{BB962C8B-B14F-4D97-AF65-F5344CB8AC3E}">
        <p14:creationId xmlns:p14="http://schemas.microsoft.com/office/powerpoint/2010/main" val="4235345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Some behaviours occur to seek  sensory information</a:t>
            </a:r>
          </a:p>
          <a:p>
            <a:r>
              <a:rPr lang="en-GB" dirty="0">
                <a:latin typeface="Arial" panose="020B0604020202020204" pitchFamily="34" charset="0"/>
                <a:cs typeface="Arial" panose="020B0604020202020204" pitchFamily="34" charset="0"/>
              </a:rPr>
              <a:t>The function of the behaviour is to get some form of internal sensation that is pleasing or calming to them.   By engaging in sensory behaviours it can help the child return to a calm and alert state.  Some of these behaviours may be socially inappropriate.  E.g.  Sniffing strangers. We need to understand the function of the behaviour so that we can provide an alternative activity that meets the need whilst keeping the child safe,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give the child a handkerchief with calming oils on it to sniff.  </a:t>
            </a:r>
          </a:p>
          <a:p>
            <a:r>
              <a:rPr lang="en-GB" dirty="0">
                <a:latin typeface="Arial" panose="020B0604020202020204" pitchFamily="34" charset="0"/>
                <a:cs typeface="Arial" panose="020B0604020202020204" pitchFamily="34" charset="0"/>
              </a:rPr>
              <a:t>Take into account the time of day, seasons and environment and the effect this can have on the child</a:t>
            </a:r>
          </a:p>
          <a:p>
            <a:r>
              <a:rPr lang="en-GB" dirty="0">
                <a:latin typeface="Arial" panose="020B0604020202020204" pitchFamily="34" charset="0"/>
                <a:cs typeface="Arial" panose="020B0604020202020204" pitchFamily="34" charset="0"/>
              </a:rPr>
              <a:t>Provide any stimulation in a more positive way and  have access to sensory items appropriate for the individual child.</a:t>
            </a:r>
          </a:p>
          <a:p>
            <a:r>
              <a:rPr lang="en-GB" dirty="0">
                <a:latin typeface="Arial" panose="020B0604020202020204" pitchFamily="34" charset="0"/>
                <a:cs typeface="Arial" panose="020B0604020202020204" pitchFamily="34" charset="0"/>
              </a:rPr>
              <a:t>Keep tasks small with frequent breaks and build in activities that provide the child with body awareness feedback to help them reach a calm, alert state, calm enough to focus, alert enough to engage</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Following is from www.paautism.org/seat why, when, and how you can help</a:t>
            </a:r>
          </a:p>
          <a:p>
            <a:r>
              <a:rPr lang="en-GB" b="1" dirty="0">
                <a:latin typeface="Arial" panose="020B0604020202020204" pitchFamily="34" charset="0"/>
                <a:cs typeface="Arial" panose="020B0604020202020204" pitchFamily="34" charset="0"/>
              </a:rPr>
              <a:t>Why</a:t>
            </a:r>
            <a:r>
              <a:rPr lang="en-GB" dirty="0">
                <a:latin typeface="Arial" panose="020B0604020202020204" pitchFamily="34" charset="0"/>
                <a:cs typeface="Arial" panose="020B0604020202020204" pitchFamily="34" charset="0"/>
              </a:rPr>
              <a:t> To seek out and engage with a  sensory experience      </a:t>
            </a:r>
            <a:r>
              <a:rPr lang="en-GB" b="1" dirty="0">
                <a:latin typeface="Arial" panose="020B0604020202020204" pitchFamily="34" charset="0"/>
                <a:cs typeface="Arial" panose="020B0604020202020204" pitchFamily="34" charset="0"/>
              </a:rPr>
              <a:t>How to help </a:t>
            </a:r>
            <a:r>
              <a:rPr lang="en-GB" dirty="0">
                <a:latin typeface="Arial" panose="020B0604020202020204" pitchFamily="34" charset="0"/>
                <a:cs typeface="Arial" panose="020B0604020202020204" pitchFamily="34" charset="0"/>
              </a:rPr>
              <a:t>find an activity that  provides strong  same sensory feedback</a:t>
            </a:r>
          </a:p>
          <a:p>
            <a:r>
              <a:rPr lang="en-GB" b="1" dirty="0">
                <a:latin typeface="Arial" panose="020B0604020202020204" pitchFamily="34" charset="0"/>
                <a:cs typeface="Arial" panose="020B0604020202020204" pitchFamily="34" charset="0"/>
              </a:rPr>
              <a:t>Example</a:t>
            </a:r>
            <a:r>
              <a:rPr lang="en-GB" dirty="0">
                <a:latin typeface="Arial" panose="020B0604020202020204" pitchFamily="34" charset="0"/>
                <a:cs typeface="Arial" panose="020B0604020202020204" pitchFamily="34" charset="0"/>
              </a:rPr>
              <a:t> an individual is mouthing and chewing on clothing. </a:t>
            </a:r>
            <a:r>
              <a:rPr lang="en-GB" b="1" dirty="0">
                <a:latin typeface="Arial" panose="020B0604020202020204" pitchFamily="34" charset="0"/>
                <a:cs typeface="Arial" panose="020B0604020202020204" pitchFamily="34" charset="0"/>
              </a:rPr>
              <a:t>How to help </a:t>
            </a:r>
            <a:r>
              <a:rPr lang="en-GB" dirty="0">
                <a:latin typeface="Arial" panose="020B0604020202020204" pitchFamily="34" charset="0"/>
                <a:cs typeface="Arial" panose="020B0604020202020204" pitchFamily="34" charset="0"/>
              </a:rPr>
              <a:t> Provide appropriate item to mouth and chew on such as chewellery,  use of vibrating toys or tooth brush to use on the face, chewy crunchy foods.,  giving regular times where the child an gain body awareness feedback throughout the day. </a:t>
            </a:r>
          </a:p>
        </p:txBody>
      </p:sp>
      <p:sp>
        <p:nvSpPr>
          <p:cNvPr id="4" name="Slide Number Placeholder 3"/>
          <p:cNvSpPr>
            <a:spLocks noGrp="1"/>
          </p:cNvSpPr>
          <p:nvPr>
            <p:ph type="sldNum" sz="quarter" idx="10"/>
          </p:nvPr>
        </p:nvSpPr>
        <p:spPr/>
        <p:txBody>
          <a:bodyPr/>
          <a:lstStyle/>
          <a:p>
            <a:fld id="{4A58128E-F9F3-4300-B527-B0FD97878106}" type="slidenum">
              <a:rPr lang="en-GB" smtClean="0"/>
              <a:t>13</a:t>
            </a:fld>
            <a:endParaRPr lang="en-GB" dirty="0"/>
          </a:p>
        </p:txBody>
      </p:sp>
    </p:spTree>
    <p:extLst>
      <p:ext uri="{BB962C8B-B14F-4D97-AF65-F5344CB8AC3E}">
        <p14:creationId xmlns:p14="http://schemas.microsoft.com/office/powerpoint/2010/main" val="1965961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Keep tasks small with frequent breaks and build in activities that provide the child with body awareness feedback to help them reach a calm, alert state, calm enough to focus, alert enough to engage</a:t>
            </a:r>
          </a:p>
          <a:p>
            <a:endParaRPr lang="en-GB" dirty="0"/>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14</a:t>
            </a:fld>
            <a:endParaRPr lang="en-GB" dirty="0"/>
          </a:p>
        </p:txBody>
      </p:sp>
    </p:spTree>
    <p:extLst>
      <p:ext uri="{BB962C8B-B14F-4D97-AF65-F5344CB8AC3E}">
        <p14:creationId xmlns:p14="http://schemas.microsoft.com/office/powerpoint/2010/main" val="2209511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15</a:t>
            </a:fld>
            <a:endParaRPr lang="en-GB" dirty="0"/>
          </a:p>
        </p:txBody>
      </p:sp>
    </p:spTree>
    <p:extLst>
      <p:ext uri="{BB962C8B-B14F-4D97-AF65-F5344CB8AC3E}">
        <p14:creationId xmlns:p14="http://schemas.microsoft.com/office/powerpoint/2010/main" val="267140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Highlight the fact that the behaviours listed in </a:t>
            </a:r>
            <a:r>
              <a:rPr lang="en-GB" b="1" i="1" dirty="0">
                <a:latin typeface="Arial" panose="020B0604020202020204" pitchFamily="34" charset="0"/>
                <a:cs typeface="Arial" panose="020B0604020202020204" pitchFamily="34" charset="0"/>
              </a:rPr>
              <a:t>this</a:t>
            </a:r>
            <a:r>
              <a:rPr lang="en-GB" b="1" dirty="0">
                <a:latin typeface="Arial" panose="020B0604020202020204" pitchFamily="34" charset="0"/>
                <a:cs typeface="Arial" panose="020B0604020202020204" pitchFamily="34" charset="0"/>
              </a:rPr>
              <a:t> slide, the one about Attention seeking and gaining something Tangible are often the same. It’s our job to interpret the function of the behaviours by using our observation skills and knowledge of the child.</a:t>
            </a:r>
          </a:p>
          <a:p>
            <a:r>
              <a:rPr lang="en-GB" dirty="0">
                <a:latin typeface="Arial" panose="020B0604020202020204" pitchFamily="34" charset="0"/>
                <a:cs typeface="Arial" panose="020B0604020202020204" pitchFamily="34" charset="0"/>
              </a:rPr>
              <a:t>To get out of unwanted activities or interactions</a:t>
            </a:r>
          </a:p>
          <a:p>
            <a:r>
              <a:rPr lang="en-GB" dirty="0">
                <a:latin typeface="Arial" panose="020B0604020202020204" pitchFamily="34" charset="0"/>
                <a:cs typeface="Arial" panose="020B0604020202020204" pitchFamily="34" charset="0"/>
              </a:rPr>
              <a:t>Not all behaviours  occur so the child can obtain something, many occur because they want to get away from something or avoid something altogether (Miltenberger 2008)</a:t>
            </a:r>
          </a:p>
          <a:p>
            <a:r>
              <a:rPr lang="en-GB" b="1" dirty="0">
                <a:latin typeface="Arial" panose="020B0604020202020204" pitchFamily="34" charset="0"/>
                <a:cs typeface="Arial" panose="020B0604020202020204" pitchFamily="34" charset="0"/>
              </a:rPr>
              <a:t>Examples</a:t>
            </a:r>
          </a:p>
          <a:p>
            <a:r>
              <a:rPr lang="en-GB" dirty="0">
                <a:latin typeface="Arial" panose="020B0604020202020204" pitchFamily="34" charset="0"/>
                <a:cs typeface="Arial" panose="020B0604020202020204" pitchFamily="34" charset="0"/>
              </a:rPr>
              <a:t>A child may scream and cry and shout for the adult to stop the activity or the child may hide  or even go to sleep to avoid the engagement with people or the environment.</a:t>
            </a:r>
          </a:p>
          <a:p>
            <a:r>
              <a:rPr lang="en-GB" b="1" dirty="0">
                <a:latin typeface="Arial" panose="020B0604020202020204" pitchFamily="34" charset="0"/>
                <a:cs typeface="Arial" panose="020B0604020202020204" pitchFamily="34" charset="0"/>
              </a:rPr>
              <a:t>Following is from www.paautism.org/seat why, when, and how you can help</a:t>
            </a:r>
          </a:p>
          <a:p>
            <a:r>
              <a:rPr lang="en-GB" b="1" dirty="0">
                <a:latin typeface="Arial" panose="020B0604020202020204" pitchFamily="34" charset="0"/>
                <a:cs typeface="Arial" panose="020B0604020202020204" pitchFamily="34" charset="0"/>
              </a:rPr>
              <a:t>Why</a:t>
            </a:r>
            <a:r>
              <a:rPr lang="en-GB" dirty="0">
                <a:latin typeface="Arial" panose="020B0604020202020204" pitchFamily="34" charset="0"/>
                <a:cs typeface="Arial" panose="020B0604020202020204" pitchFamily="34" charset="0"/>
              </a:rPr>
              <a:t> to get out of unwanted activities or interactions</a:t>
            </a:r>
          </a:p>
          <a:p>
            <a:r>
              <a:rPr lang="en-GB" b="1" dirty="0">
                <a:latin typeface="Arial" panose="020B0604020202020204" pitchFamily="34" charset="0"/>
                <a:cs typeface="Arial" panose="020B0604020202020204" pitchFamily="34" charset="0"/>
              </a:rPr>
              <a:t>When</a:t>
            </a:r>
            <a:r>
              <a:rPr lang="en-GB" dirty="0">
                <a:latin typeface="Arial" panose="020B0604020202020204" pitchFamily="34" charset="0"/>
                <a:cs typeface="Arial" panose="020B0604020202020204" pitchFamily="34" charset="0"/>
              </a:rPr>
              <a:t> something is hard causes unpleasant sensation not fun</a:t>
            </a:r>
          </a:p>
          <a:p>
            <a:r>
              <a:rPr lang="en-GB" b="1" dirty="0">
                <a:latin typeface="Arial" panose="020B0604020202020204" pitchFamily="34" charset="0"/>
                <a:cs typeface="Arial" panose="020B0604020202020204" pitchFamily="34" charset="0"/>
              </a:rPr>
              <a:t>How to help </a:t>
            </a:r>
            <a:r>
              <a:rPr lang="en-GB" dirty="0">
                <a:latin typeface="Arial" panose="020B0604020202020204" pitchFamily="34" charset="0"/>
                <a:cs typeface="Arial" panose="020B0604020202020204" pitchFamily="34" charset="0"/>
              </a:rPr>
              <a:t>break the task down into smaller steps, have a break show how to ask for a break provide lots of praise.</a:t>
            </a:r>
          </a:p>
          <a:p>
            <a:r>
              <a:rPr lang="en-GB" b="1" dirty="0">
                <a:latin typeface="Arial" panose="020B0604020202020204" pitchFamily="34" charset="0"/>
                <a:cs typeface="Arial" panose="020B0604020202020204" pitchFamily="34" charset="0"/>
              </a:rPr>
              <a:t>Example </a:t>
            </a:r>
            <a:r>
              <a:rPr lang="en-GB" dirty="0">
                <a:latin typeface="Arial" panose="020B0604020202020204" pitchFamily="34" charset="0"/>
                <a:cs typeface="Arial" panose="020B0604020202020204" pitchFamily="34" charset="0"/>
              </a:rPr>
              <a:t>child is asked to tidy away the toys they start to have a tantrum so  ask them to pick up one item and then praise, adult completes the rest of the task.</a:t>
            </a:r>
          </a:p>
          <a:p>
            <a:r>
              <a:rPr lang="en-GB" b="1" dirty="0">
                <a:latin typeface="Arial" panose="020B0604020202020204" pitchFamily="34" charset="0"/>
                <a:cs typeface="Arial" panose="020B0604020202020204" pitchFamily="34" charset="0"/>
              </a:rPr>
              <a:t>Quick Fix </a:t>
            </a:r>
            <a:r>
              <a:rPr lang="en-GB" dirty="0">
                <a:latin typeface="Arial" panose="020B0604020202020204" pitchFamily="34" charset="0"/>
                <a:cs typeface="Arial" panose="020B0604020202020204" pitchFamily="34" charset="0"/>
              </a:rPr>
              <a:t>child starts to tantrum when they are asked to tidy up the toys adult then tidy's all the toys and doesn’t ask them to do this again concerned it will bring on a tantrum not dealing with the behaviour</a:t>
            </a:r>
          </a:p>
          <a:p>
            <a:r>
              <a:rPr lang="en-GB" b="1" dirty="0">
                <a:latin typeface="Arial" panose="020B0604020202020204" pitchFamily="34" charset="0"/>
                <a:cs typeface="Arial" panose="020B0604020202020204" pitchFamily="34" charset="0"/>
              </a:rPr>
              <a:t>What to do proactively </a:t>
            </a:r>
            <a:r>
              <a:rPr lang="en-GB" dirty="0">
                <a:latin typeface="Arial" panose="020B0604020202020204" pitchFamily="34" charset="0"/>
                <a:cs typeface="Arial" panose="020B0604020202020204" pitchFamily="34" charset="0"/>
              </a:rPr>
              <a:t>keep tasks small with frequent breaks and build in motivating and rewarding activities. Provide a first this then that approach, offer choices, alter the length of the task</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16</a:t>
            </a:fld>
            <a:endParaRPr lang="en-GB" dirty="0"/>
          </a:p>
        </p:txBody>
      </p:sp>
    </p:spTree>
    <p:extLst>
      <p:ext uri="{BB962C8B-B14F-4D97-AF65-F5344CB8AC3E}">
        <p14:creationId xmlns:p14="http://schemas.microsoft.com/office/powerpoint/2010/main" val="3120486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Why  to get access to people or interventions</a:t>
            </a:r>
          </a:p>
          <a:p>
            <a:r>
              <a:rPr lang="en-GB" dirty="0">
                <a:latin typeface="Arial" panose="020B0604020202020204" pitchFamily="34" charset="0"/>
                <a:cs typeface="Arial" panose="020B0604020202020204" pitchFamily="34" charset="0"/>
              </a:rPr>
              <a:t>A child may engage in a certain behaviour to get some form of social attention or a reaction from other people.</a:t>
            </a:r>
          </a:p>
          <a:p>
            <a:r>
              <a:rPr lang="en-GB" dirty="0">
                <a:latin typeface="Arial" panose="020B0604020202020204" pitchFamily="34" charset="0"/>
                <a:cs typeface="Arial" panose="020B0604020202020204" pitchFamily="34" charset="0"/>
              </a:rPr>
              <a:t>A child may engage in any of these behaviours to get people to look at them, laugh at them, play with them, hug or even tell them off. For some children having any type of attention is what they are seeking whether it is negative or positive. </a:t>
            </a:r>
          </a:p>
          <a:p>
            <a:r>
              <a:rPr lang="en-GB" dirty="0">
                <a:latin typeface="Arial" panose="020B0604020202020204" pitchFamily="34" charset="0"/>
                <a:cs typeface="Arial" panose="020B0604020202020204" pitchFamily="34" charset="0"/>
              </a:rPr>
              <a:t>Better to have ‘bad’ attention than no attention at all  (Cooper, Heron, Howard 2007)</a:t>
            </a:r>
          </a:p>
          <a:p>
            <a:pPr defTabSz="931671">
              <a:defRPr/>
            </a:pPr>
            <a:r>
              <a:rPr lang="en-GB" b="1" dirty="0">
                <a:latin typeface="Arial" panose="020B0604020202020204" pitchFamily="34" charset="0"/>
                <a:cs typeface="Arial" panose="020B0604020202020204" pitchFamily="34" charset="0"/>
              </a:rPr>
              <a:t>Following is from www.paautism.org/seat why, when, and how you can help</a:t>
            </a:r>
          </a:p>
          <a:p>
            <a:r>
              <a:rPr lang="en-GB" b="1" dirty="0">
                <a:latin typeface="Arial" panose="020B0604020202020204" pitchFamily="34" charset="0"/>
                <a:cs typeface="Arial" panose="020B0604020202020204" pitchFamily="34" charset="0"/>
              </a:rPr>
              <a:t>Why </a:t>
            </a:r>
            <a:r>
              <a:rPr lang="en-GB" dirty="0">
                <a:latin typeface="Arial" panose="020B0604020202020204" pitchFamily="34" charset="0"/>
                <a:cs typeface="Arial" panose="020B0604020202020204" pitchFamily="34" charset="0"/>
              </a:rPr>
              <a:t>to access to people or interactions</a:t>
            </a:r>
          </a:p>
          <a:p>
            <a:r>
              <a:rPr lang="en-GB" b="1" dirty="0">
                <a:latin typeface="Arial" panose="020B0604020202020204" pitchFamily="34" charset="0"/>
                <a:cs typeface="Arial" panose="020B0604020202020204" pitchFamily="34" charset="0"/>
              </a:rPr>
              <a:t>When </a:t>
            </a:r>
            <a:r>
              <a:rPr lang="en-GB" dirty="0">
                <a:latin typeface="Arial" panose="020B0604020202020204" pitchFamily="34" charset="0"/>
                <a:cs typeface="Arial" panose="020B0604020202020204" pitchFamily="34" charset="0"/>
              </a:rPr>
              <a:t>not getting enough attention or interaction</a:t>
            </a:r>
          </a:p>
          <a:p>
            <a:r>
              <a:rPr lang="en-GB" b="1" dirty="0">
                <a:latin typeface="Arial" panose="020B0604020202020204" pitchFamily="34" charset="0"/>
                <a:cs typeface="Arial" panose="020B0604020202020204" pitchFamily="34" charset="0"/>
              </a:rPr>
              <a:t>How to help </a:t>
            </a:r>
            <a:r>
              <a:rPr lang="en-GB" dirty="0">
                <a:latin typeface="Arial" panose="020B0604020202020204" pitchFamily="34" charset="0"/>
                <a:cs typeface="Arial" panose="020B0604020202020204" pitchFamily="34" charset="0"/>
              </a:rPr>
              <a:t>Provide lots of praise for appropriate requests for your attention, teach a child to ask for your attention appropriately make time </a:t>
            </a:r>
          </a:p>
          <a:p>
            <a:r>
              <a:rPr lang="en-GB" b="1" dirty="0">
                <a:latin typeface="Arial" panose="020B0604020202020204" pitchFamily="34" charset="0"/>
                <a:cs typeface="Arial" panose="020B0604020202020204" pitchFamily="34" charset="0"/>
              </a:rPr>
              <a:t>Example </a:t>
            </a:r>
            <a:r>
              <a:rPr lang="en-GB" dirty="0">
                <a:latin typeface="Arial" panose="020B0604020202020204" pitchFamily="34" charset="0"/>
                <a:cs typeface="Arial" panose="020B0604020202020204" pitchFamily="34" charset="0"/>
              </a:rPr>
              <a:t>the child is screaming while two adults are talking or could be when using the phone. Let the child know that when they are quiet, they will get your attention. Praise for a moment of quiet.</a:t>
            </a:r>
          </a:p>
          <a:p>
            <a:r>
              <a:rPr lang="en-GB" b="1" dirty="0">
                <a:latin typeface="Arial" panose="020B0604020202020204" pitchFamily="34" charset="0"/>
                <a:cs typeface="Arial" panose="020B0604020202020204" pitchFamily="34" charset="0"/>
              </a:rPr>
              <a:t>Quick Fix </a:t>
            </a:r>
            <a:r>
              <a:rPr lang="en-GB" dirty="0">
                <a:latin typeface="Arial" panose="020B0604020202020204" pitchFamily="34" charset="0"/>
                <a:cs typeface="Arial" panose="020B0604020202020204" pitchFamily="34" charset="0"/>
              </a:rPr>
              <a:t>The child is screaming when two adults are talking stop the conversation and give the child your undivided attention.</a:t>
            </a:r>
          </a:p>
          <a:p>
            <a:r>
              <a:rPr lang="en-GB" b="1" dirty="0">
                <a:latin typeface="Arial" panose="020B0604020202020204" pitchFamily="34" charset="0"/>
                <a:cs typeface="Arial" panose="020B0604020202020204" pitchFamily="34" charset="0"/>
              </a:rPr>
              <a:t>What to do proactively </a:t>
            </a:r>
            <a:r>
              <a:rPr lang="en-GB" dirty="0">
                <a:latin typeface="Arial" panose="020B0604020202020204" pitchFamily="34" charset="0"/>
                <a:cs typeface="Arial" panose="020B0604020202020204" pitchFamily="34" charset="0"/>
              </a:rPr>
              <a:t>let the child know you are going to talk to the other adult, give them an action such as tapping your arm if they need to speak, provide lots of attention and praise at other times of the day. Provide positive feedback or attention before the behaviour happens.</a:t>
            </a:r>
            <a:endParaRPr lang="en-GB"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17</a:t>
            </a:fld>
            <a:endParaRPr lang="en-GB" dirty="0"/>
          </a:p>
        </p:txBody>
      </p:sp>
    </p:spTree>
    <p:extLst>
      <p:ext uri="{BB962C8B-B14F-4D97-AF65-F5344CB8AC3E}">
        <p14:creationId xmlns:p14="http://schemas.microsoft.com/office/powerpoint/2010/main" val="2669176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Some behaviours occur so the child can obtain a tangible item or gain access to a desired activity.</a:t>
            </a:r>
          </a:p>
          <a:p>
            <a:r>
              <a:rPr lang="en-GB" dirty="0">
                <a:latin typeface="Arial" panose="020B0604020202020204" pitchFamily="34" charset="0"/>
                <a:cs typeface="Arial" panose="020B0604020202020204" pitchFamily="34" charset="0"/>
              </a:rPr>
              <a:t>Example a child may scream and shout because they want a  toy , item of food, iPad,  trip to the park etc</a:t>
            </a:r>
          </a:p>
          <a:p>
            <a:endParaRPr lang="en-GB" dirty="0">
              <a:latin typeface="Arial" panose="020B0604020202020204" pitchFamily="34" charset="0"/>
              <a:cs typeface="Arial" panose="020B0604020202020204" pitchFamily="34" charset="0"/>
            </a:endParaRPr>
          </a:p>
          <a:p>
            <a:pPr defTabSz="931671">
              <a:defRPr/>
            </a:pPr>
            <a:r>
              <a:rPr lang="en-GB" b="1" dirty="0">
                <a:latin typeface="Arial" panose="020B0604020202020204" pitchFamily="34" charset="0"/>
                <a:cs typeface="Arial" panose="020B0604020202020204" pitchFamily="34" charset="0"/>
              </a:rPr>
              <a:t>Following is from www.paautism.org/seat why, when, and how you can help</a:t>
            </a:r>
          </a:p>
          <a:p>
            <a:r>
              <a:rPr lang="en-GB" b="1" dirty="0">
                <a:latin typeface="Arial" panose="020B0604020202020204" pitchFamily="34" charset="0"/>
                <a:cs typeface="Arial" panose="020B0604020202020204" pitchFamily="34" charset="0"/>
              </a:rPr>
              <a:t>Why</a:t>
            </a:r>
            <a:r>
              <a:rPr lang="en-GB" dirty="0">
                <a:latin typeface="Arial" panose="020B0604020202020204" pitchFamily="34" charset="0"/>
                <a:cs typeface="Arial" panose="020B0604020202020204" pitchFamily="34" charset="0"/>
              </a:rPr>
              <a:t>  to get access to items/activities</a:t>
            </a:r>
          </a:p>
          <a:p>
            <a:r>
              <a:rPr lang="en-GB" b="1" dirty="0">
                <a:latin typeface="Arial" panose="020B0604020202020204" pitchFamily="34" charset="0"/>
                <a:cs typeface="Arial" panose="020B0604020202020204" pitchFamily="34" charset="0"/>
              </a:rPr>
              <a:t>When</a:t>
            </a:r>
            <a:r>
              <a:rPr lang="en-GB" dirty="0">
                <a:latin typeface="Arial" panose="020B0604020202020204" pitchFamily="34" charset="0"/>
                <a:cs typeface="Arial" panose="020B0604020202020204" pitchFamily="34" charset="0"/>
              </a:rPr>
              <a:t> Something wanted is not available</a:t>
            </a:r>
          </a:p>
          <a:p>
            <a:r>
              <a:rPr lang="en-GB" b="1" dirty="0">
                <a:latin typeface="Arial" panose="020B0604020202020204" pitchFamily="34" charset="0"/>
                <a:cs typeface="Arial" panose="020B0604020202020204" pitchFamily="34" charset="0"/>
              </a:rPr>
              <a:t>How to help </a:t>
            </a:r>
            <a:r>
              <a:rPr lang="en-GB" dirty="0">
                <a:latin typeface="Arial" panose="020B0604020202020204" pitchFamily="34" charset="0"/>
                <a:cs typeface="Arial" panose="020B0604020202020204" pitchFamily="34" charset="0"/>
              </a:rPr>
              <a:t>offer an alternative, use the ‘first this… then that… ‘ approach</a:t>
            </a:r>
          </a:p>
          <a:p>
            <a:r>
              <a:rPr lang="en-GB" b="1" dirty="0">
                <a:latin typeface="Arial" panose="020B0604020202020204" pitchFamily="34" charset="0"/>
                <a:cs typeface="Arial" panose="020B0604020202020204" pitchFamily="34" charset="0"/>
              </a:rPr>
              <a:t>Example</a:t>
            </a:r>
            <a:r>
              <a:rPr lang="en-GB" dirty="0">
                <a:latin typeface="Arial" panose="020B0604020202020204" pitchFamily="34" charset="0"/>
                <a:cs typeface="Arial" panose="020B0604020202020204" pitchFamily="34" charset="0"/>
              </a:rPr>
              <a:t> child is upset  that the shop/ café  is closed where they usually have a drink. Show them an alternative shop or café to go to and  get their drink</a:t>
            </a:r>
          </a:p>
          <a:p>
            <a:r>
              <a:rPr lang="en-GB" b="1" dirty="0">
                <a:latin typeface="Arial" panose="020B0604020202020204" pitchFamily="34" charset="0"/>
                <a:cs typeface="Arial" panose="020B0604020202020204" pitchFamily="34" charset="0"/>
              </a:rPr>
              <a:t>Quick fix </a:t>
            </a:r>
            <a:r>
              <a:rPr lang="en-GB" dirty="0">
                <a:latin typeface="Arial" panose="020B0604020202020204" pitchFamily="34" charset="0"/>
                <a:cs typeface="Arial" panose="020B0604020202020204" pitchFamily="34" charset="0"/>
              </a:rPr>
              <a:t>child is crying because the shop café they usually go to is closed so they are given the tablet to play with instead. Not giving the child a learning  opportunity to  see what the alternatives might be.</a:t>
            </a:r>
          </a:p>
          <a:p>
            <a:pPr defTabSz="923178">
              <a:defRPr/>
            </a:pPr>
            <a:r>
              <a:rPr lang="en-GB" b="1" dirty="0">
                <a:latin typeface="Arial" panose="020B0604020202020204" pitchFamily="34" charset="0"/>
                <a:cs typeface="Arial" panose="020B0604020202020204" pitchFamily="34" charset="0"/>
              </a:rPr>
              <a:t>What to do proactively </a:t>
            </a:r>
            <a:r>
              <a:rPr lang="en-GB" dirty="0">
                <a:latin typeface="Arial" panose="020B0604020202020204" pitchFamily="34" charset="0"/>
                <a:cs typeface="Arial" panose="020B0604020202020204" pitchFamily="34" charset="0"/>
              </a:rPr>
              <a:t>Use</a:t>
            </a:r>
            <a:r>
              <a:rPr lang="en-GB" b="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‘first this… then that… ‘ approach</a:t>
            </a:r>
          </a:p>
          <a:p>
            <a:r>
              <a:rPr lang="en-GB" dirty="0">
                <a:latin typeface="Arial" panose="020B0604020202020204" pitchFamily="34" charset="0"/>
                <a:cs typeface="Arial" panose="020B0604020202020204" pitchFamily="34" charset="0"/>
              </a:rPr>
              <a:t>use a timer or rain maker to signify when an activity is finishing. Offer choices, alter the length of the task. Try a transitional object or activity, have an alternative in mind, plan ahead.</a:t>
            </a:r>
            <a:endParaRPr lang="en-GB" b="1"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18</a:t>
            </a:fld>
            <a:endParaRPr lang="en-GB" dirty="0"/>
          </a:p>
        </p:txBody>
      </p:sp>
    </p:spTree>
    <p:extLst>
      <p:ext uri="{BB962C8B-B14F-4D97-AF65-F5344CB8AC3E}">
        <p14:creationId xmlns:p14="http://schemas.microsoft.com/office/powerpoint/2010/main" val="2910866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8"/>
              </a:spcAft>
            </a:pPr>
            <a:r>
              <a:rPr lang="en-GB" dirty="0">
                <a:latin typeface="Arial" panose="020B0604020202020204" pitchFamily="34" charset="0"/>
                <a:cs typeface="Arial" panose="020B0604020202020204" pitchFamily="34" charset="0"/>
              </a:rPr>
              <a:t>Cartoon or photo on slides 19.20.21.22 </a:t>
            </a: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Think about the communicative intent of the behaviour which function of Behaviour (SEAT) can best describe the behaviour shown in the cartoon</a:t>
            </a: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discuss as a whole group what the communicative intent and children's responses could be saying and how are the adults responding.</a:t>
            </a:r>
          </a:p>
          <a:p>
            <a:endParaRPr lang="en-GB" dirty="0">
              <a:highlight>
                <a:srgbClr val="C0C0C0"/>
              </a:highlight>
              <a:latin typeface="Arial" panose="020B0604020202020204" pitchFamily="34" charset="0"/>
              <a:cs typeface="Arial" panose="020B0604020202020204" pitchFamily="34" charset="0"/>
            </a:endParaRPr>
          </a:p>
          <a:p>
            <a:pPr marL="171736" indent="-171736">
              <a:buFont typeface="Arial" panose="020B0604020202020204" pitchFamily="34" charset="0"/>
              <a:buChar char="•"/>
            </a:pPr>
            <a:r>
              <a:rPr lang="en-GB" dirty="0">
                <a:latin typeface="Arial" panose="020B0604020202020204" pitchFamily="34" charset="0"/>
                <a:cs typeface="Arial" panose="020B0604020202020204" pitchFamily="34" charset="0"/>
              </a:rPr>
              <a:t>I want</a:t>
            </a:r>
          </a:p>
          <a:p>
            <a:pPr marL="171736" indent="-171736">
              <a:buFont typeface="Arial" panose="020B0604020202020204" pitchFamily="34" charset="0"/>
              <a:buChar char="•"/>
            </a:pPr>
            <a:r>
              <a:rPr lang="en-GB" dirty="0">
                <a:latin typeface="Arial" panose="020B0604020202020204" pitchFamily="34" charset="0"/>
                <a:cs typeface="Arial" panose="020B0604020202020204" pitchFamily="34" charset="0"/>
              </a:rPr>
              <a:t>I don’t like</a:t>
            </a:r>
          </a:p>
          <a:p>
            <a:pPr marL="171736" indent="-171736">
              <a:buFont typeface="Arial" panose="020B0604020202020204" pitchFamily="34" charset="0"/>
              <a:buChar char="•"/>
            </a:pPr>
            <a:r>
              <a:rPr lang="en-GB" dirty="0">
                <a:latin typeface="Arial" panose="020B0604020202020204" pitchFamily="34" charset="0"/>
                <a:cs typeface="Arial" panose="020B0604020202020204" pitchFamily="34" charset="0"/>
              </a:rPr>
              <a:t>My needs are not being met</a:t>
            </a:r>
          </a:p>
          <a:p>
            <a:pPr marL="171736" indent="-171736">
              <a:buFont typeface="Arial" panose="020B0604020202020204" pitchFamily="34" charset="0"/>
              <a:buChar char="•"/>
            </a:pPr>
            <a:r>
              <a:rPr lang="en-GB" dirty="0">
                <a:latin typeface="Arial" panose="020B0604020202020204" pitchFamily="34" charset="0"/>
                <a:cs typeface="Arial" panose="020B0604020202020204" pitchFamily="34" charset="0"/>
              </a:rPr>
              <a:t>Emotional</a:t>
            </a:r>
          </a:p>
          <a:p>
            <a:pPr marL="171736" indent="-171736">
              <a:buFont typeface="Arial" panose="020B0604020202020204" pitchFamily="34" charset="0"/>
              <a:buChar char="•"/>
            </a:pPr>
            <a:r>
              <a:rPr lang="en-GB" dirty="0">
                <a:latin typeface="Arial" panose="020B0604020202020204" pitchFamily="34" charset="0"/>
                <a:cs typeface="Arial" panose="020B0604020202020204" pitchFamily="34" charset="0"/>
              </a:rPr>
              <a:t>Pain and discomfort</a:t>
            </a:r>
          </a:p>
          <a:p>
            <a:pPr marL="171736" indent="-171736">
              <a:buFont typeface="Arial" panose="020B0604020202020204" pitchFamily="34" charset="0"/>
              <a:buChar char="•"/>
            </a:pPr>
            <a:r>
              <a:rPr lang="en-GB" dirty="0">
                <a:latin typeface="Arial" panose="020B0604020202020204" pitchFamily="34" charset="0"/>
                <a:cs typeface="Arial" panose="020B0604020202020204" pitchFamily="34" charset="0"/>
              </a:rPr>
              <a:t>Behaviour in categories of SEAT</a:t>
            </a:r>
          </a:p>
          <a:p>
            <a:pPr marL="171736" indent="-171736">
              <a:buFont typeface="Arial" panose="020B0604020202020204" pitchFamily="34" charset="0"/>
              <a:buChar char="•"/>
            </a:pPr>
            <a:endParaRPr lang="en-GB" sz="1400" dirty="0"/>
          </a:p>
          <a:p>
            <a:pPr defTabSz="907407">
              <a:defRPr/>
            </a:pPr>
            <a:endParaRPr lang="en-GB" b="1"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19</a:t>
            </a:fld>
            <a:endParaRPr lang="en-GB" dirty="0"/>
          </a:p>
        </p:txBody>
      </p:sp>
    </p:spTree>
    <p:extLst>
      <p:ext uri="{BB962C8B-B14F-4D97-AF65-F5344CB8AC3E}">
        <p14:creationId xmlns:p14="http://schemas.microsoft.com/office/powerpoint/2010/main" val="3481429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58128E-F9F3-4300-B527-B0FD97878106}" type="slidenum">
              <a:rPr lang="en-GB" smtClean="0"/>
              <a:t>20</a:t>
            </a:fld>
            <a:endParaRPr lang="en-GB" dirty="0"/>
          </a:p>
        </p:txBody>
      </p:sp>
    </p:spTree>
    <p:extLst>
      <p:ext uri="{BB962C8B-B14F-4D97-AF65-F5344CB8AC3E}">
        <p14:creationId xmlns:p14="http://schemas.microsoft.com/office/powerpoint/2010/main" val="2139353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A58128E-F9F3-4300-B527-B0FD97878106}" type="slidenum">
              <a:rPr lang="en-GB" smtClean="0"/>
              <a:t>21</a:t>
            </a:fld>
            <a:endParaRPr lang="en-GB" dirty="0"/>
          </a:p>
        </p:txBody>
      </p:sp>
    </p:spTree>
    <p:extLst>
      <p:ext uri="{BB962C8B-B14F-4D97-AF65-F5344CB8AC3E}">
        <p14:creationId xmlns:p14="http://schemas.microsoft.com/office/powerpoint/2010/main" val="1604678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solidFill>
                <a:srgbClr val="FF0000"/>
              </a:solidFill>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22</a:t>
            </a:fld>
            <a:endParaRPr lang="en-GB" dirty="0"/>
          </a:p>
        </p:txBody>
      </p:sp>
    </p:spTree>
    <p:extLst>
      <p:ext uri="{BB962C8B-B14F-4D97-AF65-F5344CB8AC3E}">
        <p14:creationId xmlns:p14="http://schemas.microsoft.com/office/powerpoint/2010/main" val="815576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A58128E-F9F3-4300-B527-B0FD97878106}" type="slidenum">
              <a:rPr lang="en-GB" smtClean="0"/>
              <a:t>23</a:t>
            </a:fld>
            <a:endParaRPr lang="en-GB" dirty="0"/>
          </a:p>
        </p:txBody>
      </p:sp>
    </p:spTree>
    <p:extLst>
      <p:ext uri="{BB962C8B-B14F-4D97-AF65-F5344CB8AC3E}">
        <p14:creationId xmlns:p14="http://schemas.microsoft.com/office/powerpoint/2010/main" val="3888533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Aim to work together with parents to set shared goals for behaviour change - may see quicker and longer lasting change</a:t>
            </a:r>
          </a:p>
          <a:p>
            <a:pPr lvl="0"/>
            <a:endParaRPr lang="en-GB"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Partnership will need to be effective and flexible enough to maintain positive communication during the process of recognising the child’s specific needs and working towards changing behaviour</a:t>
            </a:r>
          </a:p>
          <a:p>
            <a:pPr defTabSz="915926">
              <a:defRPr/>
            </a:pPr>
            <a:endParaRPr lang="en-GB" dirty="0">
              <a:latin typeface="Arial" panose="020B0604020202020204" pitchFamily="34" charset="0"/>
              <a:cs typeface="Arial" panose="020B0604020202020204" pitchFamily="34" charset="0"/>
            </a:endParaRPr>
          </a:p>
          <a:p>
            <a:pPr defTabSz="915926">
              <a:defRPr/>
            </a:pPr>
            <a:r>
              <a:rPr lang="en-GB" dirty="0">
                <a:latin typeface="Arial" panose="020B0604020202020204" pitchFamily="34" charset="0"/>
                <a:cs typeface="Arial" panose="020B0604020202020204" pitchFamily="34" charset="0"/>
              </a:rPr>
              <a:t>Point 2 might seem obvious but it highlights the fact that we sometimes inadvertently reward unwanted behaviours. Examples can be given.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Example for point 2 on slide:</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Quiet child who plays alone, delayed communication skills wants adult to attend to need, can’t ask  - gets attention if they behave inappropriately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Skills learned in the </a:t>
            </a:r>
            <a:r>
              <a:rPr lang="en-GB" b="1" dirty="0">
                <a:latin typeface="Arial" panose="020B0604020202020204" pitchFamily="34" charset="0"/>
                <a:cs typeface="Arial" panose="020B0604020202020204" pitchFamily="34" charset="0"/>
              </a:rPr>
              <a:t>Using Clear Language </a:t>
            </a:r>
            <a:r>
              <a:rPr lang="en-GB" dirty="0">
                <a:latin typeface="Arial" panose="020B0604020202020204" pitchFamily="34" charset="0"/>
                <a:cs typeface="Arial" panose="020B0604020202020204" pitchFamily="34" charset="0"/>
              </a:rPr>
              <a:t>and the </a:t>
            </a:r>
            <a:r>
              <a:rPr lang="en-GB" b="1" dirty="0">
                <a:latin typeface="Arial" panose="020B0604020202020204" pitchFamily="34" charset="0"/>
                <a:cs typeface="Arial" panose="020B0604020202020204" pitchFamily="34" charset="0"/>
              </a:rPr>
              <a:t>Small Steps Approach</a:t>
            </a:r>
            <a:r>
              <a:rPr lang="en-GB" i="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modules will be useful when we are considering changing behaviour  - </a:t>
            </a:r>
            <a:r>
              <a:rPr lang="en-GB" b="1" dirty="0">
                <a:latin typeface="Arial" panose="020B0604020202020204" pitchFamily="34" charset="0"/>
                <a:cs typeface="Arial" panose="020B0604020202020204" pitchFamily="34" charset="0"/>
              </a:rPr>
              <a:t>this is key – often a need for child to learn a specific skill </a:t>
            </a: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pPr lvl="0"/>
            <a:endParaRPr lang="en-GB" dirty="0"/>
          </a:p>
          <a:p>
            <a:r>
              <a:rPr lang="en-GB" dirty="0"/>
              <a:t> </a:t>
            </a:r>
          </a:p>
          <a:p>
            <a:r>
              <a:rPr lang="en-GB" b="1" dirty="0"/>
              <a:t> </a:t>
            </a:r>
            <a:endParaRPr lang="en-GB" dirty="0"/>
          </a:p>
          <a:p>
            <a:pPr defTabSz="915926">
              <a:defRPr/>
            </a:pPr>
            <a:endParaRPr lang="en-GB" baseline="0" dirty="0"/>
          </a:p>
          <a:p>
            <a:pPr defTabSz="915926">
              <a:defRPr/>
            </a:pPr>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24</a:t>
            </a:fld>
            <a:endParaRPr lang="en-GB" dirty="0"/>
          </a:p>
        </p:txBody>
      </p:sp>
    </p:spTree>
    <p:extLst>
      <p:ext uri="{BB962C8B-B14F-4D97-AF65-F5344CB8AC3E}">
        <p14:creationId xmlns:p14="http://schemas.microsoft.com/office/powerpoint/2010/main" val="2488417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4190" indent="-286227" eaLnBrk="0" hangingPunct="0">
              <a:defRPr>
                <a:solidFill>
                  <a:schemeClr val="tx1"/>
                </a:solidFill>
                <a:latin typeface="Arial" panose="020B0604020202020204" pitchFamily="34" charset="0"/>
              </a:defRPr>
            </a:lvl2pPr>
            <a:lvl3pPr marL="1144908" indent="-228982" eaLnBrk="0" hangingPunct="0">
              <a:defRPr>
                <a:solidFill>
                  <a:schemeClr val="tx1"/>
                </a:solidFill>
                <a:latin typeface="Arial" panose="020B0604020202020204" pitchFamily="34" charset="0"/>
              </a:defRPr>
            </a:lvl3pPr>
            <a:lvl4pPr marL="1602871" indent="-228982" eaLnBrk="0" hangingPunct="0">
              <a:defRPr>
                <a:solidFill>
                  <a:schemeClr val="tx1"/>
                </a:solidFill>
                <a:latin typeface="Arial" panose="020B0604020202020204" pitchFamily="34" charset="0"/>
              </a:defRPr>
            </a:lvl4pPr>
            <a:lvl5pPr marL="2060834" indent="-228982" eaLnBrk="0" hangingPunct="0">
              <a:defRPr>
                <a:solidFill>
                  <a:schemeClr val="tx1"/>
                </a:solidFill>
                <a:latin typeface="Arial" panose="020B0604020202020204" pitchFamily="34" charset="0"/>
              </a:defRPr>
            </a:lvl5pPr>
            <a:lvl6pPr marL="2518797" indent="-228982" algn="ctr" eaLnBrk="0" fontAlgn="base" hangingPunct="0">
              <a:spcBef>
                <a:spcPct val="0"/>
              </a:spcBef>
              <a:spcAft>
                <a:spcPct val="0"/>
              </a:spcAft>
              <a:defRPr>
                <a:solidFill>
                  <a:schemeClr val="tx1"/>
                </a:solidFill>
                <a:latin typeface="Arial" panose="020B0604020202020204" pitchFamily="34" charset="0"/>
              </a:defRPr>
            </a:lvl6pPr>
            <a:lvl7pPr marL="2976761" indent="-228982" algn="ctr" eaLnBrk="0" fontAlgn="base" hangingPunct="0">
              <a:spcBef>
                <a:spcPct val="0"/>
              </a:spcBef>
              <a:spcAft>
                <a:spcPct val="0"/>
              </a:spcAft>
              <a:defRPr>
                <a:solidFill>
                  <a:schemeClr val="tx1"/>
                </a:solidFill>
                <a:latin typeface="Arial" panose="020B0604020202020204" pitchFamily="34" charset="0"/>
              </a:defRPr>
            </a:lvl7pPr>
            <a:lvl8pPr marL="3434724" indent="-228982" algn="ctr" eaLnBrk="0" fontAlgn="base" hangingPunct="0">
              <a:spcBef>
                <a:spcPct val="0"/>
              </a:spcBef>
              <a:spcAft>
                <a:spcPct val="0"/>
              </a:spcAft>
              <a:defRPr>
                <a:solidFill>
                  <a:schemeClr val="tx1"/>
                </a:solidFill>
                <a:latin typeface="Arial" panose="020B0604020202020204" pitchFamily="34" charset="0"/>
              </a:defRPr>
            </a:lvl8pPr>
            <a:lvl9pPr marL="3892686" indent="-228982"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324DAA5-1B7E-4690-ABD8-BED43B528028}" type="slidenum">
              <a:rPr lang="en-GB" altLang="en-US">
                <a:latin typeface="Times New Roman" panose="02020603050405020304" pitchFamily="18" charset="0"/>
              </a:rPr>
              <a:pPr eaLnBrk="1" hangingPunct="1"/>
              <a:t>25</a:t>
            </a:fld>
            <a:endParaRPr lang="en-GB" altLang="en-US" dirty="0">
              <a:latin typeface="Times New Roman" panose="02020603050405020304" pitchFamily="18"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defTabSz="915926">
              <a:defRPr/>
            </a:pPr>
            <a:r>
              <a:rPr lang="en-GB" altLang="en-US" dirty="0">
                <a:latin typeface="Arial" panose="020B0604020202020204" pitchFamily="34" charset="0"/>
                <a:cs typeface="Arial" panose="020B0604020202020204" pitchFamily="34" charset="0"/>
              </a:rPr>
              <a:t>The Portage Model advocates a small steps approach to supporting learning and behaviour. The aim is to work towards a gradual change by breaking the end goal down into manageable steps. More details on next slide. </a:t>
            </a:r>
          </a:p>
          <a:p>
            <a:pPr eaLnBrk="1" hangingPunct="1"/>
            <a:endParaRPr lang="en-US" altLang="en-US" dirty="0"/>
          </a:p>
        </p:txBody>
      </p:sp>
    </p:spTree>
    <p:extLst>
      <p:ext uri="{BB962C8B-B14F-4D97-AF65-F5344CB8AC3E}">
        <p14:creationId xmlns:p14="http://schemas.microsoft.com/office/powerpoint/2010/main" val="101067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Go through briefly</a:t>
            </a:r>
          </a:p>
        </p:txBody>
      </p:sp>
      <p:sp>
        <p:nvSpPr>
          <p:cNvPr id="4" name="Slide Number Placeholder 3"/>
          <p:cNvSpPr>
            <a:spLocks noGrp="1"/>
          </p:cNvSpPr>
          <p:nvPr>
            <p:ph type="sldNum" sz="quarter" idx="10"/>
          </p:nvPr>
        </p:nvSpPr>
        <p:spPr/>
        <p:txBody>
          <a:bodyPr/>
          <a:lstStyle/>
          <a:p>
            <a:fld id="{4A58128E-F9F3-4300-B527-B0FD97878106}" type="slidenum">
              <a:rPr lang="en-GB" smtClean="0"/>
              <a:t>26</a:t>
            </a:fld>
            <a:endParaRPr lang="en-GB" dirty="0"/>
          </a:p>
        </p:txBody>
      </p:sp>
    </p:spTree>
    <p:extLst>
      <p:ext uri="{BB962C8B-B14F-4D97-AF65-F5344CB8AC3E}">
        <p14:creationId xmlns:p14="http://schemas.microsoft.com/office/powerpoint/2010/main" val="29191965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Change presenter on this slide.</a:t>
            </a:r>
          </a:p>
          <a:p>
            <a:r>
              <a:rPr lang="en-GB" b="1" dirty="0">
                <a:latin typeface="Arial" panose="020B0604020202020204" pitchFamily="34" charset="0"/>
                <a:cs typeface="Arial" panose="020B0604020202020204" pitchFamily="34" charset="0"/>
              </a:rPr>
              <a:t>Emphasise the importance and purpose of rewards for children:</a:t>
            </a:r>
            <a:r>
              <a:rPr lang="en-GB"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Rewards are incentives - they are given in return for carrying out a desired behaviour or task and therefore must be effective</a:t>
            </a:r>
          </a:p>
          <a:p>
            <a:r>
              <a:rPr lang="en-GB" dirty="0">
                <a:latin typeface="Arial" panose="020B0604020202020204" pitchFamily="34" charset="0"/>
                <a:cs typeface="Arial" panose="020B0604020202020204" pitchFamily="34" charset="0"/>
              </a:rPr>
              <a:t>Rewards are used to help children learn new skills, not as a bribe or coercion</a:t>
            </a:r>
          </a:p>
          <a:p>
            <a:pPr lvl="0"/>
            <a:r>
              <a:rPr lang="en-GB" dirty="0">
                <a:latin typeface="Arial" panose="020B0604020202020204" pitchFamily="34" charset="0"/>
                <a:cs typeface="Arial" panose="020B0604020202020204" pitchFamily="34" charset="0"/>
              </a:rPr>
              <a:t>Emphasise the need to be consistent</a:t>
            </a:r>
          </a:p>
          <a:p>
            <a:pPr lvl="0"/>
            <a:r>
              <a:rPr lang="en-GB" dirty="0">
                <a:latin typeface="Arial" panose="020B0604020202020204" pitchFamily="34" charset="0"/>
                <a:cs typeface="Arial" panose="020B0604020202020204" pitchFamily="34" charset="0"/>
              </a:rPr>
              <a:t>Explain ‘strong’ i.e. effective and motivating</a:t>
            </a:r>
          </a:p>
          <a:p>
            <a:pPr lvl="0"/>
            <a:endParaRPr lang="en-GB" dirty="0">
              <a:latin typeface="Arial" panose="020B0604020202020204" pitchFamily="34" charset="0"/>
              <a:cs typeface="Arial" panose="020B0604020202020204" pitchFamily="34" charset="0"/>
            </a:endParaRPr>
          </a:p>
          <a:p>
            <a:pPr marL="346192" indent="-346192">
              <a:lnSpc>
                <a:spcPct val="107000"/>
              </a:lnSpc>
              <a:buFont typeface="Symbol" panose="05050102010706020507" pitchFamily="18" charset="2"/>
              <a:buChar cha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Emphasise the importance and purpose of rewards for children</a:t>
            </a:r>
          </a:p>
          <a:p>
            <a:pPr marL="346192" indent="-346192">
              <a:lnSpc>
                <a:spcPct val="107000"/>
              </a:lnSpc>
              <a:buFont typeface="Symbol" panose="05050102010706020507" pitchFamily="18" charset="2"/>
              <a:buChar cha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What is rewarding to one person may not be to another </a:t>
            </a:r>
          </a:p>
          <a:p>
            <a:pPr marL="346192" indent="-346192">
              <a:lnSpc>
                <a:spcPct val="107000"/>
              </a:lnSpc>
              <a:buFont typeface="Symbol" panose="05050102010706020507" pitchFamily="18" charset="2"/>
              <a:buChar cha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Emphasise the need to be consistent </a:t>
            </a:r>
          </a:p>
          <a:p>
            <a:pPr marL="346192" indent="-346192">
              <a:lnSpc>
                <a:spcPct val="107000"/>
              </a:lnSpc>
              <a:spcAft>
                <a:spcPts val="808"/>
              </a:spcAft>
              <a:buFont typeface="Symbol" panose="05050102010706020507" pitchFamily="18" charset="2"/>
              <a:buChar cha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Explain ‘strong’ i.e. effective and motivating</a:t>
            </a:r>
          </a:p>
          <a:p>
            <a:pPr marL="346192" indent="-346192">
              <a:lnSpc>
                <a:spcPct val="107000"/>
              </a:lnSpc>
              <a:spcAft>
                <a:spcPts val="808"/>
              </a:spcAft>
              <a:buFont typeface="Symbol" panose="05050102010706020507" pitchFamily="18" charset="2"/>
              <a:buChar cha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The emphasis of the discussion is to enable participants to consider how individual children find different things rewarding therefore we need to think of the unique child when considering suitable rewards</a:t>
            </a:r>
          </a:p>
          <a:p>
            <a:pPr>
              <a:lnSpc>
                <a:spcPct val="107000"/>
              </a:lnSpc>
              <a:spcAft>
                <a:spcPts val="808"/>
              </a:spcAft>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 </a:t>
            </a:r>
          </a:p>
          <a:p>
            <a:r>
              <a:rPr lang="en-GB" dirty="0">
                <a:solidFill>
                  <a:srgbClr val="000000"/>
                </a:solidFill>
                <a:latin typeface="Arial" panose="020B0604020202020204" pitchFamily="34" charset="0"/>
                <a:ea typeface="Calibri" panose="020F0502020204030204" pitchFamily="34" charset="0"/>
              </a:rPr>
              <a:t>Trainers may wish to share examples of more unusual rewards they have used for children</a:t>
            </a:r>
            <a:endParaRPr lang="en-GB" dirty="0">
              <a:latin typeface="Arial" panose="020B0604020202020204" pitchFamily="34" charset="0"/>
              <a:cs typeface="Arial" panose="020B0604020202020204" pitchFamily="34" charset="0"/>
            </a:endParaRPr>
          </a:p>
          <a:p>
            <a:pPr lvl="0"/>
            <a:endParaRPr lang="en-GB"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27</a:t>
            </a:fld>
            <a:endParaRPr lang="en-GB" dirty="0"/>
          </a:p>
        </p:txBody>
      </p:sp>
    </p:spTree>
    <p:extLst>
      <p:ext uri="{BB962C8B-B14F-4D97-AF65-F5344CB8AC3E}">
        <p14:creationId xmlns:p14="http://schemas.microsoft.com/office/powerpoint/2010/main" val="97590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4190" indent="-286227" eaLnBrk="0" hangingPunct="0">
              <a:defRPr>
                <a:solidFill>
                  <a:schemeClr val="tx1"/>
                </a:solidFill>
                <a:latin typeface="Arial" panose="020B0604020202020204" pitchFamily="34" charset="0"/>
              </a:defRPr>
            </a:lvl2pPr>
            <a:lvl3pPr marL="1144908" indent="-228982" eaLnBrk="0" hangingPunct="0">
              <a:defRPr>
                <a:solidFill>
                  <a:schemeClr val="tx1"/>
                </a:solidFill>
                <a:latin typeface="Arial" panose="020B0604020202020204" pitchFamily="34" charset="0"/>
              </a:defRPr>
            </a:lvl3pPr>
            <a:lvl4pPr marL="1602871" indent="-228982" eaLnBrk="0" hangingPunct="0">
              <a:defRPr>
                <a:solidFill>
                  <a:schemeClr val="tx1"/>
                </a:solidFill>
                <a:latin typeface="Arial" panose="020B0604020202020204" pitchFamily="34" charset="0"/>
              </a:defRPr>
            </a:lvl4pPr>
            <a:lvl5pPr marL="2060834" indent="-228982" eaLnBrk="0" hangingPunct="0">
              <a:defRPr>
                <a:solidFill>
                  <a:schemeClr val="tx1"/>
                </a:solidFill>
                <a:latin typeface="Arial" panose="020B0604020202020204" pitchFamily="34" charset="0"/>
              </a:defRPr>
            </a:lvl5pPr>
            <a:lvl6pPr marL="2518797" indent="-228982" algn="ctr" eaLnBrk="0" fontAlgn="base" hangingPunct="0">
              <a:spcBef>
                <a:spcPct val="0"/>
              </a:spcBef>
              <a:spcAft>
                <a:spcPct val="0"/>
              </a:spcAft>
              <a:defRPr>
                <a:solidFill>
                  <a:schemeClr val="tx1"/>
                </a:solidFill>
                <a:latin typeface="Arial" panose="020B0604020202020204" pitchFamily="34" charset="0"/>
              </a:defRPr>
            </a:lvl6pPr>
            <a:lvl7pPr marL="2976761" indent="-228982" algn="ctr" eaLnBrk="0" fontAlgn="base" hangingPunct="0">
              <a:spcBef>
                <a:spcPct val="0"/>
              </a:spcBef>
              <a:spcAft>
                <a:spcPct val="0"/>
              </a:spcAft>
              <a:defRPr>
                <a:solidFill>
                  <a:schemeClr val="tx1"/>
                </a:solidFill>
                <a:latin typeface="Arial" panose="020B0604020202020204" pitchFamily="34" charset="0"/>
              </a:defRPr>
            </a:lvl7pPr>
            <a:lvl8pPr marL="3434724" indent="-228982" algn="ctr" eaLnBrk="0" fontAlgn="base" hangingPunct="0">
              <a:spcBef>
                <a:spcPct val="0"/>
              </a:spcBef>
              <a:spcAft>
                <a:spcPct val="0"/>
              </a:spcAft>
              <a:defRPr>
                <a:solidFill>
                  <a:schemeClr val="tx1"/>
                </a:solidFill>
                <a:latin typeface="Arial" panose="020B0604020202020204" pitchFamily="34" charset="0"/>
              </a:defRPr>
            </a:lvl8pPr>
            <a:lvl9pPr marL="3892686" indent="-228982"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F6C5093-E60D-481C-BFD8-F9F2F4F1A5D0}" type="slidenum">
              <a:rPr lang="en-GB" altLang="en-US">
                <a:latin typeface="Times New Roman" panose="02020603050405020304" pitchFamily="18" charset="0"/>
              </a:rPr>
              <a:pPr eaLnBrk="1" hangingPunct="1"/>
              <a:t>28</a:t>
            </a:fld>
            <a:endParaRPr lang="en-GB" altLang="en-US" dirty="0">
              <a:latin typeface="Times New Roman" panose="02020603050405020304" pitchFamily="18" charset="0"/>
            </a:endParaRPr>
          </a:p>
        </p:txBody>
      </p:sp>
      <p:sp>
        <p:nvSpPr>
          <p:cNvPr id="66563" name="Rectangle 2"/>
          <p:cNvSpPr>
            <a:spLocks noGrp="1" noRot="1" noChangeAspect="1" noChangeArrowheads="1" noTextEdit="1"/>
          </p:cNvSpPr>
          <p:nvPr>
            <p:ph type="sldImg"/>
          </p:nvPr>
        </p:nvSpPr>
        <p:spPr>
          <a:xfrm>
            <a:off x="439738" y="330200"/>
            <a:ext cx="6010275" cy="3381375"/>
          </a:xfrm>
          <a:ln/>
        </p:spPr>
      </p:sp>
      <p:sp>
        <p:nvSpPr>
          <p:cNvPr id="66564" name="Rectangle 3"/>
          <p:cNvSpPr>
            <a:spLocks noGrp="1" noChangeArrowheads="1"/>
          </p:cNvSpPr>
          <p:nvPr>
            <p:ph type="body" idx="1"/>
          </p:nvPr>
        </p:nvSpPr>
        <p:spPr>
          <a:xfrm>
            <a:off x="368753" y="3868566"/>
            <a:ext cx="6355910" cy="5566586"/>
          </a:xfrm>
          <a:noFill/>
        </p:spPr>
        <p:txBody>
          <a:bodyPr/>
          <a:lstStyle/>
          <a:p>
            <a:r>
              <a:rPr lang="en-GB" altLang="en-US" b="1" dirty="0">
                <a:latin typeface="Arial" panose="020B0604020202020204" pitchFamily="34" charset="0"/>
                <a:cs typeface="Arial" panose="020B0604020202020204" pitchFamily="34" charset="0"/>
              </a:rPr>
              <a:t>Motivating:</a:t>
            </a:r>
          </a:p>
          <a:p>
            <a:pPr marL="174688" indent="-174688">
              <a:buFont typeface="Arial" panose="020B0604020202020204" pitchFamily="34" charset="0"/>
              <a:buChar char="•"/>
            </a:pPr>
            <a:r>
              <a:rPr lang="en-GB" u="sng" dirty="0">
                <a:latin typeface="Arial" panose="020B0604020202020204" pitchFamily="34" charset="0"/>
                <a:cs typeface="Arial" panose="020B0604020202020204" pitchFamily="34" charset="0"/>
              </a:rPr>
              <a:t>must capture the child’s attention</a:t>
            </a:r>
            <a:r>
              <a:rPr lang="en-GB" dirty="0">
                <a:latin typeface="Arial" panose="020B0604020202020204" pitchFamily="34" charset="0"/>
                <a:cs typeface="Arial" panose="020B0604020202020204" pitchFamily="34" charset="0"/>
              </a:rPr>
              <a:t>. No matter how carefully the reward has been chosen, there's </a:t>
            </a:r>
            <a:r>
              <a:rPr lang="en-GB" u="sng" dirty="0">
                <a:latin typeface="Arial" panose="020B0604020202020204" pitchFamily="34" charset="0"/>
                <a:cs typeface="Arial" panose="020B0604020202020204" pitchFamily="34" charset="0"/>
              </a:rPr>
              <a:t>no point in rewarding if the child does not know  he's been rewarded</a:t>
            </a:r>
            <a:r>
              <a:rPr lang="en-GB" dirty="0">
                <a:latin typeface="Arial" panose="020B0604020202020204" pitchFamily="34" charset="0"/>
                <a:cs typeface="Arial" panose="020B0604020202020204" pitchFamily="34" charset="0"/>
              </a:rPr>
              <a:t>. </a:t>
            </a:r>
            <a:r>
              <a:rPr lang="en-GB" u="sng" dirty="0">
                <a:latin typeface="Arial" panose="020B0604020202020204" pitchFamily="34" charset="0"/>
                <a:cs typeface="Arial" panose="020B0604020202020204" pitchFamily="34" charset="0"/>
              </a:rPr>
              <a:t> </a:t>
            </a:r>
            <a:endParaRPr lang="en-GB" altLang="en-US" dirty="0">
              <a:latin typeface="Arial" panose="020B0604020202020204" pitchFamily="34" charset="0"/>
              <a:cs typeface="Arial" panose="020B0604020202020204" pitchFamily="34" charset="0"/>
            </a:endParaRPr>
          </a:p>
          <a:p>
            <a:r>
              <a:rPr lang="en-GB" altLang="en-US" b="1" dirty="0">
                <a:latin typeface="Arial" panose="020B0604020202020204" pitchFamily="34" charset="0"/>
                <a:cs typeface="Arial" panose="020B0604020202020204" pitchFamily="34" charset="0"/>
              </a:rPr>
              <a:t>Immediate:</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must be </a:t>
            </a:r>
            <a:r>
              <a:rPr lang="en-GB" u="sng" dirty="0">
                <a:latin typeface="Arial" panose="020B0604020202020204" pitchFamily="34" charset="0"/>
                <a:cs typeface="Arial" panose="020B0604020202020204" pitchFamily="34" charset="0"/>
              </a:rPr>
              <a:t>given as soon as the appropriate behaviour has been performed to avoid inadvertently rewarding another behaviour</a:t>
            </a:r>
            <a:endParaRPr lang="en-GB" altLang="en-US" u="sng" dirty="0">
              <a:latin typeface="Arial" panose="020B0604020202020204" pitchFamily="34" charset="0"/>
              <a:cs typeface="Arial" panose="020B0604020202020204" pitchFamily="34" charset="0"/>
            </a:endParaRPr>
          </a:p>
          <a:p>
            <a:r>
              <a:rPr lang="en-GB" altLang="en-US" b="1" dirty="0">
                <a:latin typeface="Arial" panose="020B0604020202020204" pitchFamily="34" charset="0"/>
                <a:cs typeface="Arial" panose="020B0604020202020204" pitchFamily="34" charset="0"/>
              </a:rPr>
              <a:t>Consistent:</a:t>
            </a:r>
          </a:p>
          <a:p>
            <a:pPr marL="174688" indent="-174688">
              <a:buFont typeface="Arial" panose="020B0604020202020204" pitchFamily="34" charset="0"/>
              <a:buChar char="•"/>
            </a:pPr>
            <a:r>
              <a:rPr lang="en-GB" u="sng" dirty="0">
                <a:latin typeface="Arial" panose="020B0604020202020204" pitchFamily="34" charset="0"/>
                <a:cs typeface="Arial" panose="020B0604020202020204" pitchFamily="34" charset="0"/>
              </a:rPr>
              <a:t>initially the child must be rewarded every time he performs the task</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When the  </a:t>
            </a:r>
            <a:r>
              <a:rPr lang="en-GB" u="sng" dirty="0">
                <a:latin typeface="Arial" panose="020B0604020202020204" pitchFamily="34" charset="0"/>
                <a:cs typeface="Arial" panose="020B0604020202020204" pitchFamily="34" charset="0"/>
              </a:rPr>
              <a:t>behaviour is becoming established</a:t>
            </a:r>
            <a:r>
              <a:rPr lang="en-GB" dirty="0">
                <a:latin typeface="Arial" panose="020B0604020202020204" pitchFamily="34" charset="0"/>
                <a:cs typeface="Arial" panose="020B0604020202020204" pitchFamily="34" charset="0"/>
              </a:rPr>
              <a:t>, you need to </a:t>
            </a:r>
            <a:r>
              <a:rPr lang="en-GB" u="sng" dirty="0">
                <a:latin typeface="Arial" panose="020B0604020202020204" pitchFamily="34" charset="0"/>
                <a:cs typeface="Arial" panose="020B0604020202020204" pitchFamily="34" charset="0"/>
              </a:rPr>
              <a:t>consider rewarding intermittently</a:t>
            </a:r>
            <a:r>
              <a:rPr lang="en-GB" dirty="0">
                <a:latin typeface="Arial" panose="020B0604020202020204" pitchFamily="34" charset="0"/>
                <a:cs typeface="Arial" panose="020B0604020202020204" pitchFamily="34" charset="0"/>
              </a:rPr>
              <a:t> </a:t>
            </a:r>
            <a:r>
              <a:rPr lang="en-GB" u="sng" dirty="0">
                <a:latin typeface="Arial" panose="020B0604020202020204" pitchFamily="34" charset="0"/>
                <a:cs typeface="Arial" panose="020B0604020202020204" pitchFamily="34" charset="0"/>
              </a:rPr>
              <a:t>and fading out altogether so the task is a reward in itself</a:t>
            </a:r>
          </a:p>
          <a:p>
            <a:pPr marL="174688" indent="-174688">
              <a:buFont typeface="Arial" panose="020B0604020202020204" pitchFamily="34" charset="0"/>
              <a:buChar char="•"/>
            </a:pPr>
            <a:r>
              <a:rPr lang="en-US" altLang="en-US" dirty="0">
                <a:latin typeface="Arial" panose="020B0604020202020204" pitchFamily="34" charset="0"/>
                <a:cs typeface="Arial" panose="020B0604020202020204" pitchFamily="34" charset="0"/>
              </a:rPr>
              <a:t>With consistency this applies to all adults in setting as well as consistent rewards-consider in terms of home as well as setting</a:t>
            </a:r>
          </a:p>
          <a:p>
            <a:r>
              <a:rPr lang="en-GB" altLang="en-US" b="1" dirty="0">
                <a:latin typeface="Arial" panose="020B0604020202020204" pitchFamily="34" charset="0"/>
                <a:cs typeface="Arial" panose="020B0604020202020204" pitchFamily="34" charset="0"/>
              </a:rPr>
              <a:t>Used to shape behaviour:</a:t>
            </a:r>
          </a:p>
          <a:p>
            <a:pPr marL="174688" indent="-174688">
              <a:buFont typeface="Arial" panose="020B0604020202020204" pitchFamily="34" charset="0"/>
              <a:buChar char="•"/>
            </a:pPr>
            <a:r>
              <a:rPr lang="en-GB" u="none" dirty="0">
                <a:latin typeface="Arial" panose="020B0604020202020204" pitchFamily="34" charset="0"/>
                <a:cs typeface="Arial" panose="020B0604020202020204" pitchFamily="34" charset="0"/>
              </a:rPr>
              <a:t>to help a child learn a new behaviour, we can reward successive steps or approximations to the target behaviour</a:t>
            </a:r>
            <a:endParaRPr lang="en-GB" altLang="en-US" u="none" dirty="0">
              <a:latin typeface="Arial" panose="020B0604020202020204" pitchFamily="34" charset="0"/>
              <a:cs typeface="Arial" panose="020B0604020202020204" pitchFamily="34" charset="0"/>
            </a:endParaRPr>
          </a:p>
          <a:p>
            <a:r>
              <a:rPr lang="en-GB" altLang="en-US" b="1" dirty="0">
                <a:latin typeface="Arial" panose="020B0604020202020204" pitchFamily="34" charset="0"/>
                <a:cs typeface="Arial" panose="020B0604020202020204" pitchFamily="34" charset="0"/>
              </a:rPr>
              <a:t>Linked to social praise:</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actual rewards are always paired with social praise</a:t>
            </a:r>
            <a:endParaRPr lang="en-GB" altLang="en-US" dirty="0">
              <a:latin typeface="Arial" panose="020B0604020202020204" pitchFamily="34" charset="0"/>
              <a:cs typeface="Arial" panose="020B0604020202020204" pitchFamily="34" charset="0"/>
            </a:endParaRPr>
          </a:p>
          <a:p>
            <a:r>
              <a:rPr lang="en-GB" altLang="en-US" b="1" dirty="0">
                <a:latin typeface="Arial" panose="020B0604020202020204" pitchFamily="34" charset="0"/>
                <a:cs typeface="Arial" panose="020B0604020202020204" pitchFamily="34" charset="0"/>
              </a:rPr>
              <a:t>Faded to leave social reward: Example</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Well done, hurray and a clap for Freddie ‘ you’ve given me the book’ (Share book with Freddie),</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Freddie  ‘well done  you’ve given me the book’ (share book with Freddie) </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Freddie gives the adult the book and they share the  book .</a:t>
            </a:r>
          </a:p>
          <a:p>
            <a:pPr eaLnBrk="1" hangingPunct="1"/>
            <a:endParaRPr lang="en-US" altLang="en-US" dirty="0"/>
          </a:p>
        </p:txBody>
      </p:sp>
    </p:spTree>
    <p:extLst>
      <p:ext uri="{BB962C8B-B14F-4D97-AF65-F5344CB8AC3E}">
        <p14:creationId xmlns:p14="http://schemas.microsoft.com/office/powerpoint/2010/main" val="41256204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4190" indent="-286227" eaLnBrk="0" hangingPunct="0">
              <a:defRPr>
                <a:solidFill>
                  <a:schemeClr val="tx1"/>
                </a:solidFill>
                <a:latin typeface="Arial" panose="020B0604020202020204" pitchFamily="34" charset="0"/>
              </a:defRPr>
            </a:lvl2pPr>
            <a:lvl3pPr marL="1144908" indent="-228982" eaLnBrk="0" hangingPunct="0">
              <a:defRPr>
                <a:solidFill>
                  <a:schemeClr val="tx1"/>
                </a:solidFill>
                <a:latin typeface="Arial" panose="020B0604020202020204" pitchFamily="34" charset="0"/>
              </a:defRPr>
            </a:lvl3pPr>
            <a:lvl4pPr marL="1602871" indent="-228982" eaLnBrk="0" hangingPunct="0">
              <a:defRPr>
                <a:solidFill>
                  <a:schemeClr val="tx1"/>
                </a:solidFill>
                <a:latin typeface="Arial" panose="020B0604020202020204" pitchFamily="34" charset="0"/>
              </a:defRPr>
            </a:lvl4pPr>
            <a:lvl5pPr marL="2060834" indent="-228982" eaLnBrk="0" hangingPunct="0">
              <a:defRPr>
                <a:solidFill>
                  <a:schemeClr val="tx1"/>
                </a:solidFill>
                <a:latin typeface="Arial" panose="020B0604020202020204" pitchFamily="34" charset="0"/>
              </a:defRPr>
            </a:lvl5pPr>
            <a:lvl6pPr marL="2518797" indent="-228982" algn="ctr" eaLnBrk="0" fontAlgn="base" hangingPunct="0">
              <a:spcBef>
                <a:spcPct val="0"/>
              </a:spcBef>
              <a:spcAft>
                <a:spcPct val="0"/>
              </a:spcAft>
              <a:defRPr>
                <a:solidFill>
                  <a:schemeClr val="tx1"/>
                </a:solidFill>
                <a:latin typeface="Arial" panose="020B0604020202020204" pitchFamily="34" charset="0"/>
              </a:defRPr>
            </a:lvl6pPr>
            <a:lvl7pPr marL="2976761" indent="-228982" algn="ctr" eaLnBrk="0" fontAlgn="base" hangingPunct="0">
              <a:spcBef>
                <a:spcPct val="0"/>
              </a:spcBef>
              <a:spcAft>
                <a:spcPct val="0"/>
              </a:spcAft>
              <a:defRPr>
                <a:solidFill>
                  <a:schemeClr val="tx1"/>
                </a:solidFill>
                <a:latin typeface="Arial" panose="020B0604020202020204" pitchFamily="34" charset="0"/>
              </a:defRPr>
            </a:lvl7pPr>
            <a:lvl8pPr marL="3434724" indent="-228982" algn="ctr" eaLnBrk="0" fontAlgn="base" hangingPunct="0">
              <a:spcBef>
                <a:spcPct val="0"/>
              </a:spcBef>
              <a:spcAft>
                <a:spcPct val="0"/>
              </a:spcAft>
              <a:defRPr>
                <a:solidFill>
                  <a:schemeClr val="tx1"/>
                </a:solidFill>
                <a:latin typeface="Arial" panose="020B0604020202020204" pitchFamily="34" charset="0"/>
              </a:defRPr>
            </a:lvl8pPr>
            <a:lvl9pPr marL="3892686" indent="-228982"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78189EB-41AE-4CC5-8C02-3A70F24F6F7E}" type="slidenum">
              <a:rPr lang="en-GB" altLang="en-US">
                <a:latin typeface="Times New Roman" panose="02020603050405020304" pitchFamily="18" charset="0"/>
              </a:rPr>
              <a:pPr eaLnBrk="1" hangingPunct="1"/>
              <a:t>29</a:t>
            </a:fld>
            <a:endParaRPr lang="en-GB" altLang="en-US">
              <a:latin typeface="Times New Roman" panose="02020603050405020304"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lvl="0"/>
            <a:r>
              <a:rPr lang="en-GB" b="1" dirty="0">
                <a:latin typeface="Arial" panose="020B0604020202020204" pitchFamily="34" charset="0"/>
                <a:cs typeface="Arial" panose="020B0604020202020204" pitchFamily="34" charset="0"/>
              </a:rPr>
              <a:t>Point 2: </a:t>
            </a:r>
            <a:r>
              <a:rPr lang="en-GB" b="1" dirty="0">
                <a:solidFill>
                  <a:srgbClr val="FF0000"/>
                </a:solidFill>
                <a:latin typeface="Arial" panose="020B0604020202020204" pitchFamily="34" charset="0"/>
                <a:cs typeface="Arial" panose="020B0604020202020204" pitchFamily="34" charset="0"/>
              </a:rPr>
              <a:t>Read slide and add</a:t>
            </a:r>
            <a:r>
              <a:rPr lang="en-GB" b="1" dirty="0">
                <a:latin typeface="Arial" panose="020B0604020202020204" pitchFamily="34" charset="0"/>
                <a:cs typeface="Arial" panose="020B0604020202020204" pitchFamily="34" charset="0"/>
              </a:rPr>
              <a:t> </a:t>
            </a:r>
          </a:p>
          <a:p>
            <a:pPr lvl="0"/>
            <a:r>
              <a:rPr lang="en-GB" dirty="0">
                <a:latin typeface="Arial" panose="020B0604020202020204" pitchFamily="34" charset="0"/>
                <a:cs typeface="Arial" panose="020B0604020202020204" pitchFamily="34" charset="0"/>
              </a:rPr>
              <a:t>Rewards need to be rewarding for the individual – observations will inform what child finds rewarding</a:t>
            </a:r>
          </a:p>
          <a:p>
            <a:pPr lvl="0"/>
            <a:endParaRPr lang="en-GB" dirty="0">
              <a:latin typeface="Arial" panose="020B0604020202020204" pitchFamily="34" charset="0"/>
              <a:cs typeface="Arial" panose="020B0604020202020204" pitchFamily="34" charset="0"/>
            </a:endParaRPr>
          </a:p>
          <a:p>
            <a:pPr lvl="0"/>
            <a:r>
              <a:rPr lang="en-GB" b="1" dirty="0">
                <a:latin typeface="Arial" panose="020B0604020202020204" pitchFamily="34" charset="0"/>
                <a:cs typeface="Arial" panose="020B0604020202020204" pitchFamily="34" charset="0"/>
              </a:rPr>
              <a:t>Point 4: </a:t>
            </a:r>
            <a:r>
              <a:rPr lang="en-GB" b="1" dirty="0">
                <a:solidFill>
                  <a:srgbClr val="FF0000"/>
                </a:solidFill>
                <a:latin typeface="Arial" panose="020B0604020202020204" pitchFamily="34" charset="0"/>
                <a:cs typeface="Arial" panose="020B0604020202020204" pitchFamily="34" charset="0"/>
              </a:rPr>
              <a:t>Read slide and add </a:t>
            </a:r>
          </a:p>
          <a:p>
            <a:pPr lvl="0"/>
            <a:r>
              <a:rPr lang="en-GB" dirty="0">
                <a:latin typeface="Arial" panose="020B0604020202020204" pitchFamily="34" charset="0"/>
                <a:cs typeface="Arial" panose="020B0604020202020204" pitchFamily="34" charset="0"/>
              </a:rPr>
              <a:t>Other children may react adversely to the selective rewarding of one child. It can be helpful to look at the rewards available to others involved to make sure that it is possible for any individual to feel rewarded (Give example)</a:t>
            </a:r>
          </a:p>
          <a:p>
            <a:pPr lvl="0"/>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NOTE: The aim eventually is for children to respond to intrinsic rather than tangible rewards i.e. the task or activity will be a reward in itself</a:t>
            </a:r>
          </a:p>
          <a:p>
            <a:endParaRPr lang="en-US" altLang="en-US" dirty="0"/>
          </a:p>
        </p:txBody>
      </p:sp>
    </p:spTree>
    <p:extLst>
      <p:ext uri="{BB962C8B-B14F-4D97-AF65-F5344CB8AC3E}">
        <p14:creationId xmlns:p14="http://schemas.microsoft.com/office/powerpoint/2010/main" val="3346826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Praise should continue once the behaviour is established and more tangible rewards have been withdrawn</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Be specific</a:t>
            </a:r>
            <a:r>
              <a:rPr lang="en-GB" dirty="0">
                <a:latin typeface="Arial" panose="020B0604020202020204" pitchFamily="34" charset="0"/>
                <a:cs typeface="Arial" panose="020B0604020202020204" pitchFamily="34" charset="0"/>
              </a:rPr>
              <a:t> - Praise the specific action or behaviour otherwise the child may link praise to another behaviour - ‘Good boy Thomas for sharing the ball with Simon’</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Be appropriate </a:t>
            </a:r>
            <a:r>
              <a:rPr lang="en-GB" dirty="0">
                <a:latin typeface="Arial" panose="020B0604020202020204" pitchFamily="34" charset="0"/>
                <a:cs typeface="Arial" panose="020B0604020202020204" pitchFamily="34" charset="0"/>
              </a:rPr>
              <a:t>- think about the most appropriate way of doing this for each child including proximity, language, eye contact</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Be noticed by the child </a:t>
            </a:r>
            <a:r>
              <a:rPr lang="en-GB" dirty="0">
                <a:latin typeface="Arial" panose="020B0604020202020204" pitchFamily="34" charset="0"/>
                <a:cs typeface="Arial" panose="020B0604020202020204" pitchFamily="34" charset="0"/>
              </a:rPr>
              <a:t>- so the child realises they are being praised</a:t>
            </a:r>
          </a:p>
          <a:p>
            <a:r>
              <a:rPr lang="en-GB" dirty="0">
                <a:latin typeface="Arial" panose="020B0604020202020204" pitchFamily="34" charset="0"/>
                <a:cs typeface="Arial" panose="020B0604020202020204" pitchFamily="34" charset="0"/>
              </a:rPr>
              <a:t>Presenters to give an example here – use a role play scenario </a:t>
            </a:r>
          </a:p>
          <a:p>
            <a:pPr lvl="0"/>
            <a:endParaRPr lang="en-GB" sz="1400"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30</a:t>
            </a:fld>
            <a:endParaRPr lang="en-GB" dirty="0"/>
          </a:p>
        </p:txBody>
      </p:sp>
    </p:spTree>
    <p:extLst>
      <p:ext uri="{BB962C8B-B14F-4D97-AF65-F5344CB8AC3E}">
        <p14:creationId xmlns:p14="http://schemas.microsoft.com/office/powerpoint/2010/main" val="2081776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Sheet if AT want participants to record this .</a:t>
            </a:r>
          </a:p>
          <a:p>
            <a:endParaRPr lang="en-GB" dirty="0"/>
          </a:p>
          <a:p>
            <a:r>
              <a:rPr lang="en-GB" dirty="0"/>
              <a:t>Positive response tell the child what to do and not reprimand them e.g. on the floor instead of get off the table.</a:t>
            </a:r>
          </a:p>
          <a:p>
            <a:r>
              <a:rPr lang="en-GB" dirty="0"/>
              <a:t>Not using a loud voice or shouting.</a:t>
            </a:r>
          </a:p>
          <a:p>
            <a:r>
              <a:rPr lang="en-GB" dirty="0"/>
              <a:t>Using stop instead of no.</a:t>
            </a:r>
          </a:p>
        </p:txBody>
      </p:sp>
      <p:sp>
        <p:nvSpPr>
          <p:cNvPr id="4" name="Slide Number Placeholder 3"/>
          <p:cNvSpPr>
            <a:spLocks noGrp="1"/>
          </p:cNvSpPr>
          <p:nvPr>
            <p:ph type="sldNum" sz="quarter" idx="10"/>
          </p:nvPr>
        </p:nvSpPr>
        <p:spPr/>
        <p:txBody>
          <a:bodyPr/>
          <a:lstStyle/>
          <a:p>
            <a:fld id="{C34C1B64-E3A0-43BB-A297-F0D1E93647FB}" type="slidenum">
              <a:rPr lang="en-GB" altLang="en-US" smtClean="0"/>
              <a:pPr/>
              <a:t>31</a:t>
            </a:fld>
            <a:endParaRPr lang="en-GB" altLang="en-US" dirty="0"/>
          </a:p>
        </p:txBody>
      </p:sp>
    </p:spTree>
    <p:extLst>
      <p:ext uri="{BB962C8B-B14F-4D97-AF65-F5344CB8AC3E}">
        <p14:creationId xmlns:p14="http://schemas.microsoft.com/office/powerpoint/2010/main" val="32815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71">
              <a:defRPr/>
            </a:pPr>
            <a:r>
              <a:rPr lang="en-GB" dirty="0">
                <a:latin typeface="Arial" panose="020B0604020202020204" pitchFamily="34" charset="0"/>
                <a:cs typeface="Arial" panose="020B0604020202020204" pitchFamily="34" charset="0"/>
              </a:rPr>
              <a:t>Trainers should point out that the disadvantages of negative responses have greater consequences for the child and whole setting. The issues highlighted with positive responses are mainly things that just need consideration/adapting/fine tuning.</a:t>
            </a:r>
          </a:p>
          <a:p>
            <a:endParaRPr lang="en-GB" dirty="0"/>
          </a:p>
          <a:p>
            <a:r>
              <a:rPr lang="en-GB" dirty="0"/>
              <a:t>Using naughty step, shouting, telling child off.</a:t>
            </a:r>
          </a:p>
        </p:txBody>
      </p:sp>
      <p:sp>
        <p:nvSpPr>
          <p:cNvPr id="4" name="Slide Number Placeholder 3"/>
          <p:cNvSpPr>
            <a:spLocks noGrp="1"/>
          </p:cNvSpPr>
          <p:nvPr>
            <p:ph type="sldNum" sz="quarter" idx="10"/>
          </p:nvPr>
        </p:nvSpPr>
        <p:spPr/>
        <p:txBody>
          <a:bodyPr/>
          <a:lstStyle/>
          <a:p>
            <a:fld id="{C34C1B64-E3A0-43BB-A297-F0D1E93647FB}" type="slidenum">
              <a:rPr lang="en-GB" altLang="en-US" smtClean="0"/>
              <a:pPr/>
              <a:t>32</a:t>
            </a:fld>
            <a:endParaRPr lang="en-GB" altLang="en-US" dirty="0"/>
          </a:p>
        </p:txBody>
      </p:sp>
    </p:spTree>
    <p:extLst>
      <p:ext uri="{BB962C8B-B14F-4D97-AF65-F5344CB8AC3E}">
        <p14:creationId xmlns:p14="http://schemas.microsoft.com/office/powerpoint/2010/main" val="32815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Reflect back to previous modules on UCL and LTGs particularly here which show the importance of using observations and discussions with others, before setting goals that are clear in their language and purpose. </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Point 1: Triggers </a:t>
            </a:r>
            <a:r>
              <a:rPr lang="en-GB" b="1" dirty="0">
                <a:solidFill>
                  <a:srgbClr val="FF0000"/>
                </a:solidFill>
                <a:latin typeface="Arial" panose="020B0604020202020204" pitchFamily="34" charset="0"/>
                <a:cs typeface="Arial" panose="020B0604020202020204" pitchFamily="34" charset="0"/>
              </a:rPr>
              <a:t>Read slide and then: </a:t>
            </a:r>
            <a:r>
              <a:rPr lang="en-GB" dirty="0">
                <a:latin typeface="Arial" panose="020B0604020202020204" pitchFamily="34" charset="0"/>
                <a:cs typeface="Arial" panose="020B0604020202020204" pitchFamily="34" charset="0"/>
              </a:rPr>
              <a:t>the signals or stimuli that ‘set off’ a particular action, occurring immediately before the commencement of the unacceptable behaviour.  Triggers can stop the good behaviour and start the unacceptable behaviour</a:t>
            </a:r>
          </a:p>
          <a:p>
            <a:pPr lvl="0"/>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Point 2 Environment</a:t>
            </a:r>
            <a:r>
              <a:rPr lang="en-GB" b="1" dirty="0">
                <a:highlight>
                  <a:srgbClr val="C0C0C0"/>
                </a:highlight>
                <a:latin typeface="Arial" panose="020B0604020202020204" pitchFamily="34" charset="0"/>
                <a:cs typeface="Arial" panose="020B0604020202020204" pitchFamily="34" charset="0"/>
              </a:rPr>
              <a:t>:</a:t>
            </a:r>
            <a:r>
              <a:rPr lang="en-GB" b="1" dirty="0">
                <a:solidFill>
                  <a:srgbClr val="FF0000"/>
                </a:solidFill>
                <a:highlight>
                  <a:srgbClr val="C0C0C0"/>
                </a:highlight>
                <a:latin typeface="Arial" panose="020B0604020202020204" pitchFamily="34" charset="0"/>
                <a:cs typeface="Arial" panose="020B0604020202020204" pitchFamily="34" charset="0"/>
              </a:rPr>
              <a:t> </a:t>
            </a:r>
            <a:r>
              <a:rPr lang="en-GB" b="1" dirty="0">
                <a:solidFill>
                  <a:srgbClr val="FF0000"/>
                </a:solidFill>
                <a:latin typeface="Arial" panose="020B0604020202020204" pitchFamily="34" charset="0"/>
                <a:cs typeface="Arial" panose="020B0604020202020204" pitchFamily="34" charset="0"/>
              </a:rPr>
              <a:t>Read slide and then: </a:t>
            </a:r>
            <a:r>
              <a:rPr lang="en-GB" b="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All those things going on in the environment or in the background that affect behaviour. These are the stable or relatively stable things in the environment such as: </a:t>
            </a:r>
            <a:r>
              <a:rPr lang="en-US" dirty="0">
                <a:latin typeface="Arial" panose="020B0604020202020204" pitchFamily="34" charset="0"/>
                <a:cs typeface="Arial" panose="020B0604020202020204" pitchFamily="34" charset="0"/>
              </a:rPr>
              <a:t>time of day; places; people; ‘tension’ in the environment; weather; hunger</a:t>
            </a:r>
          </a:p>
          <a:p>
            <a:pPr lvl="0"/>
            <a:endParaRPr lang="en-GB" dirty="0">
              <a:latin typeface="Arial" panose="020B0604020202020204" pitchFamily="34" charset="0"/>
              <a:cs typeface="Arial" panose="020B0604020202020204" pitchFamily="34" charset="0"/>
            </a:endParaRPr>
          </a:p>
          <a:p>
            <a:pPr lvl="0"/>
            <a:endParaRPr lang="en-GB" dirty="0"/>
          </a:p>
        </p:txBody>
      </p:sp>
      <p:sp>
        <p:nvSpPr>
          <p:cNvPr id="4" name="Slide Number Placeholder 3"/>
          <p:cNvSpPr>
            <a:spLocks noGrp="1"/>
          </p:cNvSpPr>
          <p:nvPr>
            <p:ph type="sldNum" sz="quarter" idx="10"/>
          </p:nvPr>
        </p:nvSpPr>
        <p:spPr/>
        <p:txBody>
          <a:bodyPr/>
          <a:lstStyle/>
          <a:p>
            <a:fld id="{C34C1B64-E3A0-43BB-A297-F0D1E93647FB}" type="slidenum">
              <a:rPr lang="en-GB" altLang="en-US" smtClean="0"/>
              <a:pPr/>
              <a:t>33</a:t>
            </a:fld>
            <a:endParaRPr lang="en-GB" altLang="en-US"/>
          </a:p>
        </p:txBody>
      </p:sp>
    </p:spTree>
    <p:extLst>
      <p:ext uri="{BB962C8B-B14F-4D97-AF65-F5344CB8AC3E}">
        <p14:creationId xmlns:p14="http://schemas.microsoft.com/office/powerpoint/2010/main" val="10237373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When setting a long term goal around behaviour, we need to be clear about both the current behaviour and what we would like to see happening in the future (i.e. goal should state what we are expecting the child to do, not what they shouldn’t be doing)</a:t>
            </a:r>
          </a:p>
          <a:p>
            <a:pPr defTabSz="915926">
              <a:defRPr/>
            </a:pPr>
            <a:endParaRPr lang="en-GB" dirty="0">
              <a:latin typeface="Arial" panose="020B0604020202020204" pitchFamily="34" charset="0"/>
              <a:cs typeface="Arial" panose="020B0604020202020204" pitchFamily="34" charset="0"/>
            </a:endParaRPr>
          </a:p>
          <a:p>
            <a:pPr defTabSz="915926">
              <a:defRPr/>
            </a:pPr>
            <a:r>
              <a:rPr lang="en-GB" dirty="0">
                <a:latin typeface="Arial" panose="020B0604020202020204" pitchFamily="34" charset="0"/>
                <a:cs typeface="Arial" panose="020B0604020202020204" pitchFamily="34" charset="0"/>
              </a:rPr>
              <a:t>This needs to be written in clear language that everyone can understand</a:t>
            </a:r>
          </a:p>
          <a:p>
            <a:endParaRPr lang="en-GB" dirty="0">
              <a:latin typeface="Arial" panose="020B0604020202020204" pitchFamily="34" charset="0"/>
              <a:cs typeface="Arial" panose="020B0604020202020204" pitchFamily="34" charset="0"/>
            </a:endParaRPr>
          </a:p>
          <a:p>
            <a:endParaRPr lang="en-GB"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34</a:t>
            </a:fld>
            <a:endParaRPr lang="en-GB" dirty="0"/>
          </a:p>
        </p:txBody>
      </p:sp>
    </p:spTree>
    <p:extLst>
      <p:ext uri="{BB962C8B-B14F-4D97-AF65-F5344CB8AC3E}">
        <p14:creationId xmlns:p14="http://schemas.microsoft.com/office/powerpoint/2010/main" val="41355135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26">
              <a:defRPr/>
            </a:pPr>
            <a:r>
              <a:rPr lang="en-GB" dirty="0">
                <a:latin typeface="Arial" panose="020B0604020202020204" pitchFamily="34" charset="0"/>
                <a:cs typeface="Arial" panose="020B0604020202020204" pitchFamily="34" charset="0"/>
              </a:rPr>
              <a:t>Go through the elements of the STAR model, and share example of a completed chart to illustrate each element</a:t>
            </a:r>
          </a:p>
          <a:p>
            <a:r>
              <a:rPr lang="en-GB" dirty="0">
                <a:latin typeface="Arial" panose="020B0604020202020204" pitchFamily="34" charset="0"/>
                <a:cs typeface="Arial" panose="020B0604020202020204" pitchFamily="34" charset="0"/>
              </a:rPr>
              <a:t> </a:t>
            </a:r>
            <a:r>
              <a:rPr lang="en-GB" b="1" dirty="0">
                <a:latin typeface="Arial" panose="020B0604020202020204" pitchFamily="34" charset="0"/>
                <a:cs typeface="Arial" panose="020B0604020202020204" pitchFamily="34" charset="0"/>
              </a:rPr>
              <a:t>Settings</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The physical environment, busy, noisy, hot, dark</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Social interactions and relationships within the environment</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The activities the child was doing</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Childs physical well being , hunger, thirst </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Childs thoughts and moods</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Childs psychological state, anxiety state</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Childs developmental level</a:t>
            </a:r>
          </a:p>
          <a:p>
            <a:r>
              <a:rPr lang="en-GB" b="1" dirty="0">
                <a:latin typeface="Arial" panose="020B0604020202020204" pitchFamily="34" charset="0"/>
                <a:cs typeface="Arial" panose="020B0604020202020204" pitchFamily="34" charset="0"/>
              </a:rPr>
              <a:t>Triggers</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Something a child wants, food and toys</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Something the child dislikes or fears loud noise, dog or spider</a:t>
            </a:r>
          </a:p>
          <a:p>
            <a:pPr marL="174688" indent="-174688">
              <a:buFont typeface="Arial" panose="020B0604020202020204" pitchFamily="34" charset="0"/>
              <a:buChar char="•"/>
            </a:pPr>
            <a:r>
              <a:rPr lang="en-GB" dirty="0">
                <a:latin typeface="Arial" panose="020B0604020202020204" pitchFamily="34" charset="0"/>
                <a:cs typeface="Arial" panose="020B0604020202020204" pitchFamily="34" charset="0"/>
              </a:rPr>
              <a:t>Something a child associates with a particular event bath time, bedtime</a:t>
            </a:r>
          </a:p>
          <a:p>
            <a:r>
              <a:rPr lang="en-GB" b="1" dirty="0">
                <a:latin typeface="Arial" panose="020B0604020202020204" pitchFamily="34" charset="0"/>
                <a:cs typeface="Arial" panose="020B0604020202020204" pitchFamily="34" charset="0"/>
              </a:rPr>
              <a:t>Actions</a:t>
            </a:r>
            <a:r>
              <a:rPr lang="en-GB" dirty="0">
                <a:latin typeface="Arial" panose="020B0604020202020204" pitchFamily="34" charset="0"/>
                <a:cs typeface="Arial" panose="020B0604020202020204" pitchFamily="34" charset="0"/>
              </a:rPr>
              <a:t> observable behaviour shown by the child start by describing the action that is of concern</a:t>
            </a:r>
          </a:p>
          <a:p>
            <a:r>
              <a:rPr lang="en-GB" b="1" dirty="0">
                <a:latin typeface="Arial" panose="020B0604020202020204" pitchFamily="34" charset="0"/>
                <a:cs typeface="Arial" panose="020B0604020202020204" pitchFamily="34" charset="0"/>
              </a:rPr>
              <a:t>Results </a:t>
            </a:r>
            <a:r>
              <a:rPr lang="en-GB" dirty="0">
                <a:latin typeface="Arial" panose="020B0604020202020204" pitchFamily="34" charset="0"/>
                <a:cs typeface="Arial" panose="020B0604020202020204" pitchFamily="34" charset="0"/>
              </a:rPr>
              <a:t>events that follow the action</a:t>
            </a:r>
          </a:p>
          <a:p>
            <a:pPr marL="174688" indent="-174688">
              <a:buFont typeface="Arial" panose="020B0604020202020204" pitchFamily="34" charset="0"/>
              <a:buChar char="•"/>
            </a:pPr>
            <a:endParaRPr lang="en-GB" b="1" dirty="0"/>
          </a:p>
          <a:p>
            <a:endParaRPr lang="en-GB" dirty="0"/>
          </a:p>
          <a:p>
            <a:pPr marL="174688" indent="-174688">
              <a:buFont typeface="Arial" panose="020B0604020202020204" pitchFamily="34" charset="0"/>
              <a:buChar char="•"/>
            </a:pPr>
            <a:endParaRPr lang="en-GB" dirty="0"/>
          </a:p>
          <a:p>
            <a:pPr marL="174688" indent="-174688">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C34C1B64-E3A0-43BB-A297-F0D1E93647FB}" type="slidenum">
              <a:rPr lang="en-GB" altLang="en-US" smtClean="0"/>
              <a:pPr/>
              <a:t>35</a:t>
            </a:fld>
            <a:endParaRPr lang="en-GB" altLang="en-US"/>
          </a:p>
        </p:txBody>
      </p:sp>
    </p:spTree>
    <p:extLst>
      <p:ext uri="{BB962C8B-B14F-4D97-AF65-F5344CB8AC3E}">
        <p14:creationId xmlns:p14="http://schemas.microsoft.com/office/powerpoint/2010/main" val="3382873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693738"/>
            <a:ext cx="6008688" cy="3379787"/>
          </a:xfrm>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In a STAR chart, the Action should be recorded first, using clear language.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Participants may use charts of their own to show triggers and settings for behaviours - this is fine if they are working well, stress that a STAR chart is only one example of what can be used.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Go through model with participants.   This can be used as a behaviour diary over several days/weeks	</a:t>
            </a:r>
          </a:p>
          <a:p>
            <a:endParaRPr lang="en-GB" b="1" dirty="0"/>
          </a:p>
        </p:txBody>
      </p:sp>
      <p:sp>
        <p:nvSpPr>
          <p:cNvPr id="4" name="Slide Number Placeholder 3"/>
          <p:cNvSpPr>
            <a:spLocks noGrp="1"/>
          </p:cNvSpPr>
          <p:nvPr>
            <p:ph type="sldNum" sz="quarter" idx="10"/>
          </p:nvPr>
        </p:nvSpPr>
        <p:spPr/>
        <p:txBody>
          <a:bodyPr/>
          <a:lstStyle/>
          <a:p>
            <a:fld id="{4A58128E-F9F3-4300-B527-B0FD97878106}" type="slidenum">
              <a:rPr lang="en-GB" smtClean="0"/>
              <a:t>36</a:t>
            </a:fld>
            <a:endParaRPr lang="en-GB" dirty="0"/>
          </a:p>
        </p:txBody>
      </p:sp>
    </p:spTree>
    <p:extLst>
      <p:ext uri="{BB962C8B-B14F-4D97-AF65-F5344CB8AC3E}">
        <p14:creationId xmlns:p14="http://schemas.microsoft.com/office/powerpoint/2010/main" val="233661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178">
              <a:defRPr/>
            </a:pPr>
            <a:r>
              <a:rPr lang="en-GB" b="1" dirty="0">
                <a:latin typeface="Arial" panose="020B0604020202020204" pitchFamily="34" charset="0"/>
                <a:cs typeface="Arial" panose="020B0604020202020204" pitchFamily="34" charset="0"/>
              </a:rPr>
              <a:t>Changing settings and triggers</a:t>
            </a:r>
          </a:p>
          <a:p>
            <a:pPr defTabSz="923178">
              <a:defRPr/>
            </a:pPr>
            <a:r>
              <a:rPr lang="en-GB" dirty="0">
                <a:solidFill>
                  <a:srgbClr val="000000"/>
                </a:solidFill>
                <a:latin typeface="Arial" panose="020B0604020202020204" pitchFamily="34" charset="0"/>
                <a:ea typeface="Calibri" panose="020F0502020204030204" pitchFamily="34" charset="0"/>
              </a:rPr>
              <a:t>Changing settings and triggers should be the first strategy used as it is often the most effective and can help to avoid a behaviour occurring:</a:t>
            </a:r>
            <a:endParaRPr lang="en-GB" dirty="0">
              <a:solidFill>
                <a:srgbClr val="000000"/>
              </a:solidFill>
              <a:latin typeface="Calibri" panose="020F0502020204030204" pitchFamily="34" charset="0"/>
              <a:ea typeface="Calibri" panose="020F0502020204030204" pitchFamily="34" charset="0"/>
            </a:endParaRPr>
          </a:p>
          <a:p>
            <a:pPr lvl="0"/>
            <a:endParaRPr lang="en-GB" b="1" dirty="0">
              <a:solidFill>
                <a:srgbClr val="FF0000"/>
              </a:solidFill>
              <a:latin typeface="Arial" panose="020B0604020202020204" pitchFamily="34" charset="0"/>
              <a:cs typeface="Arial" panose="020B0604020202020204" pitchFamily="34" charset="0"/>
            </a:endParaRPr>
          </a:p>
          <a:p>
            <a:pPr lvl="0"/>
            <a:r>
              <a:rPr lang="en-GB" dirty="0">
                <a:solidFill>
                  <a:srgbClr val="FF0000"/>
                </a:solidFill>
                <a:latin typeface="Arial" panose="020B0604020202020204" pitchFamily="34" charset="0"/>
                <a:cs typeface="Arial" panose="020B0604020202020204" pitchFamily="34" charset="0"/>
              </a:rPr>
              <a:t>Example. When its time to come in from outside  play that the child loves say, “its snack time” and not “it's time to go inside</a:t>
            </a:r>
            <a:r>
              <a:rPr lang="en-GB" b="1" dirty="0">
                <a:solidFill>
                  <a:srgbClr val="FF0000"/>
                </a:solidFill>
                <a:latin typeface="Arial" panose="020B0604020202020204" pitchFamily="34" charset="0"/>
                <a:cs typeface="Arial" panose="020B0604020202020204" pitchFamily="34" charset="0"/>
              </a:rPr>
              <a:t>”</a:t>
            </a:r>
          </a:p>
          <a:p>
            <a:pPr lvl="0"/>
            <a:endParaRPr lang="en-GB" b="1" dirty="0">
              <a:solidFill>
                <a:srgbClr val="FF0000"/>
              </a:solidFill>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Changing the environment  - </a:t>
            </a:r>
            <a:r>
              <a:rPr lang="en-GB" dirty="0">
                <a:solidFill>
                  <a:srgbClr val="0F14E3"/>
                </a:solidFill>
                <a:latin typeface="Arial" panose="020B0604020202020204" pitchFamily="34" charset="0"/>
                <a:cs typeface="Arial" panose="020B0604020202020204" pitchFamily="34" charset="0"/>
              </a:rPr>
              <a:t>Place, materials, activity, social experience</a:t>
            </a:r>
          </a:p>
          <a:p>
            <a:r>
              <a:rPr lang="en-GB" dirty="0">
                <a:latin typeface="Arial" panose="020B0604020202020204" pitchFamily="34" charset="0"/>
                <a:cs typeface="Arial" panose="020B0604020202020204" pitchFamily="34" charset="0"/>
              </a:rPr>
              <a:t>Avoiding the situation or distracting </a:t>
            </a:r>
          </a:p>
          <a:p>
            <a:r>
              <a:rPr lang="en-GB" dirty="0">
                <a:latin typeface="Arial" panose="020B0604020202020204" pitchFamily="34" charset="0"/>
                <a:cs typeface="Arial" panose="020B0604020202020204" pitchFamily="34" charset="0"/>
              </a:rPr>
              <a:t>Offering choices -  </a:t>
            </a:r>
            <a:r>
              <a:rPr lang="en-GB" dirty="0">
                <a:solidFill>
                  <a:srgbClr val="0F14E3"/>
                </a:solidFill>
                <a:latin typeface="Arial" panose="020B0604020202020204" pitchFamily="34" charset="0"/>
                <a:cs typeface="Arial" panose="020B0604020202020204" pitchFamily="34" charset="0"/>
              </a:rPr>
              <a:t>Swapping bad news for good</a:t>
            </a:r>
          </a:p>
          <a:p>
            <a:r>
              <a:rPr lang="en-GB" dirty="0">
                <a:latin typeface="Arial" panose="020B0604020202020204" pitchFamily="34" charset="0"/>
                <a:cs typeface="Arial" panose="020B0604020202020204" pitchFamily="34" charset="0"/>
              </a:rPr>
              <a:t>Providing clear rules, modelling &amp; forewarning – </a:t>
            </a:r>
            <a:r>
              <a:rPr lang="en-GB" dirty="0">
                <a:solidFill>
                  <a:srgbClr val="0F14E3"/>
                </a:solidFill>
                <a:latin typeface="Arial" panose="020B0604020202020204" pitchFamily="34" charset="0"/>
                <a:cs typeface="Arial" panose="020B0604020202020204" pitchFamily="34" charset="0"/>
              </a:rPr>
              <a:t>Tell and show child what to do.</a:t>
            </a:r>
          </a:p>
          <a:p>
            <a:r>
              <a:rPr lang="en-GB" dirty="0">
                <a:latin typeface="Arial" panose="020B0604020202020204" pitchFamily="34" charset="0"/>
                <a:cs typeface="Arial" panose="020B0604020202020204" pitchFamily="34" charset="0"/>
              </a:rPr>
              <a:t>Catching the “good” and rewarding it</a:t>
            </a:r>
          </a:p>
          <a:p>
            <a:r>
              <a:rPr lang="en-GB" dirty="0">
                <a:latin typeface="Arial" panose="020B0604020202020204" pitchFamily="34" charset="0"/>
                <a:cs typeface="Arial" panose="020B0604020202020204" pitchFamily="34" charset="0"/>
              </a:rPr>
              <a:t>Teaching a new skill  - </a:t>
            </a:r>
            <a:r>
              <a:rPr lang="en-GB" dirty="0">
                <a:solidFill>
                  <a:srgbClr val="0F14E3"/>
                </a:solidFill>
                <a:latin typeface="Arial" panose="020B0604020202020204" pitchFamily="34" charset="0"/>
                <a:cs typeface="Arial" panose="020B0604020202020204" pitchFamily="34" charset="0"/>
              </a:rPr>
              <a:t>The behaviour you need to see</a:t>
            </a:r>
          </a:p>
          <a:p>
            <a:r>
              <a:rPr lang="en-GB" dirty="0">
                <a:latin typeface="Arial" panose="020B0604020202020204" pitchFamily="34" charset="0"/>
                <a:cs typeface="Arial" panose="020B0604020202020204" pitchFamily="34" charset="0"/>
              </a:rPr>
              <a:t>Developing communication skills  - </a:t>
            </a:r>
            <a:r>
              <a:rPr lang="en-GB" dirty="0">
                <a:solidFill>
                  <a:srgbClr val="0F14E3"/>
                </a:solidFill>
                <a:latin typeface="Arial" panose="020B0604020202020204" pitchFamily="34" charset="0"/>
                <a:cs typeface="Arial" panose="020B0604020202020204" pitchFamily="34" charset="0"/>
              </a:rPr>
              <a:t>Providing a way for the child to communicate and to understand</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37</a:t>
            </a:fld>
            <a:endParaRPr lang="en-GB" dirty="0"/>
          </a:p>
        </p:txBody>
      </p:sp>
    </p:spTree>
    <p:extLst>
      <p:ext uri="{BB962C8B-B14F-4D97-AF65-F5344CB8AC3E}">
        <p14:creationId xmlns:p14="http://schemas.microsoft.com/office/powerpoint/2010/main" val="20579155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26">
              <a:defRPr/>
            </a:pPr>
            <a:r>
              <a:rPr lang="en-GB" b="1" dirty="0">
                <a:latin typeface="Arial" panose="020B0604020202020204" pitchFamily="34" charset="0"/>
                <a:cs typeface="Arial" panose="020B0604020202020204" pitchFamily="34" charset="0"/>
              </a:rPr>
              <a:t>The aim of the activity is to give participants practice of looking at a range of possible settings and triggers and think of how they might be changed to promote positive behaviour</a:t>
            </a:r>
          </a:p>
        </p:txBody>
      </p:sp>
      <p:sp>
        <p:nvSpPr>
          <p:cNvPr id="4" name="Slide Number Placeholder 3"/>
          <p:cNvSpPr>
            <a:spLocks noGrp="1"/>
          </p:cNvSpPr>
          <p:nvPr>
            <p:ph type="sldNum" sz="quarter" idx="10"/>
          </p:nvPr>
        </p:nvSpPr>
        <p:spPr/>
        <p:txBody>
          <a:bodyPr/>
          <a:lstStyle/>
          <a:p>
            <a:fld id="{4A58128E-F9F3-4300-B527-B0FD97878106}" type="slidenum">
              <a:rPr lang="en-GB" smtClean="0"/>
              <a:t>38</a:t>
            </a:fld>
            <a:endParaRPr lang="en-GB" dirty="0"/>
          </a:p>
        </p:txBody>
      </p:sp>
    </p:spTree>
    <p:extLst>
      <p:ext uri="{BB962C8B-B14F-4D97-AF65-F5344CB8AC3E}">
        <p14:creationId xmlns:p14="http://schemas.microsoft.com/office/powerpoint/2010/main" val="28750960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4190" indent="-286227" eaLnBrk="0" hangingPunct="0">
              <a:defRPr>
                <a:solidFill>
                  <a:schemeClr val="tx1"/>
                </a:solidFill>
                <a:latin typeface="Arial" panose="020B0604020202020204" pitchFamily="34" charset="0"/>
              </a:defRPr>
            </a:lvl2pPr>
            <a:lvl3pPr marL="1144908" indent="-228982" eaLnBrk="0" hangingPunct="0">
              <a:defRPr>
                <a:solidFill>
                  <a:schemeClr val="tx1"/>
                </a:solidFill>
                <a:latin typeface="Arial" panose="020B0604020202020204" pitchFamily="34" charset="0"/>
              </a:defRPr>
            </a:lvl3pPr>
            <a:lvl4pPr marL="1602871" indent="-228982" eaLnBrk="0" hangingPunct="0">
              <a:defRPr>
                <a:solidFill>
                  <a:schemeClr val="tx1"/>
                </a:solidFill>
                <a:latin typeface="Arial" panose="020B0604020202020204" pitchFamily="34" charset="0"/>
              </a:defRPr>
            </a:lvl4pPr>
            <a:lvl5pPr marL="2060834" indent="-228982" eaLnBrk="0" hangingPunct="0">
              <a:defRPr>
                <a:solidFill>
                  <a:schemeClr val="tx1"/>
                </a:solidFill>
                <a:latin typeface="Arial" panose="020B0604020202020204" pitchFamily="34" charset="0"/>
              </a:defRPr>
            </a:lvl5pPr>
            <a:lvl6pPr marL="2518797" indent="-228982" algn="ctr" eaLnBrk="0" fontAlgn="base" hangingPunct="0">
              <a:spcBef>
                <a:spcPct val="0"/>
              </a:spcBef>
              <a:spcAft>
                <a:spcPct val="0"/>
              </a:spcAft>
              <a:defRPr>
                <a:solidFill>
                  <a:schemeClr val="tx1"/>
                </a:solidFill>
                <a:latin typeface="Arial" panose="020B0604020202020204" pitchFamily="34" charset="0"/>
              </a:defRPr>
            </a:lvl6pPr>
            <a:lvl7pPr marL="2976761" indent="-228982" algn="ctr" eaLnBrk="0" fontAlgn="base" hangingPunct="0">
              <a:spcBef>
                <a:spcPct val="0"/>
              </a:spcBef>
              <a:spcAft>
                <a:spcPct val="0"/>
              </a:spcAft>
              <a:defRPr>
                <a:solidFill>
                  <a:schemeClr val="tx1"/>
                </a:solidFill>
                <a:latin typeface="Arial" panose="020B0604020202020204" pitchFamily="34" charset="0"/>
              </a:defRPr>
            </a:lvl7pPr>
            <a:lvl8pPr marL="3434724" indent="-228982" algn="ctr" eaLnBrk="0" fontAlgn="base" hangingPunct="0">
              <a:spcBef>
                <a:spcPct val="0"/>
              </a:spcBef>
              <a:spcAft>
                <a:spcPct val="0"/>
              </a:spcAft>
              <a:defRPr>
                <a:solidFill>
                  <a:schemeClr val="tx1"/>
                </a:solidFill>
                <a:latin typeface="Arial" panose="020B0604020202020204" pitchFamily="34" charset="0"/>
              </a:defRPr>
            </a:lvl8pPr>
            <a:lvl9pPr marL="3892686" indent="-228982"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AE69408-AA66-445E-8EC7-D0EA2235F84D}" type="slidenum">
              <a:rPr lang="en-GB" altLang="en-US">
                <a:latin typeface="Times New Roman" panose="02020603050405020304" pitchFamily="18" charset="0"/>
              </a:rPr>
              <a:pPr eaLnBrk="1" hangingPunct="1"/>
              <a:t>39</a:t>
            </a:fld>
            <a:endParaRPr lang="en-GB" altLang="en-US">
              <a:latin typeface="Times New Roman" panose="02020603050405020304"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lvl="0"/>
            <a:r>
              <a:rPr lang="en-GB" dirty="0">
                <a:latin typeface="Arial" panose="020B0604020202020204" pitchFamily="34" charset="0"/>
                <a:cs typeface="Arial" panose="020B0604020202020204" pitchFamily="34" charset="0"/>
              </a:rPr>
              <a:t>This includes what the adult does or says, their body language, tone of voice, and also what the adult expects the child to do, e.g. asking them to ‘say sorry’ to another child</a:t>
            </a:r>
          </a:p>
          <a:p>
            <a:pPr lvl="0"/>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Remind that changing settings and triggers is often easier and more effective than changing responses.  </a:t>
            </a:r>
            <a:r>
              <a:rPr lang="en-US" dirty="0">
                <a:latin typeface="Arial" panose="020B0604020202020204" pitchFamily="34" charset="0"/>
                <a:cs typeface="Arial" panose="020B0604020202020204" pitchFamily="34" charset="0"/>
              </a:rPr>
              <a:t>For example, a child may behave in a certain way to avoid doing something. If an adult removes the child from the activity, he may be getting rewarded, so the adult needs to change the way they respond. This can be more difficult.</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a:t>
            </a:r>
          </a:p>
          <a:p>
            <a:pPr lvl="0"/>
            <a:r>
              <a:rPr lang="en-GB" dirty="0">
                <a:latin typeface="Arial" panose="020B0604020202020204" pitchFamily="34" charset="0"/>
                <a:cs typeface="Arial" panose="020B0604020202020204" pitchFamily="34" charset="0"/>
              </a:rPr>
              <a:t>Discuss strategies for changing responses, such as the way adults react when a child behaves in a certain way</a:t>
            </a:r>
          </a:p>
          <a:p>
            <a:pPr eaLnBrk="1" hangingPunct="1"/>
            <a:endParaRPr lang="en-US" altLang="en-US" dirty="0"/>
          </a:p>
        </p:txBody>
      </p:sp>
    </p:spTree>
    <p:extLst>
      <p:ext uri="{BB962C8B-B14F-4D97-AF65-F5344CB8AC3E}">
        <p14:creationId xmlns:p14="http://schemas.microsoft.com/office/powerpoint/2010/main" val="35156113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469900"/>
            <a:ext cx="6013450" cy="3382963"/>
          </a:xfrm>
        </p:spPr>
      </p:sp>
      <p:sp>
        <p:nvSpPr>
          <p:cNvPr id="3" name="Notes Placeholder 2"/>
          <p:cNvSpPr>
            <a:spLocks noGrp="1"/>
          </p:cNvSpPr>
          <p:nvPr>
            <p:ph type="body" idx="1"/>
          </p:nvPr>
        </p:nvSpPr>
        <p:spPr>
          <a:xfrm>
            <a:off x="384764" y="3978095"/>
            <a:ext cx="6115744" cy="5441410"/>
          </a:xfrm>
        </p:spPr>
        <p:txBody>
          <a:bodyPr/>
          <a:lstStyle/>
          <a:p>
            <a:pPr lvl="0"/>
            <a:r>
              <a:rPr lang="en-GB" dirty="0">
                <a:latin typeface="Arial" panose="020B0604020202020204" pitchFamily="34" charset="0"/>
                <a:cs typeface="Arial" panose="020B0604020202020204" pitchFamily="34" charset="0"/>
              </a:rPr>
              <a:t>Behaviour plans help focus all involved on the next steps towards changing a behaviour. They do not necessarily lead to a complete change in behaviour but ensure that parents and professionals agree a way forwards and a consistent approach.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Remind of the need for small steps and that a plan would not expect the behaviour to completely change but would focus on one step towards the change.</a:t>
            </a:r>
          </a:p>
          <a:p>
            <a:pPr lvl="0"/>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The emphasis should be on bringing all elements of this module together in the behaviour plan: changing settings, triggers and responses </a:t>
            </a:r>
          </a:p>
          <a:p>
            <a:pPr lvl="0"/>
            <a:r>
              <a:rPr lang="en-GB" dirty="0">
                <a:latin typeface="Arial" panose="020B0604020202020204" pitchFamily="34" charset="0"/>
                <a:cs typeface="Arial" panose="020B0604020202020204" pitchFamily="34" charset="0"/>
              </a:rPr>
              <a:t>Plans need to be agreed by everyone involved to ensure the approach is consistent and they are all signed up to delivering this.</a:t>
            </a:r>
          </a:p>
          <a:p>
            <a:pPr lvl="0"/>
            <a:r>
              <a:rPr lang="en-GB" dirty="0">
                <a:latin typeface="Arial" panose="020B0604020202020204" pitchFamily="34" charset="0"/>
                <a:cs typeface="Arial" panose="020B0604020202020204" pitchFamily="34" charset="0"/>
              </a:rPr>
              <a:t>Behaviour will often get worse before it improves or be replaced by a different behaviour.</a:t>
            </a:r>
          </a:p>
          <a:p>
            <a:r>
              <a:rPr lang="en-GB" dirty="0">
                <a:latin typeface="Arial" panose="020B0604020202020204" pitchFamily="34" charset="0"/>
                <a:cs typeface="Arial" panose="020B0604020202020204" pitchFamily="34" charset="0"/>
              </a:rPr>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40</a:t>
            </a:fld>
            <a:endParaRPr lang="en-GB" dirty="0"/>
          </a:p>
        </p:txBody>
      </p:sp>
    </p:spTree>
    <p:extLst>
      <p:ext uri="{BB962C8B-B14F-4D97-AF65-F5344CB8AC3E}">
        <p14:creationId xmlns:p14="http://schemas.microsoft.com/office/powerpoint/2010/main" val="4591275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469900"/>
            <a:ext cx="6013450" cy="3382963"/>
          </a:xfrm>
        </p:spPr>
      </p:sp>
      <p:sp>
        <p:nvSpPr>
          <p:cNvPr id="3" name="Notes Placeholder 2"/>
          <p:cNvSpPr>
            <a:spLocks noGrp="1"/>
          </p:cNvSpPr>
          <p:nvPr>
            <p:ph type="body" idx="1"/>
          </p:nvPr>
        </p:nvSpPr>
        <p:spPr>
          <a:xfrm>
            <a:off x="384764" y="3978095"/>
            <a:ext cx="6115744" cy="5441410"/>
          </a:xfrm>
        </p:spPr>
        <p:txBody>
          <a:bodyPr/>
          <a:lstStyle/>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.Behaviour plan needs to use  the elements of previous modules – using clear language, small steps approach and planning for success.  Plan makes up the Planning, recording and sharing element</a:t>
            </a:r>
          </a:p>
          <a:p>
            <a:pPr lvl="0"/>
            <a:endParaRPr lang="en-GB" dirty="0">
              <a:latin typeface="Arial" panose="020B0604020202020204" pitchFamily="34" charset="0"/>
              <a:cs typeface="Arial" panose="020B0604020202020204" pitchFamily="34" charset="0"/>
            </a:endParaRPr>
          </a:p>
          <a:p>
            <a:pPr lvl="0"/>
            <a:r>
              <a:rPr lang="en-GB" dirty="0">
                <a:latin typeface="Arial" panose="020B0604020202020204" pitchFamily="34" charset="0"/>
                <a:cs typeface="Arial" panose="020B0604020202020204" pitchFamily="34" charset="0"/>
              </a:rPr>
              <a:t>The emphasis should be on bringing all elements of this module together in the behaviour plan: changing settings, triggers and responses </a:t>
            </a:r>
          </a:p>
          <a:p>
            <a:pPr lvl="0"/>
            <a:endParaRPr lang="en-GB" dirty="0"/>
          </a:p>
          <a:p>
            <a:r>
              <a:rPr lang="en-GB" dirty="0"/>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41</a:t>
            </a:fld>
            <a:endParaRPr lang="en-GB" dirty="0"/>
          </a:p>
        </p:txBody>
      </p:sp>
    </p:spTree>
    <p:extLst>
      <p:ext uri="{BB962C8B-B14F-4D97-AF65-F5344CB8AC3E}">
        <p14:creationId xmlns:p14="http://schemas.microsoft.com/office/powerpoint/2010/main" val="30582512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007">
              <a:defRPr/>
            </a:pPr>
            <a:r>
              <a:rPr lang="en-GB" dirty="0">
                <a:latin typeface="Arial" panose="020B0604020202020204" pitchFamily="34" charset="0"/>
                <a:cs typeface="Arial" panose="020B0604020202020204" pitchFamily="34" charset="0"/>
              </a:rPr>
              <a:t>Review the behaviour plan frequently and if the change in behaviour doesn’t happen ask the above questions</a:t>
            </a:r>
          </a:p>
          <a:p>
            <a:pPr defTabSz="923007">
              <a:defRPr/>
            </a:pPr>
            <a:endParaRPr lang="en-GB" dirty="0">
              <a:latin typeface="Arial" panose="020B0604020202020204" pitchFamily="34" charset="0"/>
              <a:cs typeface="Arial" panose="020B0604020202020204" pitchFamily="34" charset="0"/>
            </a:endParaRPr>
          </a:p>
          <a:p>
            <a:pPr defTabSz="923007">
              <a:defRPr/>
            </a:pPr>
            <a:r>
              <a:rPr lang="en-GB" dirty="0">
                <a:latin typeface="Arial" panose="020B0604020202020204" pitchFamily="34" charset="0"/>
                <a:cs typeface="Arial" panose="020B0604020202020204" pitchFamily="34" charset="0"/>
              </a:rPr>
              <a:t>Emphasis on the importance of reflecting on the impact of the behaviour plan and changing it as needed. </a:t>
            </a:r>
          </a:p>
          <a:p>
            <a:pPr defTabSz="923007">
              <a:defRPr/>
            </a:pPr>
            <a:endParaRPr lang="en-GB" dirty="0">
              <a:latin typeface="Arial" panose="020B0604020202020204" pitchFamily="34" charset="0"/>
              <a:cs typeface="Arial" panose="020B0604020202020204" pitchFamily="34" charset="0"/>
            </a:endParaRPr>
          </a:p>
          <a:p>
            <a:pPr defTabSz="923007">
              <a:defRPr/>
            </a:pPr>
            <a:r>
              <a:rPr lang="en-GB" dirty="0">
                <a:latin typeface="Arial" panose="020B0604020202020204" pitchFamily="34" charset="0"/>
                <a:cs typeface="Arial" panose="020B0604020202020204" pitchFamily="34" charset="0"/>
              </a:rPr>
              <a:t>Link this back to teaching targets and LTG’s – can be changed if not appropriate;</a:t>
            </a:r>
          </a:p>
          <a:p>
            <a:pPr defTabSz="923007">
              <a:defRPr/>
            </a:pPr>
            <a:r>
              <a:rPr lang="en-GB" dirty="0">
                <a:latin typeface="Arial" panose="020B0604020202020204" pitchFamily="34" charset="0"/>
                <a:cs typeface="Arial" panose="020B0604020202020204" pitchFamily="34" charset="0"/>
              </a:rPr>
              <a:t>Graduated response – “assess, plan, do, review cycle “</a:t>
            </a:r>
          </a:p>
          <a:p>
            <a:pPr defTabSz="915926">
              <a:defRPr/>
            </a:pPr>
            <a:endParaRPr lang="en-GB" dirty="0"/>
          </a:p>
          <a:p>
            <a:pPr defTabSz="915926">
              <a:defRPr/>
            </a:pPr>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42</a:t>
            </a:fld>
            <a:endParaRPr lang="en-GB" dirty="0"/>
          </a:p>
        </p:txBody>
      </p:sp>
    </p:spTree>
    <p:extLst>
      <p:ext uri="{BB962C8B-B14F-4D97-AF65-F5344CB8AC3E}">
        <p14:creationId xmlns:p14="http://schemas.microsoft.com/office/powerpoint/2010/main" val="29493081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Recap key points</a:t>
            </a:r>
          </a:p>
        </p:txBody>
      </p:sp>
      <p:sp>
        <p:nvSpPr>
          <p:cNvPr id="4" name="Slide Number Placeholder 3"/>
          <p:cNvSpPr>
            <a:spLocks noGrp="1"/>
          </p:cNvSpPr>
          <p:nvPr>
            <p:ph type="sldNum" sz="quarter" idx="10"/>
          </p:nvPr>
        </p:nvSpPr>
        <p:spPr/>
        <p:txBody>
          <a:bodyPr/>
          <a:lstStyle/>
          <a:p>
            <a:fld id="{4A58128E-F9F3-4300-B527-B0FD97878106}" type="slidenum">
              <a:rPr lang="en-GB" smtClean="0"/>
              <a:t>43</a:t>
            </a:fld>
            <a:endParaRPr lang="en-GB" dirty="0"/>
          </a:p>
        </p:txBody>
      </p:sp>
    </p:spTree>
    <p:extLst>
      <p:ext uri="{BB962C8B-B14F-4D97-AF65-F5344CB8AC3E}">
        <p14:creationId xmlns:p14="http://schemas.microsoft.com/office/powerpoint/2010/main" val="2818299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52538"/>
            <a:ext cx="6013450" cy="3382962"/>
          </a:xfrm>
        </p:spPr>
      </p:sp>
      <p:sp>
        <p:nvSpPr>
          <p:cNvPr id="3" name="Notes Placeholder 2"/>
          <p:cNvSpPr>
            <a:spLocks noGrp="1"/>
          </p:cNvSpPr>
          <p:nvPr>
            <p:ph type="body" idx="1"/>
          </p:nvPr>
        </p:nvSpPr>
        <p:spPr>
          <a:xfrm>
            <a:off x="688975" y="4760398"/>
            <a:ext cx="5511800" cy="5148642"/>
          </a:xfrm>
        </p:spPr>
        <p:txBody>
          <a:bodyPr/>
          <a:lstStyle/>
          <a:p>
            <a:pPr defTabSz="915926">
              <a:defRPr/>
            </a:pPr>
            <a:r>
              <a:rPr lang="en-GB" dirty="0">
                <a:latin typeface="Arial" panose="020B0604020202020204" pitchFamily="34" charset="0"/>
                <a:cs typeface="Arial" panose="020B0604020202020204" pitchFamily="34" charset="0"/>
              </a:rPr>
              <a:t>All Portage principles are considered and applied in this module</a:t>
            </a:r>
          </a:p>
          <a:p>
            <a:endParaRPr lang="en-GB" dirty="0"/>
          </a:p>
        </p:txBody>
      </p:sp>
      <p:sp>
        <p:nvSpPr>
          <p:cNvPr id="4" name="Date Placeholder 3"/>
          <p:cNvSpPr>
            <a:spLocks noGrp="1"/>
          </p:cNvSpPr>
          <p:nvPr>
            <p:ph type="dt" idx="10"/>
          </p:nvPr>
        </p:nvSpPr>
        <p:spPr/>
        <p:txBody>
          <a:bodyPr/>
          <a:lstStyle/>
          <a:p>
            <a:r>
              <a:rPr lang="en-US">
                <a:solidFill>
                  <a:prstClr val="black"/>
                </a:solidFill>
              </a:rPr>
              <a:t>23/11/2015</a:t>
            </a:r>
            <a:endParaRPr lang="en-GB">
              <a:solidFill>
                <a:prstClr val="black"/>
              </a:solidFill>
            </a:endParaRPr>
          </a:p>
        </p:txBody>
      </p:sp>
      <p:sp>
        <p:nvSpPr>
          <p:cNvPr id="5" name="Slide Number Placeholder 4"/>
          <p:cNvSpPr>
            <a:spLocks noGrp="1"/>
          </p:cNvSpPr>
          <p:nvPr>
            <p:ph type="sldNum" sz="quarter" idx="11"/>
          </p:nvPr>
        </p:nvSpPr>
        <p:spPr/>
        <p:txBody>
          <a:bodyPr/>
          <a:lstStyle/>
          <a:p>
            <a:fld id="{0A219DA0-B55C-4784-8F18-CB1CD2567E22}" type="slidenum">
              <a:rPr lang="en-GB" smtClean="0">
                <a:solidFill>
                  <a:prstClr val="black"/>
                </a:solidFill>
              </a:rPr>
              <a:pPr/>
              <a:t>44</a:t>
            </a:fld>
            <a:endParaRPr lang="en-GB">
              <a:solidFill>
                <a:prstClr val="black"/>
              </a:solidFill>
            </a:endParaRPr>
          </a:p>
        </p:txBody>
      </p:sp>
    </p:spTree>
    <p:extLst>
      <p:ext uri="{BB962C8B-B14F-4D97-AF65-F5344CB8AC3E}">
        <p14:creationId xmlns:p14="http://schemas.microsoft.com/office/powerpoint/2010/main" val="16450697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26">
              <a:defRPr/>
            </a:pPr>
            <a:r>
              <a:rPr lang="en-GB" dirty="0">
                <a:latin typeface="Arial" panose="020B0604020202020204" pitchFamily="34" charset="0"/>
                <a:cs typeface="Arial" panose="020B0604020202020204" pitchFamily="34" charset="0"/>
              </a:rPr>
              <a:t>Revisit expected outcomes for participants</a:t>
            </a:r>
          </a:p>
          <a:p>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45</a:t>
            </a:fld>
            <a:endParaRPr lang="en-GB" dirty="0"/>
          </a:p>
        </p:txBody>
      </p:sp>
    </p:spTree>
    <p:extLst>
      <p:ext uri="{BB962C8B-B14F-4D97-AF65-F5344CB8AC3E}">
        <p14:creationId xmlns:p14="http://schemas.microsoft.com/office/powerpoint/2010/main" val="13527705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latin typeface="Arial" panose="020B0604020202020204" pitchFamily="34" charset="0"/>
                <a:cs typeface="Arial" panose="020B0604020202020204" pitchFamily="34" charset="0"/>
              </a:rPr>
              <a:t>Share expected outcomes for participants from this module</a:t>
            </a:r>
          </a:p>
          <a:p>
            <a:pPr defTabSz="931671">
              <a:defRPr/>
            </a:pP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The most important point here is the clear link between the rest of the workshop and how the skills and concepts introduced here build on previous learning about the Portage Model. </a:t>
            </a:r>
          </a:p>
          <a:p>
            <a:r>
              <a:rPr lang="en-GB" dirty="0"/>
              <a:t>Remind participants to complete the evaluation</a:t>
            </a:r>
          </a:p>
          <a:p>
            <a:r>
              <a:rPr lang="en-GB" dirty="0"/>
              <a:t>Also the Portage suitcase what will they take away from the workshop to try and use</a:t>
            </a:r>
          </a:p>
          <a:p>
            <a:r>
              <a:rPr lang="en-GB" dirty="0"/>
              <a:t>Remind about the follow up session.</a:t>
            </a:r>
          </a:p>
        </p:txBody>
      </p:sp>
      <p:sp>
        <p:nvSpPr>
          <p:cNvPr id="4" name="Slide Number Placeholder 3"/>
          <p:cNvSpPr>
            <a:spLocks noGrp="1"/>
          </p:cNvSpPr>
          <p:nvPr>
            <p:ph type="sldNum" sz="quarter" idx="10"/>
          </p:nvPr>
        </p:nvSpPr>
        <p:spPr/>
        <p:txBody>
          <a:bodyPr/>
          <a:lstStyle/>
          <a:p>
            <a:fld id="{4A58128E-F9F3-4300-B527-B0FD97878106}" type="slidenum">
              <a:rPr lang="en-GB" smtClean="0"/>
              <a:t>46</a:t>
            </a:fld>
            <a:endParaRPr lang="en-GB" dirty="0"/>
          </a:p>
        </p:txBody>
      </p:sp>
    </p:spTree>
    <p:extLst>
      <p:ext uri="{BB962C8B-B14F-4D97-AF65-F5344CB8AC3E}">
        <p14:creationId xmlns:p14="http://schemas.microsoft.com/office/powerpoint/2010/main" val="3742789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2E313-C137-4BED-B924-D2E66DCF3C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C8CF659-B149-4C49-84A8-F00E5093BF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5E6C7ED-32F0-4856-9B39-632D5E1DCB27}"/>
              </a:ext>
            </a:extLst>
          </p:cNvPr>
          <p:cNvSpPr>
            <a:spLocks noGrp="1"/>
          </p:cNvSpPr>
          <p:nvPr>
            <p:ph type="dt" sz="half" idx="10"/>
          </p:nvPr>
        </p:nvSpPr>
        <p:spPr/>
        <p:txBody>
          <a:bodyPr/>
          <a:lstStyle/>
          <a:p>
            <a:fld id="{C9053459-E2EA-4D6C-8766-C1066138964E}" type="datetime1">
              <a:rPr lang="en-US" smtClean="0"/>
              <a:t>7/25/2023</a:t>
            </a:fld>
            <a:endParaRPr lang="en-US" dirty="0"/>
          </a:p>
        </p:txBody>
      </p:sp>
      <p:sp>
        <p:nvSpPr>
          <p:cNvPr id="5" name="Footer Placeholder 4">
            <a:extLst>
              <a:ext uri="{FF2B5EF4-FFF2-40B4-BE49-F238E27FC236}">
                <a16:creationId xmlns:a16="http://schemas.microsoft.com/office/drawing/2014/main" id="{83B0872E-43F4-4C28-9082-E6FCDC17CF9F}"/>
              </a:ext>
            </a:extLst>
          </p:cNvPr>
          <p:cNvSpPr>
            <a:spLocks noGrp="1"/>
          </p:cNvSpPr>
          <p:nvPr>
            <p:ph type="ftr" sz="quarter" idx="11"/>
          </p:nvPr>
        </p:nvSpPr>
        <p:spPr/>
        <p:txBody>
          <a:bodyPr/>
          <a:lstStyle/>
          <a:p>
            <a:endParaRPr lang="en-US" dirty="0">
              <a:solidFill>
                <a:srgbClr val="2DA2BF">
                  <a:tint val="20000"/>
                </a:srgbClr>
              </a:solidFill>
            </a:endParaRPr>
          </a:p>
        </p:txBody>
      </p:sp>
      <p:sp>
        <p:nvSpPr>
          <p:cNvPr id="6" name="Slide Number Placeholder 5">
            <a:extLst>
              <a:ext uri="{FF2B5EF4-FFF2-40B4-BE49-F238E27FC236}">
                <a16:creationId xmlns:a16="http://schemas.microsoft.com/office/drawing/2014/main" id="{D3646894-9977-4427-8599-93DC7C078AA4}"/>
              </a:ext>
            </a:extLst>
          </p:cNvPr>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81997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FB8F-AD2B-436E-AFDF-84A6E7C911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A09D04-693A-41EC-90A3-6583B233A6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280F13-CE4B-44D4-86B5-C434F067D219}"/>
              </a:ext>
            </a:extLst>
          </p:cNvPr>
          <p:cNvSpPr>
            <a:spLocks noGrp="1"/>
          </p:cNvSpPr>
          <p:nvPr>
            <p:ph type="dt" sz="half" idx="10"/>
          </p:nvPr>
        </p:nvSpPr>
        <p:spPr/>
        <p:txBody>
          <a:bodyPr/>
          <a:lstStyle/>
          <a:p>
            <a:fld id="{6066E56E-264B-416D-9F36-D544388C33D7}" type="datetime1">
              <a:rPr lang="en-US" smtClean="0">
                <a:solidFill>
                  <a:prstClr val="black"/>
                </a:solidFill>
              </a:rPr>
              <a:t>7/25/2023</a:t>
            </a:fld>
            <a:endParaRPr lang="en-US" dirty="0">
              <a:solidFill>
                <a:prstClr val="black"/>
              </a:solidFill>
            </a:endParaRPr>
          </a:p>
        </p:txBody>
      </p:sp>
      <p:sp>
        <p:nvSpPr>
          <p:cNvPr id="5" name="Footer Placeholder 4">
            <a:extLst>
              <a:ext uri="{FF2B5EF4-FFF2-40B4-BE49-F238E27FC236}">
                <a16:creationId xmlns:a16="http://schemas.microsoft.com/office/drawing/2014/main" id="{E5820631-FC3F-4ACE-BABB-1A6DECA78491}"/>
              </a:ext>
            </a:extLst>
          </p:cNvPr>
          <p:cNvSpPr>
            <a:spLocks noGrp="1"/>
          </p:cNvSpPr>
          <p:nvPr>
            <p:ph type="ftr" sz="quarter" idx="11"/>
          </p:nvPr>
        </p:nvSpPr>
        <p:spPr/>
        <p:txBody>
          <a:body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22CDA120-5B81-4768-B000-3E24083603C9}"/>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88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1D255-B07B-435F-A071-F2EBA1CF48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C761D1B-D233-4B1C-8B54-3EF32CCFB5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E77C92-1DE1-40E7-9BF3-0E6F6550D570}"/>
              </a:ext>
            </a:extLst>
          </p:cNvPr>
          <p:cNvSpPr>
            <a:spLocks noGrp="1"/>
          </p:cNvSpPr>
          <p:nvPr>
            <p:ph type="dt" sz="half" idx="10"/>
          </p:nvPr>
        </p:nvSpPr>
        <p:spPr/>
        <p:txBody>
          <a:bodyPr/>
          <a:lstStyle/>
          <a:p>
            <a:fld id="{150D7B22-3C48-492E-8D46-3A0A5229CBE1}" type="datetime1">
              <a:rPr lang="en-US" smtClean="0">
                <a:solidFill>
                  <a:prstClr val="white"/>
                </a:solidFill>
              </a:rPr>
              <a:t>7/25/2023</a:t>
            </a:fld>
            <a:endParaRPr lang="en-US" dirty="0">
              <a:solidFill>
                <a:prstClr val="white"/>
              </a:solidFill>
            </a:endParaRPr>
          </a:p>
        </p:txBody>
      </p:sp>
      <p:sp>
        <p:nvSpPr>
          <p:cNvPr id="5" name="Footer Placeholder 4">
            <a:extLst>
              <a:ext uri="{FF2B5EF4-FFF2-40B4-BE49-F238E27FC236}">
                <a16:creationId xmlns:a16="http://schemas.microsoft.com/office/drawing/2014/main" id="{7B8CD0BC-6FF5-4B04-ABF6-06F64EBE7F24}"/>
              </a:ext>
            </a:extLst>
          </p:cNvPr>
          <p:cNvSpPr>
            <a:spLocks noGrp="1"/>
          </p:cNvSpPr>
          <p:nvPr>
            <p:ph type="ftr" sz="quarter" idx="11"/>
          </p:nvPr>
        </p:nvSpPr>
        <p:spPr/>
        <p:txBody>
          <a:bodyPr/>
          <a:lstStyle/>
          <a:p>
            <a:endParaRPr lang="en-US" dirty="0">
              <a:solidFill>
                <a:prstClr val="white"/>
              </a:solidFill>
            </a:endParaRPr>
          </a:p>
        </p:txBody>
      </p:sp>
      <p:sp>
        <p:nvSpPr>
          <p:cNvPr id="6" name="Slide Number Placeholder 5">
            <a:extLst>
              <a:ext uri="{FF2B5EF4-FFF2-40B4-BE49-F238E27FC236}">
                <a16:creationId xmlns:a16="http://schemas.microsoft.com/office/drawing/2014/main" id="{2C13F19C-AA00-46E2-BB62-FB45531B0AF6}"/>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54817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D15C-CAD2-434B-A76F-DC700C80FCB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E34663-5DE4-4005-BBFE-0539803DF6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92ABA83-98CA-4737-873B-F243C37AA1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AFCC885-19FD-4C96-BD36-991B1B4A3F21}"/>
              </a:ext>
            </a:extLst>
          </p:cNvPr>
          <p:cNvSpPr>
            <a:spLocks noGrp="1"/>
          </p:cNvSpPr>
          <p:nvPr>
            <p:ph type="dt" sz="half" idx="10"/>
          </p:nvPr>
        </p:nvSpPr>
        <p:spPr/>
        <p:txBody>
          <a:bodyPr/>
          <a:lstStyle/>
          <a:p>
            <a:fld id="{D49A1137-AC08-4D63-8863-B40C24A48A21}" type="datetime1">
              <a:rPr lang="en-US" smtClean="0">
                <a:solidFill>
                  <a:prstClr val="white"/>
                </a:solidFill>
              </a:rPr>
              <a:t>7/25/2023</a:t>
            </a:fld>
            <a:endParaRPr lang="en-US" dirty="0">
              <a:solidFill>
                <a:prstClr val="white"/>
              </a:solidFill>
            </a:endParaRPr>
          </a:p>
        </p:txBody>
      </p:sp>
      <p:sp>
        <p:nvSpPr>
          <p:cNvPr id="6" name="Footer Placeholder 5">
            <a:extLst>
              <a:ext uri="{FF2B5EF4-FFF2-40B4-BE49-F238E27FC236}">
                <a16:creationId xmlns:a16="http://schemas.microsoft.com/office/drawing/2014/main" id="{62284695-A25D-4183-AF95-F6697DD46BD2}"/>
              </a:ext>
            </a:extLst>
          </p:cNvPr>
          <p:cNvSpPr>
            <a:spLocks noGrp="1"/>
          </p:cNvSpPr>
          <p:nvPr>
            <p:ph type="ftr" sz="quarter" idx="11"/>
          </p:nvPr>
        </p:nvSpPr>
        <p:spPr/>
        <p:txBody>
          <a:bodyPr/>
          <a:lstStyle/>
          <a:p>
            <a:endParaRPr lang="en-US" dirty="0">
              <a:solidFill>
                <a:prstClr val="white"/>
              </a:solidFill>
            </a:endParaRPr>
          </a:p>
        </p:txBody>
      </p:sp>
      <p:sp>
        <p:nvSpPr>
          <p:cNvPr id="7" name="Slide Number Placeholder 6">
            <a:extLst>
              <a:ext uri="{FF2B5EF4-FFF2-40B4-BE49-F238E27FC236}">
                <a16:creationId xmlns:a16="http://schemas.microsoft.com/office/drawing/2014/main" id="{1678DD37-380F-4893-9594-A117CBD75837}"/>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83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111BC-9846-4987-9C4E-A8191B86380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A54F3C-0E97-4BCB-87C9-154BA65289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DA0138-A44F-4FEB-B8B2-BC000A5DF6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84407-2A7D-404A-BD0B-8210E993B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D43F0B-59CB-4181-8DAE-311BA558E0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A6B31B2-E89E-452A-BF85-A645F765778D}"/>
              </a:ext>
            </a:extLst>
          </p:cNvPr>
          <p:cNvSpPr>
            <a:spLocks noGrp="1"/>
          </p:cNvSpPr>
          <p:nvPr>
            <p:ph type="dt" sz="half" idx="10"/>
          </p:nvPr>
        </p:nvSpPr>
        <p:spPr/>
        <p:txBody>
          <a:bodyPr/>
          <a:lstStyle/>
          <a:p>
            <a:fld id="{7AC37D26-1075-427D-B6D2-2D7914DAEE9D}" type="datetime1">
              <a:rPr lang="en-US" smtClean="0">
                <a:solidFill>
                  <a:prstClr val="black"/>
                </a:solidFill>
              </a:rPr>
              <a:t>7/25/2023</a:t>
            </a:fld>
            <a:endParaRPr lang="en-US" dirty="0">
              <a:solidFill>
                <a:prstClr val="black"/>
              </a:solidFill>
            </a:endParaRPr>
          </a:p>
        </p:txBody>
      </p:sp>
      <p:sp>
        <p:nvSpPr>
          <p:cNvPr id="8" name="Footer Placeholder 7">
            <a:extLst>
              <a:ext uri="{FF2B5EF4-FFF2-40B4-BE49-F238E27FC236}">
                <a16:creationId xmlns:a16="http://schemas.microsoft.com/office/drawing/2014/main" id="{69049BDA-F58B-4247-83D4-E3A367EE51DC}"/>
              </a:ext>
            </a:extLst>
          </p:cNvPr>
          <p:cNvSpPr>
            <a:spLocks noGrp="1"/>
          </p:cNvSpPr>
          <p:nvPr>
            <p:ph type="ftr" sz="quarter" idx="11"/>
          </p:nvPr>
        </p:nvSpPr>
        <p:spPr/>
        <p:txBody>
          <a:bodyPr/>
          <a:lstStyle/>
          <a:p>
            <a:endParaRPr lang="en-US" dirty="0">
              <a:solidFill>
                <a:prstClr val="black"/>
              </a:solidFill>
            </a:endParaRPr>
          </a:p>
        </p:txBody>
      </p:sp>
      <p:sp>
        <p:nvSpPr>
          <p:cNvPr id="9" name="Slide Number Placeholder 8">
            <a:extLst>
              <a:ext uri="{FF2B5EF4-FFF2-40B4-BE49-F238E27FC236}">
                <a16:creationId xmlns:a16="http://schemas.microsoft.com/office/drawing/2014/main" id="{1E3186D8-130B-4A0B-BC3F-E5C8D92A1E03}"/>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48500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F09D5-0B3A-41AB-9D83-4CE94EC4393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134EC8-3470-4319-A69A-E0E1A98F1F80}"/>
              </a:ext>
            </a:extLst>
          </p:cNvPr>
          <p:cNvSpPr>
            <a:spLocks noGrp="1"/>
          </p:cNvSpPr>
          <p:nvPr>
            <p:ph type="dt" sz="half" idx="10"/>
          </p:nvPr>
        </p:nvSpPr>
        <p:spPr/>
        <p:txBody>
          <a:bodyPr/>
          <a:lstStyle/>
          <a:p>
            <a:fld id="{7D385968-0813-4BA0-A991-7F163B891B86}" type="datetime1">
              <a:rPr lang="en-US" smtClean="0">
                <a:solidFill>
                  <a:prstClr val="white"/>
                </a:solidFill>
              </a:rPr>
              <a:t>7/25/2023</a:t>
            </a:fld>
            <a:endParaRPr lang="en-US" dirty="0">
              <a:solidFill>
                <a:prstClr val="white"/>
              </a:solidFill>
            </a:endParaRPr>
          </a:p>
        </p:txBody>
      </p:sp>
      <p:sp>
        <p:nvSpPr>
          <p:cNvPr id="4" name="Footer Placeholder 3">
            <a:extLst>
              <a:ext uri="{FF2B5EF4-FFF2-40B4-BE49-F238E27FC236}">
                <a16:creationId xmlns:a16="http://schemas.microsoft.com/office/drawing/2014/main" id="{3F5EEE05-9943-4418-A49E-1BFF7F8F65D6}"/>
              </a:ext>
            </a:extLst>
          </p:cNvPr>
          <p:cNvSpPr>
            <a:spLocks noGrp="1"/>
          </p:cNvSpPr>
          <p:nvPr>
            <p:ph type="ftr" sz="quarter" idx="11"/>
          </p:nvPr>
        </p:nvSpPr>
        <p:spPr/>
        <p:txBody>
          <a:bodyPr/>
          <a:lstStyle/>
          <a:p>
            <a:endParaRPr lang="en-US" dirty="0">
              <a:solidFill>
                <a:prstClr val="white"/>
              </a:solidFill>
            </a:endParaRPr>
          </a:p>
        </p:txBody>
      </p:sp>
      <p:sp>
        <p:nvSpPr>
          <p:cNvPr id="5" name="Slide Number Placeholder 4">
            <a:extLst>
              <a:ext uri="{FF2B5EF4-FFF2-40B4-BE49-F238E27FC236}">
                <a16:creationId xmlns:a16="http://schemas.microsoft.com/office/drawing/2014/main" id="{B2576FD1-B8D0-431C-BC1E-9683FF5468C4}"/>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1339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55E174-220B-4A22-A71A-AED59F94DD7F}"/>
              </a:ext>
            </a:extLst>
          </p:cNvPr>
          <p:cNvSpPr>
            <a:spLocks noGrp="1"/>
          </p:cNvSpPr>
          <p:nvPr>
            <p:ph type="dt" sz="half" idx="10"/>
          </p:nvPr>
        </p:nvSpPr>
        <p:spPr/>
        <p:txBody>
          <a:bodyPr/>
          <a:lstStyle/>
          <a:p>
            <a:fld id="{BE6E7950-642C-459A-AFAD-AF8F45953DBF}" type="datetime1">
              <a:rPr lang="en-US" smtClean="0">
                <a:solidFill>
                  <a:prstClr val="black"/>
                </a:solidFill>
              </a:rPr>
              <a:t>7/25/2023</a:t>
            </a:fld>
            <a:endParaRPr lang="en-US" dirty="0">
              <a:solidFill>
                <a:prstClr val="black"/>
              </a:solidFill>
            </a:endParaRPr>
          </a:p>
        </p:txBody>
      </p:sp>
      <p:sp>
        <p:nvSpPr>
          <p:cNvPr id="3" name="Footer Placeholder 2">
            <a:extLst>
              <a:ext uri="{FF2B5EF4-FFF2-40B4-BE49-F238E27FC236}">
                <a16:creationId xmlns:a16="http://schemas.microsoft.com/office/drawing/2014/main" id="{FD8F24E4-4DBB-4E87-8D54-508539E1C272}"/>
              </a:ext>
            </a:extLst>
          </p:cNvPr>
          <p:cNvSpPr>
            <a:spLocks noGrp="1"/>
          </p:cNvSpPr>
          <p:nvPr>
            <p:ph type="ftr" sz="quarter" idx="11"/>
          </p:nvPr>
        </p:nvSpPr>
        <p:spPr/>
        <p:txBody>
          <a:bodyPr/>
          <a:lstStyle/>
          <a:p>
            <a:endParaRPr lang="en-US" dirty="0">
              <a:solidFill>
                <a:prstClr val="black"/>
              </a:solidFill>
            </a:endParaRPr>
          </a:p>
        </p:txBody>
      </p:sp>
      <p:sp>
        <p:nvSpPr>
          <p:cNvPr id="4" name="Slide Number Placeholder 3">
            <a:extLst>
              <a:ext uri="{FF2B5EF4-FFF2-40B4-BE49-F238E27FC236}">
                <a16:creationId xmlns:a16="http://schemas.microsoft.com/office/drawing/2014/main" id="{D82AB337-F76D-4525-8EF9-911C8C295DE0}"/>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2525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0470F-2137-4474-B850-85EB4A164C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8B5410-E5E8-4443-AB8F-C4902DC42B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AB832EB-B149-403B-89C2-07B8653EC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A99A8B-A518-4790-BC8C-5965567AD10D}"/>
              </a:ext>
            </a:extLst>
          </p:cNvPr>
          <p:cNvSpPr>
            <a:spLocks noGrp="1"/>
          </p:cNvSpPr>
          <p:nvPr>
            <p:ph type="dt" sz="half" idx="10"/>
          </p:nvPr>
        </p:nvSpPr>
        <p:spPr/>
        <p:txBody>
          <a:bodyPr/>
          <a:lstStyle/>
          <a:p>
            <a:fld id="{2B6D0BFA-4473-4934-B867-E963638A3CF5}" type="datetime1">
              <a:rPr lang="en-US" smtClean="0">
                <a:solidFill>
                  <a:prstClr val="black"/>
                </a:solidFill>
              </a:rPr>
              <a:t>7/25/2023</a:t>
            </a:fld>
            <a:endParaRPr lang="en-US" dirty="0">
              <a:solidFill>
                <a:prstClr val="black"/>
              </a:solidFill>
            </a:endParaRPr>
          </a:p>
        </p:txBody>
      </p:sp>
      <p:sp>
        <p:nvSpPr>
          <p:cNvPr id="6" name="Footer Placeholder 5">
            <a:extLst>
              <a:ext uri="{FF2B5EF4-FFF2-40B4-BE49-F238E27FC236}">
                <a16:creationId xmlns:a16="http://schemas.microsoft.com/office/drawing/2014/main" id="{990D71D3-DCDE-4F60-85F5-BFE0098DD1A7}"/>
              </a:ext>
            </a:extLst>
          </p:cNvPr>
          <p:cNvSpPr>
            <a:spLocks noGrp="1"/>
          </p:cNvSpPr>
          <p:nvPr>
            <p:ph type="ftr" sz="quarter" idx="11"/>
          </p:nvPr>
        </p:nvSpPr>
        <p:spPr/>
        <p:txBody>
          <a:bodyPr/>
          <a:lstStyle/>
          <a:p>
            <a:endParaRPr lang="en-US" dirty="0">
              <a:solidFill>
                <a:prstClr val="black"/>
              </a:solidFill>
            </a:endParaRPr>
          </a:p>
        </p:txBody>
      </p:sp>
      <p:sp>
        <p:nvSpPr>
          <p:cNvPr id="7" name="Slide Number Placeholder 6">
            <a:extLst>
              <a:ext uri="{FF2B5EF4-FFF2-40B4-BE49-F238E27FC236}">
                <a16:creationId xmlns:a16="http://schemas.microsoft.com/office/drawing/2014/main" id="{A12C34CF-3F0B-4AD4-843B-BE71E6285569}"/>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68517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F92DC-D0E9-4EE2-A4D4-BCF6B57911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DFCDBAF-74F0-43B9-8D91-9BFB313B09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6D579D-DC92-426C-A0B4-0CBDCF4675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9D41DA-48D8-46B2-B4E2-05498125C20E}"/>
              </a:ext>
            </a:extLst>
          </p:cNvPr>
          <p:cNvSpPr>
            <a:spLocks noGrp="1"/>
          </p:cNvSpPr>
          <p:nvPr>
            <p:ph type="dt" sz="half" idx="10"/>
          </p:nvPr>
        </p:nvSpPr>
        <p:spPr/>
        <p:txBody>
          <a:bodyPr/>
          <a:lstStyle/>
          <a:p>
            <a:fld id="{FE21679D-0538-4BFC-BEFF-809FF69D6202}" type="datetime1">
              <a:rPr lang="en-US" smtClean="0">
                <a:solidFill>
                  <a:prstClr val="white"/>
                </a:solidFill>
              </a:rPr>
              <a:t>7/25/2023</a:t>
            </a:fld>
            <a:endParaRPr lang="en-US" dirty="0">
              <a:solidFill>
                <a:prstClr val="white"/>
              </a:solidFill>
            </a:endParaRPr>
          </a:p>
        </p:txBody>
      </p:sp>
      <p:sp>
        <p:nvSpPr>
          <p:cNvPr id="6" name="Footer Placeholder 5">
            <a:extLst>
              <a:ext uri="{FF2B5EF4-FFF2-40B4-BE49-F238E27FC236}">
                <a16:creationId xmlns:a16="http://schemas.microsoft.com/office/drawing/2014/main" id="{8797C1EC-9CD6-4CAD-9808-EDA6149C397A}"/>
              </a:ext>
            </a:extLst>
          </p:cNvPr>
          <p:cNvSpPr>
            <a:spLocks noGrp="1"/>
          </p:cNvSpPr>
          <p:nvPr>
            <p:ph type="ftr" sz="quarter" idx="11"/>
          </p:nvPr>
        </p:nvSpPr>
        <p:spPr/>
        <p:txBody>
          <a:bodyPr/>
          <a:lstStyle/>
          <a:p>
            <a:endParaRPr lang="en-US" dirty="0">
              <a:solidFill>
                <a:prstClr val="white"/>
              </a:solidFill>
            </a:endParaRPr>
          </a:p>
        </p:txBody>
      </p:sp>
      <p:sp>
        <p:nvSpPr>
          <p:cNvPr id="7" name="Slide Number Placeholder 6">
            <a:extLst>
              <a:ext uri="{FF2B5EF4-FFF2-40B4-BE49-F238E27FC236}">
                <a16:creationId xmlns:a16="http://schemas.microsoft.com/office/drawing/2014/main" id="{CDC241CF-9189-47F6-BF60-6734A513C15B}"/>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0304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A01C-BF0D-4242-95BB-D11006BD556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6EA6CC-04E4-4B2C-8614-88D2AC3C9F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AE902C-5B66-4B5C-8F2D-D8F2A869FAA2}"/>
              </a:ext>
            </a:extLst>
          </p:cNvPr>
          <p:cNvSpPr>
            <a:spLocks noGrp="1"/>
          </p:cNvSpPr>
          <p:nvPr>
            <p:ph type="dt" sz="half" idx="10"/>
          </p:nvPr>
        </p:nvSpPr>
        <p:spPr/>
        <p:txBody>
          <a:bodyPr/>
          <a:lstStyle/>
          <a:p>
            <a:fld id="{ACC6EF67-F4E5-4EA7-B47E-A8F659C8BD8D}" type="datetime1">
              <a:rPr lang="en-US" smtClean="0">
                <a:solidFill>
                  <a:prstClr val="black"/>
                </a:solidFill>
              </a:rPr>
              <a:t>7/25/2023</a:t>
            </a:fld>
            <a:endParaRPr lang="en-US" dirty="0">
              <a:solidFill>
                <a:prstClr val="black"/>
              </a:solidFill>
            </a:endParaRPr>
          </a:p>
        </p:txBody>
      </p:sp>
      <p:sp>
        <p:nvSpPr>
          <p:cNvPr id="5" name="Footer Placeholder 4">
            <a:extLst>
              <a:ext uri="{FF2B5EF4-FFF2-40B4-BE49-F238E27FC236}">
                <a16:creationId xmlns:a16="http://schemas.microsoft.com/office/drawing/2014/main" id="{9C3A520C-133B-455F-9102-213604F0017E}"/>
              </a:ext>
            </a:extLst>
          </p:cNvPr>
          <p:cNvSpPr>
            <a:spLocks noGrp="1"/>
          </p:cNvSpPr>
          <p:nvPr>
            <p:ph type="ftr" sz="quarter" idx="11"/>
          </p:nvPr>
        </p:nvSpPr>
        <p:spPr/>
        <p:txBody>
          <a:body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4A139D54-9AE2-4F67-A387-DD201F34A515}"/>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5988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91D81D-2D2F-45A6-BA79-DFDD041159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76E7B5E-809F-4BDD-BE8C-F31F991970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C3147E-BFCC-43DF-B83D-8B65BB7623F3}"/>
              </a:ext>
            </a:extLst>
          </p:cNvPr>
          <p:cNvSpPr>
            <a:spLocks noGrp="1"/>
          </p:cNvSpPr>
          <p:nvPr>
            <p:ph type="dt" sz="half" idx="10"/>
          </p:nvPr>
        </p:nvSpPr>
        <p:spPr/>
        <p:txBody>
          <a:bodyPr/>
          <a:lstStyle/>
          <a:p>
            <a:fld id="{8E2848E7-72EB-4629-88F9-4C40FC291447}" type="datetime1">
              <a:rPr lang="en-US" smtClean="0">
                <a:solidFill>
                  <a:prstClr val="black"/>
                </a:solidFill>
              </a:rPr>
              <a:t>7/25/2023</a:t>
            </a:fld>
            <a:endParaRPr lang="en-US" dirty="0">
              <a:solidFill>
                <a:prstClr val="black"/>
              </a:solidFill>
            </a:endParaRPr>
          </a:p>
        </p:txBody>
      </p:sp>
      <p:sp>
        <p:nvSpPr>
          <p:cNvPr id="5" name="Footer Placeholder 4">
            <a:extLst>
              <a:ext uri="{FF2B5EF4-FFF2-40B4-BE49-F238E27FC236}">
                <a16:creationId xmlns:a16="http://schemas.microsoft.com/office/drawing/2014/main" id="{1155DF89-9081-44F5-BBBE-339887C8A4B1}"/>
              </a:ext>
            </a:extLst>
          </p:cNvPr>
          <p:cNvSpPr>
            <a:spLocks noGrp="1"/>
          </p:cNvSpPr>
          <p:nvPr>
            <p:ph type="ftr" sz="quarter" idx="11"/>
          </p:nvPr>
        </p:nvSpPr>
        <p:spPr/>
        <p:txBody>
          <a:body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454FD2E2-76DF-4AFF-B978-4DF8DA88AC60}"/>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942604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F4E96C-AF48-453C-B4CB-ACEB0A2E0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3343F5-18F2-4CF9-9F22-499179E0A7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A38FD4-48E3-415B-8489-1471F76BA1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F8A864-32AE-4E71-937C-96FAC6A204C1}" type="datetime1">
              <a:rPr lang="en-US" smtClean="0">
                <a:solidFill>
                  <a:prstClr val="black"/>
                </a:solidFill>
              </a:rPr>
              <a:t>7/25/2023</a:t>
            </a:fld>
            <a:endParaRPr lang="en-US" dirty="0">
              <a:solidFill>
                <a:prstClr val="black"/>
              </a:solidFill>
            </a:endParaRPr>
          </a:p>
        </p:txBody>
      </p:sp>
      <p:sp>
        <p:nvSpPr>
          <p:cNvPr id="5" name="Footer Placeholder 4">
            <a:extLst>
              <a:ext uri="{FF2B5EF4-FFF2-40B4-BE49-F238E27FC236}">
                <a16:creationId xmlns:a16="http://schemas.microsoft.com/office/drawing/2014/main" id="{DB1AD29A-3D03-44B6-8197-3B783B7F4D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9688E6D2-E207-478F-A4C3-5F61146D7B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51600555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8225B2-C1F2-43B6-311F-B7E8B529DB06}"/>
              </a:ext>
            </a:extLst>
          </p:cNvPr>
          <p:cNvSpPr>
            <a:spLocks noGrp="1"/>
          </p:cNvSpPr>
          <p:nvPr>
            <p:ph type="title"/>
          </p:nvPr>
        </p:nvSpPr>
        <p:spPr>
          <a:xfrm>
            <a:off x="466722" y="586855"/>
            <a:ext cx="3201366" cy="3387497"/>
          </a:xfrm>
        </p:spPr>
        <p:txBody>
          <a:bodyPr anchor="b">
            <a:normAutofit/>
          </a:bodyPr>
          <a:lstStyle/>
          <a:p>
            <a:r>
              <a:rPr lang="en-GB" sz="4000" dirty="0">
                <a:solidFill>
                  <a:srgbClr val="FFFFFF"/>
                </a:solidFill>
                <a:latin typeface="Tahoma" panose="020B0604030504040204" pitchFamily="34" charset="0"/>
                <a:ea typeface="Tahoma" panose="020B0604030504040204" pitchFamily="34" charset="0"/>
                <a:cs typeface="Tahoma" panose="020B0604030504040204" pitchFamily="34" charset="0"/>
              </a:rPr>
              <a:t>Positive Approaches to Children's Behaviours</a:t>
            </a:r>
          </a:p>
        </p:txBody>
      </p:sp>
      <p:sp>
        <p:nvSpPr>
          <p:cNvPr id="3" name="Content Placeholder 2">
            <a:extLst>
              <a:ext uri="{FF2B5EF4-FFF2-40B4-BE49-F238E27FC236}">
                <a16:creationId xmlns:a16="http://schemas.microsoft.com/office/drawing/2014/main" id="{6620A50D-1CD7-B626-2223-F69986B933F3}"/>
              </a:ext>
            </a:extLst>
          </p:cNvPr>
          <p:cNvSpPr>
            <a:spLocks noGrp="1"/>
          </p:cNvSpPr>
          <p:nvPr>
            <p:ph idx="1"/>
          </p:nvPr>
        </p:nvSpPr>
        <p:spPr>
          <a:xfrm>
            <a:off x="4367695" y="649480"/>
            <a:ext cx="4389030" cy="5546047"/>
          </a:xfrm>
        </p:spPr>
        <p:txBody>
          <a:bodyPr anchor="ctr">
            <a:normAutofit/>
          </a:bodyPr>
          <a:lstStyle/>
          <a:p>
            <a:pPr marL="0" indent="0">
              <a:buNone/>
            </a:pPr>
            <a:r>
              <a:rPr lang="en-GB" sz="3600" dirty="0">
                <a:latin typeface="Tahoma" panose="020B0604030504040204" pitchFamily="34" charset="0"/>
                <a:ea typeface="Tahoma" panose="020B0604030504040204" pitchFamily="34" charset="0"/>
                <a:cs typeface="Tahoma" panose="020B0604030504040204" pitchFamily="34" charset="0"/>
              </a:rPr>
              <a:t>Understanding behaviours and promoting positive responses is a key feature of the Portage approach</a:t>
            </a:r>
          </a:p>
          <a:p>
            <a:endParaRPr lang="en-GB" sz="2000" dirty="0"/>
          </a:p>
        </p:txBody>
      </p:sp>
      <p:pic>
        <p:nvPicPr>
          <p:cNvPr id="6" name="Picture 5">
            <a:extLst>
              <a:ext uri="{FF2B5EF4-FFF2-40B4-BE49-F238E27FC236}">
                <a16:creationId xmlns:a16="http://schemas.microsoft.com/office/drawing/2014/main" id="{6533388E-B466-4032-30CD-BCC484147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5924" y="3059197"/>
            <a:ext cx="2239354" cy="1275008"/>
          </a:xfrm>
          <a:prstGeom prst="rect">
            <a:avLst/>
          </a:prstGeom>
        </p:spPr>
      </p:pic>
      <p:sp>
        <p:nvSpPr>
          <p:cNvPr id="4" name="Slide Number Placeholder 3">
            <a:extLst>
              <a:ext uri="{FF2B5EF4-FFF2-40B4-BE49-F238E27FC236}">
                <a16:creationId xmlns:a16="http://schemas.microsoft.com/office/drawing/2014/main" id="{F39E9BFB-6ECD-68F5-62AB-DEE580AE150E}"/>
              </a:ext>
            </a:extLst>
          </p:cNvPr>
          <p:cNvSpPr>
            <a:spLocks noGrp="1"/>
          </p:cNvSpPr>
          <p:nvPr>
            <p:ph type="sldNum" sz="quarter" idx="12"/>
          </p:nvPr>
        </p:nvSpPr>
        <p:spPr/>
        <p:txBody>
          <a:bodyPr/>
          <a:lstStyle/>
          <a:p>
            <a:fld id="{D7E63A33-8271-4DD0-9C48-789913D7C115}"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13062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43611"/>
            <a:ext cx="10515600" cy="1323826"/>
          </a:xfrm>
        </p:spPr>
        <p:txBody>
          <a:bodyPr>
            <a:normAutofit fontScale="90000"/>
          </a:bodyPr>
          <a:lstStyle/>
          <a:p>
            <a:r>
              <a:rPr lang="en-GB" b="1" dirty="0">
                <a:latin typeface="Arial" panose="020B0604020202020204" pitchFamily="34" charset="0"/>
                <a:cs typeface="Arial" panose="020B0604020202020204" pitchFamily="34" charset="0"/>
              </a:rPr>
              <a:t>Outcomes for Participants:</a:t>
            </a:r>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Positive Approaches to Children’s Behaviour</a:t>
            </a:r>
          </a:p>
        </p:txBody>
      </p:sp>
      <p:graphicFrame>
        <p:nvGraphicFramePr>
          <p:cNvPr id="6" name="Content Placeholder 1">
            <a:extLst>
              <a:ext uri="{FF2B5EF4-FFF2-40B4-BE49-F238E27FC236}">
                <a16:creationId xmlns:a16="http://schemas.microsoft.com/office/drawing/2014/main" id="{E90B1C7E-355D-8E66-BD14-43F0D961646E}"/>
              </a:ext>
            </a:extLst>
          </p:cNvPr>
          <p:cNvGraphicFramePr>
            <a:graphicFrameLocks noGrp="1"/>
          </p:cNvGraphicFramePr>
          <p:nvPr>
            <p:ph idx="1"/>
            <p:extLst>
              <p:ext uri="{D42A27DB-BD31-4B8C-83A1-F6EECF244321}">
                <p14:modId xmlns:p14="http://schemas.microsoft.com/office/powerpoint/2010/main" val="247886944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00395" y="410230"/>
            <a:ext cx="1368471" cy="720107"/>
          </a:xfrm>
          <a:prstGeom prst="rect">
            <a:avLst/>
          </a:prstGeom>
        </p:spPr>
      </p:pic>
      <p:sp>
        <p:nvSpPr>
          <p:cNvPr id="2" name="Slide Number Placeholder 1">
            <a:extLst>
              <a:ext uri="{FF2B5EF4-FFF2-40B4-BE49-F238E27FC236}">
                <a16:creationId xmlns:a16="http://schemas.microsoft.com/office/drawing/2014/main" id="{E4CA5DDD-F01A-F47A-9908-82047612DC2B}"/>
              </a:ext>
            </a:extLst>
          </p:cNvPr>
          <p:cNvSpPr>
            <a:spLocks noGrp="1"/>
          </p:cNvSpPr>
          <p:nvPr>
            <p:ph type="sldNum" sz="quarter" idx="12"/>
          </p:nvPr>
        </p:nvSpPr>
        <p:spPr/>
        <p:txBody>
          <a:bodyPr/>
          <a:lstStyle/>
          <a:p>
            <a:fld id="{D7E63A33-8271-4DD0-9C48-789913D7C115}"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66050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34202" y="283945"/>
            <a:ext cx="9446394" cy="1669182"/>
          </a:xfrm>
        </p:spPr>
        <p:txBody>
          <a:bodyPr>
            <a:normAutofit/>
          </a:bodyPr>
          <a:lstStyle/>
          <a:p>
            <a:br>
              <a:rPr lang="en-GB" sz="2100" dirty="0"/>
            </a:br>
            <a:r>
              <a:rPr lang="en-GB" sz="3200" b="1" dirty="0">
                <a:latin typeface="Tahoma" panose="020B0604030504040204" pitchFamily="34" charset="0"/>
                <a:ea typeface="Tahoma" panose="020B0604030504040204" pitchFamily="34" charset="0"/>
                <a:cs typeface="Tahoma" panose="020B0604030504040204" pitchFamily="34" charset="0"/>
              </a:rPr>
              <a:t>Positive Approaches to Children’s Behaviour: Objectives</a:t>
            </a:r>
            <a:br>
              <a:rPr lang="en-GB" sz="2100" dirty="0"/>
            </a:br>
            <a:endParaRPr lang="en-GB" sz="2100" dirty="0"/>
          </a:p>
        </p:txBody>
      </p:sp>
      <p:sp>
        <p:nvSpPr>
          <p:cNvPr id="2" name="Content Placeholder 1"/>
          <p:cNvSpPr>
            <a:spLocks noGrp="1"/>
          </p:cNvSpPr>
          <p:nvPr>
            <p:ph idx="1"/>
          </p:nvPr>
        </p:nvSpPr>
        <p:spPr>
          <a:xfrm>
            <a:off x="346509" y="1434165"/>
            <a:ext cx="8460607" cy="5139890"/>
          </a:xfrm>
        </p:spPr>
        <p:txBody>
          <a:bodyPr anchor="ctr">
            <a:normAutofit/>
          </a:bodyPr>
          <a:lstStyle/>
          <a:p>
            <a:pPr marL="109728" indent="0">
              <a:spcBef>
                <a:spcPts val="600"/>
              </a:spcBef>
              <a:buNone/>
            </a:pPr>
            <a:r>
              <a:rPr lang="en-GB" sz="2000" dirty="0">
                <a:latin typeface="Tahoma" panose="020B0604030504040204" pitchFamily="34" charset="0"/>
                <a:ea typeface="Tahoma" panose="020B0604030504040204" pitchFamily="34" charset="0"/>
                <a:cs typeface="Tahoma" panose="020B0604030504040204" pitchFamily="34" charset="0"/>
              </a:rPr>
              <a:t>Participants will be able to:</a:t>
            </a:r>
          </a:p>
          <a:p>
            <a:pPr>
              <a:spcBef>
                <a:spcPts val="600"/>
              </a:spcBef>
            </a:pPr>
            <a:r>
              <a:rPr lang="en-GB" sz="2000" dirty="0">
                <a:latin typeface="Tahoma" panose="020B0604030504040204" pitchFamily="34" charset="0"/>
                <a:ea typeface="Tahoma" panose="020B0604030504040204" pitchFamily="34" charset="0"/>
                <a:cs typeface="Tahoma" panose="020B0604030504040204" pitchFamily="34" charset="0"/>
              </a:rPr>
              <a:t>Consider what is </a:t>
            </a:r>
            <a:r>
              <a:rPr lang="en-GB" sz="2000" b="1" dirty="0">
                <a:latin typeface="Tahoma" panose="020B0604030504040204" pitchFamily="34" charset="0"/>
                <a:ea typeface="Tahoma" panose="020B0604030504040204" pitchFamily="34" charset="0"/>
                <a:cs typeface="Tahoma" panose="020B0604030504040204" pitchFamily="34" charset="0"/>
              </a:rPr>
              <a:t>age-appropriate behaviour</a:t>
            </a:r>
          </a:p>
          <a:p>
            <a:pPr>
              <a:spcBef>
                <a:spcPts val="600"/>
              </a:spcBef>
            </a:pPr>
            <a:endParaRPr lang="en-GB" sz="2000" b="1" dirty="0">
              <a:latin typeface="Tahoma" panose="020B0604030504040204" pitchFamily="34" charset="0"/>
              <a:ea typeface="Tahoma" panose="020B0604030504040204" pitchFamily="34" charset="0"/>
              <a:cs typeface="Tahoma" panose="020B0604030504040204" pitchFamily="34" charset="0"/>
            </a:endParaRPr>
          </a:p>
          <a:p>
            <a:pPr>
              <a:spcBef>
                <a:spcPts val="600"/>
              </a:spcBef>
            </a:pPr>
            <a:r>
              <a:rPr lang="en-GB" sz="2000" dirty="0">
                <a:latin typeface="Tahoma" panose="020B0604030504040204" pitchFamily="34" charset="0"/>
                <a:ea typeface="Tahoma" panose="020B0604030504040204" pitchFamily="34" charset="0"/>
                <a:cs typeface="Tahoma" panose="020B0604030504040204" pitchFamily="34" charset="0"/>
              </a:rPr>
              <a:t>Name the </a:t>
            </a:r>
            <a:r>
              <a:rPr lang="en-GB" sz="2000" b="1" dirty="0">
                <a:latin typeface="Tahoma" panose="020B0604030504040204" pitchFamily="34" charset="0"/>
                <a:ea typeface="Tahoma" panose="020B0604030504040204" pitchFamily="34" charset="0"/>
                <a:cs typeface="Tahoma" panose="020B0604030504040204" pitchFamily="34" charset="0"/>
              </a:rPr>
              <a:t>four common functions of behaviour </a:t>
            </a:r>
          </a:p>
          <a:p>
            <a:pPr>
              <a:spcBef>
                <a:spcPts val="600"/>
              </a:spcBef>
            </a:pPr>
            <a:endParaRPr lang="en-GB" sz="2000" b="1" dirty="0">
              <a:latin typeface="Tahoma" panose="020B0604030504040204" pitchFamily="34" charset="0"/>
              <a:ea typeface="Tahoma" panose="020B0604030504040204" pitchFamily="34" charset="0"/>
              <a:cs typeface="Tahoma" panose="020B0604030504040204" pitchFamily="34" charset="0"/>
            </a:endParaRPr>
          </a:p>
          <a:p>
            <a:pPr>
              <a:spcBef>
                <a:spcPts val="600"/>
              </a:spcBef>
            </a:pPr>
            <a:r>
              <a:rPr lang="en-GB" sz="2000" dirty="0">
                <a:latin typeface="Tahoma" panose="020B0604030504040204" pitchFamily="34" charset="0"/>
                <a:ea typeface="Tahoma" panose="020B0604030504040204" pitchFamily="34" charset="0"/>
                <a:cs typeface="Tahoma" panose="020B0604030504040204" pitchFamily="34" charset="0"/>
              </a:rPr>
              <a:t>Consider what messages might be </a:t>
            </a:r>
            <a:r>
              <a:rPr lang="en-GB" sz="2000" b="1" dirty="0">
                <a:latin typeface="Tahoma" panose="020B0604030504040204" pitchFamily="34" charset="0"/>
                <a:ea typeface="Tahoma" panose="020B0604030504040204" pitchFamily="34" charset="0"/>
                <a:cs typeface="Tahoma" panose="020B0604030504040204" pitchFamily="34" charset="0"/>
              </a:rPr>
              <a:t>communicated</a:t>
            </a:r>
            <a:r>
              <a:rPr lang="en-GB" sz="2000" dirty="0">
                <a:latin typeface="Tahoma" panose="020B0604030504040204" pitchFamily="34" charset="0"/>
                <a:ea typeface="Tahoma" panose="020B0604030504040204" pitchFamily="34" charset="0"/>
                <a:cs typeface="Tahoma" panose="020B0604030504040204" pitchFamily="34" charset="0"/>
              </a:rPr>
              <a:t> through behaviour</a:t>
            </a:r>
          </a:p>
          <a:p>
            <a:pPr>
              <a:spcBef>
                <a:spcPts val="600"/>
              </a:spcBef>
            </a:pPr>
            <a:endParaRPr lang="en-GB" sz="2000" dirty="0">
              <a:latin typeface="Tahoma" panose="020B0604030504040204" pitchFamily="34" charset="0"/>
              <a:ea typeface="Tahoma" panose="020B0604030504040204" pitchFamily="34" charset="0"/>
              <a:cs typeface="Tahoma" panose="020B0604030504040204" pitchFamily="34" charset="0"/>
            </a:endParaRPr>
          </a:p>
          <a:p>
            <a:pPr>
              <a:spcBef>
                <a:spcPts val="600"/>
              </a:spcBef>
            </a:pPr>
            <a:r>
              <a:rPr lang="en-GB" sz="2000" dirty="0">
                <a:latin typeface="Tahoma" panose="020B0604030504040204" pitchFamily="34" charset="0"/>
                <a:ea typeface="Tahoma" panose="020B0604030504040204" pitchFamily="34" charset="0"/>
                <a:cs typeface="Tahoma" panose="020B0604030504040204" pitchFamily="34" charset="0"/>
              </a:rPr>
              <a:t>Understand how </a:t>
            </a:r>
            <a:r>
              <a:rPr lang="en-GB" sz="2000" b="1" dirty="0">
                <a:latin typeface="Tahoma" panose="020B0604030504040204" pitchFamily="34" charset="0"/>
                <a:ea typeface="Tahoma" panose="020B0604030504040204" pitchFamily="34" charset="0"/>
                <a:cs typeface="Tahoma" panose="020B0604030504040204" pitchFamily="34" charset="0"/>
              </a:rPr>
              <a:t>settings</a:t>
            </a:r>
            <a:r>
              <a:rPr lang="en-GB" sz="2000" dirty="0">
                <a:latin typeface="Tahoma" panose="020B0604030504040204" pitchFamily="34" charset="0"/>
                <a:ea typeface="Tahoma" panose="020B0604030504040204" pitchFamily="34" charset="0"/>
                <a:cs typeface="Tahoma" panose="020B0604030504040204" pitchFamily="34" charset="0"/>
              </a:rPr>
              <a:t> and </a:t>
            </a:r>
            <a:r>
              <a:rPr lang="en-GB" sz="2000" b="1" dirty="0">
                <a:latin typeface="Tahoma" panose="020B0604030504040204" pitchFamily="34" charset="0"/>
                <a:ea typeface="Tahoma" panose="020B0604030504040204" pitchFamily="34" charset="0"/>
                <a:cs typeface="Tahoma" panose="020B0604030504040204" pitchFamily="34" charset="0"/>
              </a:rPr>
              <a:t>triggers</a:t>
            </a:r>
            <a:r>
              <a:rPr lang="en-GB" sz="2000" dirty="0">
                <a:latin typeface="Tahoma" panose="020B0604030504040204" pitchFamily="34" charset="0"/>
                <a:ea typeface="Tahoma" panose="020B0604030504040204" pitchFamily="34" charset="0"/>
                <a:cs typeface="Tahoma" panose="020B0604030504040204" pitchFamily="34" charset="0"/>
              </a:rPr>
              <a:t> can be changed to modify behaviour</a:t>
            </a:r>
          </a:p>
          <a:p>
            <a:pPr>
              <a:spcBef>
                <a:spcPts val="600"/>
              </a:spcBef>
            </a:pPr>
            <a:endParaRPr lang="en-GB" sz="2000" dirty="0">
              <a:latin typeface="Tahoma" panose="020B0604030504040204" pitchFamily="34" charset="0"/>
              <a:ea typeface="Tahoma" panose="020B0604030504040204" pitchFamily="34" charset="0"/>
              <a:cs typeface="Tahoma" panose="020B0604030504040204" pitchFamily="34" charset="0"/>
            </a:endParaRPr>
          </a:p>
          <a:p>
            <a:pPr>
              <a:spcBef>
                <a:spcPts val="600"/>
              </a:spcBef>
            </a:pPr>
            <a:r>
              <a:rPr lang="en-GB" sz="2000" dirty="0">
                <a:latin typeface="Tahoma" panose="020B0604030504040204" pitchFamily="34" charset="0"/>
                <a:ea typeface="Tahoma" panose="020B0604030504040204" pitchFamily="34" charset="0"/>
                <a:cs typeface="Tahoma" panose="020B0604030504040204" pitchFamily="34" charset="0"/>
              </a:rPr>
              <a:t>List what information could be included in a </a:t>
            </a:r>
            <a:r>
              <a:rPr lang="en-GB" sz="2000" b="1" dirty="0">
                <a:latin typeface="Tahoma" panose="020B0604030504040204" pitchFamily="34" charset="0"/>
                <a:ea typeface="Tahoma" panose="020B0604030504040204" pitchFamily="34" charset="0"/>
                <a:cs typeface="Tahoma" panose="020B0604030504040204" pitchFamily="34" charset="0"/>
              </a:rPr>
              <a:t>behaviour plan </a:t>
            </a:r>
            <a:r>
              <a:rPr lang="en-GB" sz="2000" dirty="0">
                <a:latin typeface="Tahoma" panose="020B0604030504040204" pitchFamily="34" charset="0"/>
                <a:ea typeface="Tahoma" panose="020B0604030504040204" pitchFamily="34" charset="0"/>
                <a:cs typeface="Tahoma" panose="020B0604030504040204" pitchFamily="34" charset="0"/>
              </a:rPr>
              <a:t>using skills and strategies learned to promote positive behaviour</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a:extLst>
              <a:ext uri="{FF2B5EF4-FFF2-40B4-BE49-F238E27FC236}">
                <a16:creationId xmlns:a16="http://schemas.microsoft.com/office/drawing/2014/main" id="{BC8DD6D0-2ADA-E612-86B9-1D11161988BE}"/>
              </a:ext>
            </a:extLst>
          </p:cNvPr>
          <p:cNvSpPr>
            <a:spLocks noGrp="1"/>
          </p:cNvSpPr>
          <p:nvPr>
            <p:ph type="sldNum" sz="quarter" idx="12"/>
          </p:nvPr>
        </p:nvSpPr>
        <p:spPr/>
        <p:txBody>
          <a:bodyPr/>
          <a:lstStyle/>
          <a:p>
            <a:fld id="{D7E63A33-8271-4DD0-9C48-789913D7C115}"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69666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p:cNvGraphicFramePr>
            <a:graphicFrameLocks/>
          </p:cNvGraphicFramePr>
          <p:nvPr>
            <p:extLst>
              <p:ext uri="{D42A27DB-BD31-4B8C-83A1-F6EECF244321}">
                <p14:modId xmlns:p14="http://schemas.microsoft.com/office/powerpoint/2010/main" val="2379045001"/>
              </p:ext>
            </p:extLst>
          </p:nvPr>
        </p:nvGraphicFramePr>
        <p:xfrm>
          <a:off x="3388543" y="1452281"/>
          <a:ext cx="6952342" cy="4915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9"/>
          <p:cNvSpPr>
            <a:spLocks noGrp="1"/>
          </p:cNvSpPr>
          <p:nvPr>
            <p:ph type="title"/>
          </p:nvPr>
        </p:nvSpPr>
        <p:spPr/>
        <p:txBody>
          <a:bodyPr/>
          <a:lstStyle/>
          <a:p>
            <a:pPr algn="ctr"/>
            <a:r>
              <a:rPr lang="en-GB" b="1" dirty="0">
                <a:latin typeface="Arial" panose="020B0604020202020204" pitchFamily="34" charset="0"/>
                <a:cs typeface="Arial" panose="020B0604020202020204" pitchFamily="34" charset="0"/>
              </a:rPr>
              <a:t>The Portage Model</a:t>
            </a:r>
          </a:p>
        </p:txBody>
      </p:sp>
      <p:sp>
        <p:nvSpPr>
          <p:cNvPr id="2" name="TextBox 1"/>
          <p:cNvSpPr txBox="1"/>
          <p:nvPr/>
        </p:nvSpPr>
        <p:spPr>
          <a:xfrm>
            <a:off x="389299" y="1971288"/>
            <a:ext cx="4641527" cy="1938992"/>
          </a:xfrm>
          <a:prstGeom prst="rect">
            <a:avLst/>
          </a:prstGeom>
          <a:noFill/>
        </p:spPr>
        <p:txBody>
          <a:bodyPr wrap="none" rtlCol="0">
            <a:spAutoFit/>
          </a:bodyPr>
          <a:lstStyle/>
          <a:p>
            <a:r>
              <a:rPr lang="en-GB" sz="2400" dirty="0">
                <a:latin typeface="Tahoma" panose="020B0604030504040204" pitchFamily="34" charset="0"/>
                <a:ea typeface="Tahoma" panose="020B0604030504040204" pitchFamily="34" charset="0"/>
                <a:cs typeface="Tahoma" panose="020B0604030504040204" pitchFamily="34" charset="0"/>
              </a:rPr>
              <a:t>Promoting positive responses</a:t>
            </a:r>
          </a:p>
          <a:p>
            <a:r>
              <a:rPr lang="en-GB" sz="2400" dirty="0">
                <a:latin typeface="Tahoma" panose="020B0604030504040204" pitchFamily="34" charset="0"/>
                <a:ea typeface="Tahoma" panose="020B0604030504040204" pitchFamily="34" charset="0"/>
                <a:cs typeface="Tahoma" panose="020B0604030504040204" pitchFamily="34" charset="0"/>
              </a:rPr>
              <a:t>is a central theme of the Portage</a:t>
            </a:r>
          </a:p>
          <a:p>
            <a:r>
              <a:rPr lang="en-GB" sz="2400" dirty="0">
                <a:latin typeface="Tahoma" panose="020B0604030504040204" pitchFamily="34" charset="0"/>
                <a:ea typeface="Tahoma" panose="020B0604030504040204" pitchFamily="34" charset="0"/>
                <a:cs typeface="Tahoma" panose="020B0604030504040204" pitchFamily="34" charset="0"/>
              </a:rPr>
              <a:t>approach and can feature in</a:t>
            </a:r>
          </a:p>
          <a:p>
            <a:r>
              <a:rPr lang="en-GB" sz="2400" dirty="0">
                <a:latin typeface="Tahoma" panose="020B0604030504040204" pitchFamily="34" charset="0"/>
                <a:ea typeface="Tahoma" panose="020B0604030504040204" pitchFamily="34" charset="0"/>
                <a:cs typeface="Tahoma" panose="020B0604030504040204" pitchFamily="34" charset="0"/>
              </a:rPr>
              <a:t>all three elements of the </a:t>
            </a:r>
          </a:p>
          <a:p>
            <a:r>
              <a:rPr lang="en-GB" sz="2400" dirty="0">
                <a:latin typeface="Tahoma" panose="020B0604030504040204" pitchFamily="34" charset="0"/>
                <a:ea typeface="Tahoma" panose="020B0604030504040204" pitchFamily="34" charset="0"/>
                <a:cs typeface="Tahoma" panose="020B0604030504040204" pitchFamily="34" charset="0"/>
              </a:rPr>
              <a:t>Portage Model</a:t>
            </a:r>
          </a:p>
        </p:txBody>
      </p:sp>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1909" y="5602887"/>
            <a:ext cx="1454534" cy="765394"/>
          </a:xfrm>
          <a:prstGeom prst="rect">
            <a:avLst/>
          </a:prstGeom>
        </p:spPr>
      </p:pic>
      <p:sp>
        <p:nvSpPr>
          <p:cNvPr id="3" name="Slide Number Placeholder 2">
            <a:extLst>
              <a:ext uri="{FF2B5EF4-FFF2-40B4-BE49-F238E27FC236}">
                <a16:creationId xmlns:a16="http://schemas.microsoft.com/office/drawing/2014/main" id="{9270B9BC-FDF3-9208-5A8B-23A6C05AA77A}"/>
              </a:ext>
            </a:extLst>
          </p:cNvPr>
          <p:cNvSpPr>
            <a:spLocks noGrp="1"/>
          </p:cNvSpPr>
          <p:nvPr>
            <p:ph type="sldNum" sz="quarter" idx="12"/>
          </p:nvPr>
        </p:nvSpPr>
        <p:spPr/>
        <p:txBody>
          <a:bodyPr/>
          <a:lstStyle/>
          <a:p>
            <a:fld id="{D7E63A33-8271-4DD0-9C48-789913D7C115}"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126003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8237255B-6DD9-4B9A-A2A0-2648B894208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C86B2B9-FA98-423F-ADF3-E98132ACB20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4AB2C161-717A-48EA-8D6C-84A0A472F15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524741" y="620392"/>
            <a:ext cx="3808268" cy="5504688"/>
          </a:xfrm>
        </p:spPr>
        <p:txBody>
          <a:bodyPr>
            <a:normAutofit/>
          </a:bodyPr>
          <a:lstStyle/>
          <a:p>
            <a:r>
              <a:rPr lang="en-GB" sz="5100" b="1" dirty="0">
                <a:solidFill>
                  <a:schemeClr val="bg1"/>
                </a:solidFill>
                <a:latin typeface="Tahoma" panose="020B0604030504040204" pitchFamily="34" charset="0"/>
                <a:ea typeface="Tahoma" panose="020B0604030504040204" pitchFamily="34" charset="0"/>
                <a:cs typeface="Tahoma" panose="020B0604030504040204" pitchFamily="34" charset="0"/>
              </a:rPr>
              <a:t>Guidance on Supporting Behaviour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4940" y="5690222"/>
            <a:ext cx="1525339" cy="802653"/>
          </a:xfrm>
          <a:prstGeom prst="rect">
            <a:avLst/>
          </a:prstGeom>
        </p:spPr>
      </p:pic>
      <p:graphicFrame>
        <p:nvGraphicFramePr>
          <p:cNvPr id="6" name="Content Placeholder 1">
            <a:extLst>
              <a:ext uri="{FF2B5EF4-FFF2-40B4-BE49-F238E27FC236}">
                <a16:creationId xmlns:a16="http://schemas.microsoft.com/office/drawing/2014/main" id="{DE513D8A-D6E1-B3AC-B774-C8F67B748DC6}"/>
              </a:ext>
            </a:extLst>
          </p:cNvPr>
          <p:cNvGraphicFramePr>
            <a:graphicFrameLocks noGrp="1"/>
          </p:cNvGraphicFramePr>
          <p:nvPr>
            <p:ph idx="1"/>
            <p:extLst>
              <p:ext uri="{D42A27DB-BD31-4B8C-83A1-F6EECF244321}">
                <p14:modId xmlns:p14="http://schemas.microsoft.com/office/powerpoint/2010/main" val="2583006001"/>
              </p:ext>
            </p:extLst>
          </p:nvPr>
        </p:nvGraphicFramePr>
        <p:xfrm>
          <a:off x="5468389" y="279133"/>
          <a:ext cx="6521890" cy="58459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a:extLst>
              <a:ext uri="{FF2B5EF4-FFF2-40B4-BE49-F238E27FC236}">
                <a16:creationId xmlns:a16="http://schemas.microsoft.com/office/drawing/2014/main" id="{EE527357-590C-FA75-71AA-17F55277DFA8}"/>
              </a:ext>
            </a:extLst>
          </p:cNvPr>
          <p:cNvSpPr>
            <a:spLocks noGrp="1"/>
          </p:cNvSpPr>
          <p:nvPr>
            <p:ph type="sldNum" sz="quarter" idx="12"/>
          </p:nvPr>
        </p:nvSpPr>
        <p:spPr/>
        <p:txBody>
          <a:bodyPr/>
          <a:lstStyle/>
          <a:p>
            <a:fld id="{D7E63A33-8271-4DD0-9C48-789913D7C115}"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7575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627564"/>
            <a:ext cx="10279781" cy="1325563"/>
          </a:xfrm>
        </p:spPr>
        <p:txBody>
          <a:bodyPr>
            <a:normAutofit/>
          </a:bodyPr>
          <a:lstStyle/>
          <a:p>
            <a:r>
              <a:rPr lang="en-GB" altLang="en-US" sz="3600" b="1" dirty="0">
                <a:latin typeface="Tahoma" panose="020B0604030504040204" pitchFamily="34" charset="0"/>
                <a:ea typeface="Tahoma" panose="020B0604030504040204" pitchFamily="34" charset="0"/>
                <a:cs typeface="Tahoma" panose="020B0604030504040204" pitchFamily="34" charset="0"/>
              </a:rPr>
              <a:t>   Self-Regulation and Developmental Age</a:t>
            </a:r>
            <a:endParaRPr lang="en-GB" sz="3600" b="1" dirty="0">
              <a:latin typeface="Tahoma" panose="020B0604030504040204" pitchFamily="34" charset="0"/>
              <a:ea typeface="Tahoma" panose="020B0604030504040204" pitchFamily="34" charset="0"/>
              <a:cs typeface="Tahoma" panose="020B0604030504040204" pitchFamily="34" charset="0"/>
            </a:endParaRPr>
          </a:p>
        </p:txBody>
      </p:sp>
      <p:sp>
        <p:nvSpPr>
          <p:cNvPr id="2" name="Content Placeholder 1"/>
          <p:cNvSpPr>
            <a:spLocks noGrp="1"/>
          </p:cNvSpPr>
          <p:nvPr>
            <p:ph idx="1"/>
          </p:nvPr>
        </p:nvSpPr>
        <p:spPr>
          <a:xfrm>
            <a:off x="240633" y="1809549"/>
            <a:ext cx="8422104" cy="4639377"/>
          </a:xfrm>
        </p:spPr>
        <p:txBody>
          <a:bodyPr anchor="ctr">
            <a:normAutofit/>
          </a:bodyPr>
          <a:lstStyle/>
          <a:p>
            <a:pPr marL="0" indent="0">
              <a:buNone/>
            </a:pPr>
            <a:endParaRPr lang="en-GB" sz="2400" dirty="0"/>
          </a:p>
          <a:p>
            <a:r>
              <a:rPr lang="en-GB" sz="3200" dirty="0">
                <a:latin typeface="Tahoma" panose="020B0604030504040204" pitchFamily="34" charset="0"/>
                <a:ea typeface="Tahoma" panose="020B0604030504040204" pitchFamily="34" charset="0"/>
                <a:cs typeface="Tahoma" panose="020B0604030504040204" pitchFamily="34" charset="0"/>
              </a:rPr>
              <a:t>Behaviours are  linked to developmental level rather than chronological age</a:t>
            </a:r>
          </a:p>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  </a:t>
            </a:r>
          </a:p>
          <a:p>
            <a:r>
              <a:rPr lang="en-GB" sz="3200" dirty="0">
                <a:latin typeface="Tahoma" panose="020B0604030504040204" pitchFamily="34" charset="0"/>
                <a:ea typeface="Tahoma" panose="020B0604030504040204" pitchFamily="34" charset="0"/>
                <a:cs typeface="Tahoma" panose="020B0604030504040204" pitchFamily="34" charset="0"/>
              </a:rPr>
              <a:t>Consider whether we are expecting too much from children with Special Educational Needs and Disabilities who are developmentally younger than their years</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AC5AB42D-9848-AE99-221F-FAC6AA96F661}"/>
              </a:ext>
            </a:extLst>
          </p:cNvPr>
          <p:cNvSpPr>
            <a:spLocks noGrp="1"/>
          </p:cNvSpPr>
          <p:nvPr>
            <p:ph type="sldNum" sz="quarter" idx="12"/>
          </p:nvPr>
        </p:nvSpPr>
        <p:spPr/>
        <p:txBody>
          <a:bodyPr/>
          <a:lstStyle/>
          <a:p>
            <a:fld id="{D7E63A33-8271-4DD0-9C48-789913D7C115}"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402949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E7DC-3BCD-44C0-A602-5700B0525C3B}"/>
              </a:ext>
            </a:extLst>
          </p:cNvPr>
          <p:cNvSpPr>
            <a:spLocks noGrp="1"/>
          </p:cNvSpPr>
          <p:nvPr>
            <p:ph type="title"/>
          </p:nvPr>
        </p:nvSpPr>
        <p:spPr>
          <a:xfrm>
            <a:off x="240631" y="627564"/>
            <a:ext cx="9654139" cy="1325563"/>
          </a:xfrm>
        </p:spPr>
        <p:txBody>
          <a:bodyPr>
            <a:normAutofit/>
          </a:bodyPr>
          <a:lstStyle/>
          <a:p>
            <a:r>
              <a:rPr lang="en-GB" dirty="0"/>
              <a:t> </a:t>
            </a:r>
            <a:r>
              <a:rPr lang="en-GB" sz="4000" b="1" dirty="0">
                <a:latin typeface="Tahoma" panose="020B0604030504040204" pitchFamily="34" charset="0"/>
                <a:ea typeface="Tahoma" panose="020B0604030504040204" pitchFamily="34" charset="0"/>
                <a:cs typeface="Tahoma" panose="020B0604030504040204" pitchFamily="34" charset="0"/>
              </a:rPr>
              <a:t>Activity 1: Developmental Levels </a:t>
            </a:r>
          </a:p>
        </p:txBody>
      </p:sp>
      <p:sp>
        <p:nvSpPr>
          <p:cNvPr id="3" name="Content Placeholder 2">
            <a:extLst>
              <a:ext uri="{FF2B5EF4-FFF2-40B4-BE49-F238E27FC236}">
                <a16:creationId xmlns:a16="http://schemas.microsoft.com/office/drawing/2014/main" id="{955C78D0-B3B5-17CB-DE16-B0BDABBC2710}"/>
              </a:ext>
            </a:extLst>
          </p:cNvPr>
          <p:cNvSpPr>
            <a:spLocks noGrp="1"/>
          </p:cNvSpPr>
          <p:nvPr>
            <p:ph idx="1"/>
          </p:nvPr>
        </p:nvSpPr>
        <p:spPr>
          <a:xfrm>
            <a:off x="240631" y="1828800"/>
            <a:ext cx="8932245" cy="4649001"/>
          </a:xfrm>
        </p:spPr>
        <p:txBody>
          <a:bodyPr anchor="ctr">
            <a:normAutofit/>
          </a:bodyPr>
          <a:lstStyle/>
          <a:p>
            <a:endParaRPr lang="en-GB" sz="2400" dirty="0"/>
          </a:p>
          <a:p>
            <a:pPr marL="0" indent="0">
              <a:buNone/>
            </a:pPr>
            <a:r>
              <a:rPr lang="en-GB" sz="3600" dirty="0">
                <a:latin typeface="Tahoma" panose="020B0604030504040204" pitchFamily="34" charset="0"/>
                <a:ea typeface="Tahoma" panose="020B0604030504040204" pitchFamily="34" charset="0"/>
                <a:cs typeface="Tahoma" panose="020B0604030504040204" pitchFamily="34" charset="0"/>
              </a:rPr>
              <a:t>Sort the statements into developmental age levels.</a:t>
            </a:r>
          </a:p>
          <a:p>
            <a:endParaRPr lang="en-GB" sz="3600" dirty="0">
              <a:latin typeface="Tahoma" panose="020B0604030504040204" pitchFamily="34" charset="0"/>
              <a:ea typeface="Tahoma" panose="020B0604030504040204" pitchFamily="34" charset="0"/>
              <a:cs typeface="Tahoma" panose="020B0604030504040204" pitchFamily="34" charset="0"/>
            </a:endParaRPr>
          </a:p>
          <a:p>
            <a:r>
              <a:rPr lang="en-GB" sz="3600" dirty="0">
                <a:latin typeface="Tahoma" panose="020B0604030504040204" pitchFamily="34" charset="0"/>
                <a:ea typeface="Tahoma" panose="020B0604030504040204" pitchFamily="34" charset="0"/>
                <a:cs typeface="Tahoma" panose="020B0604030504040204" pitchFamily="34" charset="0"/>
              </a:rPr>
              <a:t>Pink for Personal and Social Development</a:t>
            </a:r>
          </a:p>
          <a:p>
            <a:r>
              <a:rPr lang="en-GB" sz="3600" dirty="0">
                <a:latin typeface="Tahoma" panose="020B0604030504040204" pitchFamily="34" charset="0"/>
                <a:ea typeface="Tahoma" panose="020B0604030504040204" pitchFamily="34" charset="0"/>
                <a:cs typeface="Tahoma" panose="020B0604030504040204" pitchFamily="34" charset="0"/>
              </a:rPr>
              <a:t>Blue for Communication</a:t>
            </a:r>
          </a:p>
          <a:p>
            <a:r>
              <a:rPr lang="en-GB" sz="3600" dirty="0">
                <a:latin typeface="Tahoma" panose="020B0604030504040204" pitchFamily="34" charset="0"/>
                <a:ea typeface="Tahoma" panose="020B0604030504040204" pitchFamily="34" charset="0"/>
                <a:cs typeface="Tahoma" panose="020B0604030504040204" pitchFamily="34" charset="0"/>
              </a:rPr>
              <a:t>Turquoise for Understanding the World</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CD59C25-CE51-341B-C20A-E78FF975A7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a:extLst>
              <a:ext uri="{FF2B5EF4-FFF2-40B4-BE49-F238E27FC236}">
                <a16:creationId xmlns:a16="http://schemas.microsoft.com/office/drawing/2014/main" id="{F970A126-BD8C-9885-3D89-D35AB0711CFB}"/>
              </a:ext>
            </a:extLst>
          </p:cNvPr>
          <p:cNvSpPr>
            <a:spLocks noGrp="1"/>
          </p:cNvSpPr>
          <p:nvPr>
            <p:ph type="sldNum" sz="quarter" idx="12"/>
          </p:nvPr>
        </p:nvSpPr>
        <p:spPr/>
        <p:txBody>
          <a:bodyPr/>
          <a:lstStyle/>
          <a:p>
            <a:fld id="{D7E63A33-8271-4DD0-9C48-789913D7C115}"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404489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82033" y="738394"/>
            <a:ext cx="8533367" cy="1140309"/>
          </a:xfrm>
        </p:spPr>
        <p:txBody>
          <a:bodyPr>
            <a:normAutofit fontScale="90000"/>
          </a:bodyPr>
          <a:lstStyle/>
          <a:p>
            <a:br>
              <a:rPr lang="en-GB" sz="2100" dirty="0">
                <a:latin typeface="Tahoma" panose="020B0604030504040204" pitchFamily="34" charset="0"/>
                <a:ea typeface="Tahoma" panose="020B0604030504040204" pitchFamily="34" charset="0"/>
                <a:cs typeface="Tahoma" panose="020B0604030504040204" pitchFamily="34" charset="0"/>
              </a:rPr>
            </a:br>
            <a:r>
              <a:rPr lang="en-GB" sz="4000" b="1" dirty="0">
                <a:latin typeface="Tahoma" panose="020B0604030504040204" pitchFamily="34" charset="0"/>
                <a:ea typeface="Tahoma" panose="020B0604030504040204" pitchFamily="34" charset="0"/>
                <a:cs typeface="Tahoma" panose="020B0604030504040204" pitchFamily="34" charset="0"/>
              </a:rPr>
              <a:t>Development linked to SEND</a:t>
            </a:r>
            <a:br>
              <a:rPr lang="en-GB" sz="4900" dirty="0">
                <a:latin typeface="Tahoma" panose="020B0604030504040204" pitchFamily="34" charset="0"/>
                <a:ea typeface="Tahoma" panose="020B0604030504040204" pitchFamily="34" charset="0"/>
                <a:cs typeface="Tahoma" panose="020B0604030504040204" pitchFamily="34" charset="0"/>
              </a:rPr>
            </a:br>
            <a:r>
              <a:rPr lang="en-GB" sz="4900" dirty="0">
                <a:latin typeface="Tahoma" panose="020B0604030504040204" pitchFamily="34" charset="0"/>
                <a:ea typeface="Tahoma" panose="020B0604030504040204" pitchFamily="34" charset="0"/>
                <a:cs typeface="Tahoma" panose="020B0604030504040204" pitchFamily="34" charset="0"/>
              </a:rPr>
              <a:t> </a:t>
            </a:r>
            <a:br>
              <a:rPr lang="en-GB" sz="2100" dirty="0"/>
            </a:br>
            <a:endParaRPr lang="en-GB" sz="2100" dirty="0">
              <a:latin typeface="Tahoma" panose="020B0604030504040204" pitchFamily="34" charset="0"/>
              <a:ea typeface="Tahoma" panose="020B0604030504040204" pitchFamily="34" charset="0"/>
              <a:cs typeface="Tahoma" panose="020B0604030504040204" pitchFamily="34" charset="0"/>
            </a:endParaRPr>
          </a:p>
        </p:txBody>
      </p:sp>
      <p:sp>
        <p:nvSpPr>
          <p:cNvPr id="2" name="Content Placeholder 1"/>
          <p:cNvSpPr>
            <a:spLocks noGrp="1"/>
          </p:cNvSpPr>
          <p:nvPr>
            <p:ph idx="1"/>
          </p:nvPr>
        </p:nvSpPr>
        <p:spPr>
          <a:xfrm>
            <a:off x="130125" y="1398493"/>
            <a:ext cx="8785275" cy="5201323"/>
          </a:xfrm>
        </p:spPr>
        <p:txBody>
          <a:bodyPr anchor="ctr">
            <a:normAutofit fontScale="62500" lnSpcReduction="20000"/>
          </a:bodyPr>
          <a:lstStyle/>
          <a:p>
            <a:endParaRPr lang="en-GB" sz="2000" dirty="0"/>
          </a:p>
          <a:p>
            <a:pPr marL="0" indent="0">
              <a:buNone/>
            </a:pPr>
            <a:endParaRPr lang="en-GB" sz="2000" dirty="0"/>
          </a:p>
          <a:p>
            <a:pPr marL="0" indent="0">
              <a:buNone/>
            </a:pPr>
            <a:r>
              <a:rPr lang="en-GB" dirty="0">
                <a:solidFill>
                  <a:srgbClr val="00B050"/>
                </a:solidFill>
                <a:latin typeface="Tahoma" panose="020B0604030504040204" pitchFamily="34" charset="0"/>
                <a:ea typeface="Tahoma" panose="020B0604030504040204" pitchFamily="34" charset="0"/>
                <a:cs typeface="Tahoma" panose="020B0604030504040204" pitchFamily="34" charset="0"/>
              </a:rPr>
              <a:t>From Revised EYFS 2020, Julian Grenier</a:t>
            </a:r>
          </a:p>
          <a:p>
            <a:pPr marL="109728" indent="0">
              <a:lnSpc>
                <a:spcPct val="120000"/>
              </a:lnSpc>
              <a:buNone/>
            </a:pPr>
            <a:r>
              <a:rPr lang="en-GB" sz="4000" dirty="0">
                <a:solidFill>
                  <a:srgbClr val="00B050"/>
                </a:solidFill>
                <a:latin typeface="Tahoma" panose="020B0604030504040204" pitchFamily="34" charset="0"/>
                <a:ea typeface="Tahoma" panose="020B0604030504040204" pitchFamily="34" charset="0"/>
                <a:cs typeface="Tahoma" panose="020B0604030504040204" pitchFamily="34" charset="0"/>
              </a:rPr>
              <a:t>“Language development is central to self-regulation; children use language to guide their actions and plans. Pretend play gives many opportunities for children to focus their thinking, persist and plan ahead”</a:t>
            </a:r>
            <a:endParaRPr lang="en-GB" sz="4000" b="1" dirty="0">
              <a:solidFill>
                <a:srgbClr val="00B050"/>
              </a:solidFill>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b="1"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dirty="0">
              <a:latin typeface="Tahoma" panose="020B0604030504040204" pitchFamily="34" charset="0"/>
              <a:ea typeface="Tahoma" panose="020B0604030504040204" pitchFamily="34" charset="0"/>
              <a:cs typeface="Tahoma" panose="020B0604030504040204" pitchFamily="34" charset="0"/>
            </a:endParaRPr>
          </a:p>
          <a:p>
            <a:pPr marL="109728" indent="0">
              <a:buNone/>
            </a:pPr>
            <a:endParaRPr lang="en-GB" dirty="0">
              <a:latin typeface="Tahoma" panose="020B0604030504040204" pitchFamily="34" charset="0"/>
              <a:ea typeface="Tahoma" panose="020B0604030504040204" pitchFamily="34" charset="0"/>
              <a:cs typeface="Tahoma" panose="020B0604030504040204" pitchFamily="34" charset="0"/>
            </a:endParaRPr>
          </a:p>
          <a:p>
            <a:pPr marL="109728" indent="0">
              <a:lnSpc>
                <a:spcPct val="120000"/>
              </a:lnSpc>
              <a:buNone/>
            </a:pPr>
            <a:r>
              <a:rPr lang="en-GB" sz="3800" dirty="0">
                <a:latin typeface="Tahoma" panose="020B0604030504040204" pitchFamily="34" charset="0"/>
                <a:ea typeface="Tahoma" panose="020B0604030504040204" pitchFamily="34" charset="0"/>
                <a:cs typeface="Tahoma" panose="020B0604030504040204" pitchFamily="34" charset="0"/>
              </a:rPr>
              <a:t>Many children with SEND have language and communication delay resulting in emotional regulation difficulties where they are not able to get their needs met. </a:t>
            </a:r>
          </a:p>
          <a:p>
            <a:pPr marL="109728" indent="0">
              <a:buNone/>
            </a:pPr>
            <a:endParaRPr lang="en-GB" sz="20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14A8775-1228-F71A-C821-BE2263DC36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47E78D0F-EECF-45CF-9FC9-1D5911D87BA7}"/>
              </a:ext>
            </a:extLst>
          </p:cNvPr>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8</a:t>
            </a:fld>
            <a:endParaRPr lang="en-US">
              <a:solidFill>
                <a:srgbClr val="FFFFFF"/>
              </a:solidFill>
            </a:endParaRPr>
          </a:p>
        </p:txBody>
      </p:sp>
    </p:spTree>
    <p:extLst>
      <p:ext uri="{BB962C8B-B14F-4D97-AF65-F5344CB8AC3E}">
        <p14:creationId xmlns:p14="http://schemas.microsoft.com/office/powerpoint/2010/main" val="1819118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latin typeface="Tahoma" panose="020B0604030504040204" pitchFamily="34" charset="0"/>
                <a:ea typeface="Tahoma" panose="020B0604030504040204" pitchFamily="34" charset="0"/>
                <a:cs typeface="Tahoma" panose="020B0604030504040204" pitchFamily="34" charset="0"/>
              </a:rPr>
              <a:t>Communicational Intent of Behaviour</a:t>
            </a:r>
          </a:p>
        </p:txBody>
      </p:sp>
      <p:sp>
        <p:nvSpPr>
          <p:cNvPr id="3" name="Content Placeholder 2"/>
          <p:cNvSpPr>
            <a:spLocks noGrp="1"/>
          </p:cNvSpPr>
          <p:nvPr>
            <p:ph idx="1"/>
          </p:nvPr>
        </p:nvSpPr>
        <p:spPr/>
        <p:txBody>
          <a:bodyPr>
            <a:normAutofit/>
          </a:bodyPr>
          <a:lstStyle/>
          <a:p>
            <a:r>
              <a:rPr lang="en-GB" sz="3200" dirty="0">
                <a:latin typeface="Tahoma" panose="020B0604030504040204" pitchFamily="34" charset="0"/>
                <a:ea typeface="Tahoma" panose="020B0604030504040204" pitchFamily="34" charset="0"/>
                <a:cs typeface="Tahoma" panose="020B0604030504040204" pitchFamily="34" charset="0"/>
              </a:rPr>
              <a:t>My needs are not being met</a:t>
            </a:r>
          </a:p>
          <a:p>
            <a:r>
              <a:rPr lang="en-GB" sz="3200" dirty="0">
                <a:latin typeface="Tahoma" panose="020B0604030504040204" pitchFamily="34" charset="0"/>
                <a:ea typeface="Tahoma" panose="020B0604030504040204" pitchFamily="34" charset="0"/>
                <a:cs typeface="Tahoma" panose="020B0604030504040204" pitchFamily="34" charset="0"/>
              </a:rPr>
              <a:t>I want/like</a:t>
            </a:r>
          </a:p>
          <a:p>
            <a:r>
              <a:rPr lang="en-GB" sz="3200" dirty="0">
                <a:latin typeface="Tahoma" panose="020B0604030504040204" pitchFamily="34" charset="0"/>
                <a:ea typeface="Tahoma" panose="020B0604030504040204" pitchFamily="34" charset="0"/>
                <a:cs typeface="Tahoma" panose="020B0604030504040204" pitchFamily="34" charset="0"/>
              </a:rPr>
              <a:t>I don’t want/don’t like</a:t>
            </a:r>
          </a:p>
          <a:p>
            <a:r>
              <a:rPr lang="en-GB" sz="3200" dirty="0">
                <a:latin typeface="Tahoma" panose="020B0604030504040204" pitchFamily="34" charset="0"/>
                <a:ea typeface="Tahoma" panose="020B0604030504040204" pitchFamily="34" charset="0"/>
                <a:cs typeface="Tahoma" panose="020B0604030504040204" pitchFamily="34" charset="0"/>
              </a:rPr>
              <a:t>Emotions</a:t>
            </a:r>
          </a:p>
          <a:p>
            <a:r>
              <a:rPr lang="en-GB" sz="3200" dirty="0">
                <a:latin typeface="Tahoma" panose="020B0604030504040204" pitchFamily="34" charset="0"/>
                <a:ea typeface="Tahoma" panose="020B0604030504040204" pitchFamily="34" charset="0"/>
                <a:cs typeface="Tahoma" panose="020B0604030504040204" pitchFamily="34" charset="0"/>
              </a:rPr>
              <a:t>Pain and discomfort</a:t>
            </a:r>
          </a:p>
          <a:p>
            <a:pPr marL="109728" indent="0">
              <a:buNone/>
            </a:pPr>
            <a:endParaRPr lang="en-GB" sz="3500" dirty="0"/>
          </a:p>
          <a:p>
            <a:pPr marL="109728" indent="0">
              <a:buNone/>
            </a:pPr>
            <a:endParaRPr lang="en-GB" sz="3500" dirty="0"/>
          </a:p>
        </p:txBody>
      </p:sp>
      <p:sp>
        <p:nvSpPr>
          <p:cNvPr id="4" name="Slide Number Placeholder 3"/>
          <p:cNvSpPr>
            <a:spLocks noGrp="1"/>
          </p:cNvSpPr>
          <p:nvPr>
            <p:ph type="sldNum" sz="quarter" idx="12"/>
          </p:nvPr>
        </p:nvSpPr>
        <p:spPr/>
        <p:txBody>
          <a:bodyPr/>
          <a:lstStyle/>
          <a:p>
            <a:fld id="{48E9A254-73E8-4570-B680-EE727F1F2DB6}" type="slidenum">
              <a:rPr lang="en-GB" altLang="en-US" smtClean="0"/>
              <a:pPr/>
              <a:t>9</a:t>
            </a:fld>
            <a:endParaRPr lang="en-GB" alt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7510" y="5378511"/>
            <a:ext cx="1773786" cy="933389"/>
          </a:xfrm>
          <a:prstGeom prst="rect">
            <a:avLst/>
          </a:prstGeom>
        </p:spPr>
      </p:pic>
      <p:pic>
        <p:nvPicPr>
          <p:cNvPr id="2050" name="Picture 2" descr="Helping Young Children Channel Their Aggression • ZERO TO THREE">
            <a:extLst>
              <a:ext uri="{FF2B5EF4-FFF2-40B4-BE49-F238E27FC236}">
                <a16:creationId xmlns:a16="http://schemas.microsoft.com/office/drawing/2014/main" id="{A9FD1111-074E-46D4-8FDD-A61D271C9D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3931" y="2183801"/>
            <a:ext cx="3562351" cy="2404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609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5401543"/>
          </a:xfrm>
        </p:spPr>
        <p:txBody>
          <a:bodyPr>
            <a:normAutofit/>
          </a:bodyPr>
          <a:lstStyle/>
          <a:p>
            <a:r>
              <a:rPr lang="en-GB" sz="3600" b="1" dirty="0">
                <a:latin typeface="Tahoma" panose="020B0604030504040204" pitchFamily="34" charset="0"/>
                <a:ea typeface="Tahoma" panose="020B0604030504040204" pitchFamily="34" charset="0"/>
                <a:cs typeface="Tahoma" panose="020B0604030504040204" pitchFamily="34" charset="0"/>
              </a:rPr>
              <a:t>What is the function of behaviour? </a:t>
            </a:r>
            <a:br>
              <a:rPr lang="en-GB" sz="3600" b="1" dirty="0">
                <a:latin typeface="Tahoma" panose="020B0604030504040204" pitchFamily="34" charset="0"/>
                <a:ea typeface="Tahoma" panose="020B0604030504040204" pitchFamily="34" charset="0"/>
                <a:cs typeface="Tahoma" panose="020B0604030504040204" pitchFamily="34" charset="0"/>
              </a:rPr>
            </a:br>
            <a:r>
              <a:rPr lang="en-GB" sz="3600" b="1">
                <a:latin typeface="Tahoma" panose="020B0604030504040204" pitchFamily="34" charset="0"/>
                <a:ea typeface="Tahoma" panose="020B0604030504040204" pitchFamily="34" charset="0"/>
                <a:cs typeface="Tahoma" panose="020B0604030504040204" pitchFamily="34" charset="0"/>
              </a:rPr>
              <a:t>It could be…</a:t>
            </a:r>
            <a:br>
              <a:rPr lang="en-GB" b="1" dirty="0">
                <a:latin typeface="Tahoma" panose="020B0604030504040204" pitchFamily="34" charset="0"/>
                <a:ea typeface="Tahoma" panose="020B0604030504040204" pitchFamily="34" charset="0"/>
                <a:cs typeface="Tahoma" panose="020B0604030504040204" pitchFamily="34" charset="0"/>
              </a:rPr>
            </a:br>
            <a:br>
              <a:rPr lang="en-GB" b="1" dirty="0">
                <a:latin typeface="Tahoma" panose="020B0604030504040204" pitchFamily="34" charset="0"/>
                <a:ea typeface="Tahoma" panose="020B0604030504040204" pitchFamily="34" charset="0"/>
                <a:cs typeface="Tahoma" panose="020B0604030504040204" pitchFamily="34" charset="0"/>
              </a:rPr>
            </a:br>
            <a:r>
              <a:rPr lang="en-GB" dirty="0"/>
              <a:t>					</a:t>
            </a:r>
            <a:r>
              <a:rPr lang="en-GB" dirty="0">
                <a:solidFill>
                  <a:srgbClr val="0F14E3"/>
                </a:solidFill>
                <a:latin typeface="Tahoma" panose="020B0604030504040204" pitchFamily="34" charset="0"/>
                <a:ea typeface="Tahoma" panose="020B0604030504040204" pitchFamily="34" charset="0"/>
                <a:cs typeface="Tahoma" panose="020B0604030504040204" pitchFamily="34" charset="0"/>
              </a:rPr>
              <a:t>S</a:t>
            </a:r>
            <a:r>
              <a:rPr lang="en-GB" dirty="0">
                <a:latin typeface="Tahoma" panose="020B0604030504040204" pitchFamily="34" charset="0"/>
                <a:ea typeface="Tahoma" panose="020B0604030504040204" pitchFamily="34" charset="0"/>
                <a:cs typeface="Tahoma" panose="020B0604030504040204" pitchFamily="34" charset="0"/>
              </a:rPr>
              <a:t>ensory</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					</a:t>
            </a:r>
            <a:r>
              <a:rPr lang="en-GB" dirty="0">
                <a:solidFill>
                  <a:srgbClr val="0F14E3"/>
                </a:solidFill>
                <a:latin typeface="Tahoma" panose="020B0604030504040204" pitchFamily="34" charset="0"/>
                <a:ea typeface="Tahoma" panose="020B0604030504040204" pitchFamily="34" charset="0"/>
                <a:cs typeface="Tahoma" panose="020B0604030504040204" pitchFamily="34" charset="0"/>
              </a:rPr>
              <a:t>E</a:t>
            </a:r>
            <a:r>
              <a:rPr lang="en-GB" dirty="0">
                <a:latin typeface="Tahoma" panose="020B0604030504040204" pitchFamily="34" charset="0"/>
                <a:ea typeface="Tahoma" panose="020B0604030504040204" pitchFamily="34" charset="0"/>
                <a:cs typeface="Tahoma" panose="020B0604030504040204" pitchFamily="34" charset="0"/>
              </a:rPr>
              <a:t>scape </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					</a:t>
            </a:r>
            <a:r>
              <a:rPr lang="en-GB" dirty="0">
                <a:solidFill>
                  <a:srgbClr val="0F14E3"/>
                </a:solidFill>
                <a:latin typeface="Tahoma" panose="020B0604030504040204" pitchFamily="34" charset="0"/>
                <a:ea typeface="Tahoma" panose="020B0604030504040204" pitchFamily="34" charset="0"/>
                <a:cs typeface="Tahoma" panose="020B0604030504040204" pitchFamily="34" charset="0"/>
              </a:rPr>
              <a:t>A</a:t>
            </a:r>
            <a:r>
              <a:rPr lang="en-GB" dirty="0">
                <a:latin typeface="Tahoma" panose="020B0604030504040204" pitchFamily="34" charset="0"/>
                <a:ea typeface="Tahoma" panose="020B0604030504040204" pitchFamily="34" charset="0"/>
                <a:cs typeface="Tahoma" panose="020B0604030504040204" pitchFamily="34" charset="0"/>
              </a:rPr>
              <a:t>ttention</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					</a:t>
            </a:r>
            <a:r>
              <a:rPr lang="en-GB" dirty="0">
                <a:solidFill>
                  <a:srgbClr val="0F14E3"/>
                </a:solidFill>
                <a:latin typeface="Tahoma" panose="020B0604030504040204" pitchFamily="34" charset="0"/>
                <a:ea typeface="Tahoma" panose="020B0604030504040204" pitchFamily="34" charset="0"/>
                <a:cs typeface="Tahoma" panose="020B0604030504040204" pitchFamily="34" charset="0"/>
              </a:rPr>
              <a:t>T</a:t>
            </a:r>
            <a:r>
              <a:rPr lang="en-GB" dirty="0">
                <a:latin typeface="Tahoma" panose="020B0604030504040204" pitchFamily="34" charset="0"/>
                <a:ea typeface="Tahoma" panose="020B0604030504040204" pitchFamily="34" charset="0"/>
                <a:cs typeface="Tahoma" panose="020B0604030504040204" pitchFamily="34" charset="0"/>
              </a:rPr>
              <a:t>angible </a:t>
            </a:r>
            <a:br>
              <a:rPr lang="en-GB" dirty="0">
                <a:latin typeface="Tahoma" panose="020B0604030504040204" pitchFamily="34" charset="0"/>
                <a:ea typeface="Tahoma" panose="020B0604030504040204" pitchFamily="34" charset="0"/>
                <a:cs typeface="Tahoma" panose="020B0604030504040204" pitchFamily="34" charset="0"/>
              </a:rPr>
            </a:br>
            <a:endParaRPr lang="en-GB" dirty="0">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3"/>
          <a:stretch>
            <a:fillRect/>
          </a:stretch>
        </p:blipFill>
        <p:spPr>
          <a:xfrm>
            <a:off x="9047549" y="5412883"/>
            <a:ext cx="1917923" cy="1009433"/>
          </a:xfrm>
          <a:prstGeom prst="rect">
            <a:avLst/>
          </a:prstGeom>
        </p:spPr>
      </p:pic>
      <p:pic>
        <p:nvPicPr>
          <p:cNvPr id="9" name="Picture 8" descr="Image result for garden cartoon seats"/>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72117"/>
            <a:ext cx="3616936" cy="3170739"/>
          </a:xfrm>
          <a:prstGeom prst="rect">
            <a:avLst/>
          </a:prstGeom>
          <a:noFill/>
          <a:ln>
            <a:noFill/>
          </a:ln>
        </p:spPr>
      </p:pic>
      <p:sp>
        <p:nvSpPr>
          <p:cNvPr id="4" name="Slide Number Placeholder 3">
            <a:extLst>
              <a:ext uri="{FF2B5EF4-FFF2-40B4-BE49-F238E27FC236}">
                <a16:creationId xmlns:a16="http://schemas.microsoft.com/office/drawing/2014/main" id="{E871F10F-A061-1752-4812-3526E76E6988}"/>
              </a:ext>
            </a:extLst>
          </p:cNvPr>
          <p:cNvSpPr>
            <a:spLocks noGrp="1"/>
          </p:cNvSpPr>
          <p:nvPr>
            <p:ph type="sldNum" sz="quarter" idx="12"/>
          </p:nvPr>
        </p:nvSpPr>
        <p:spPr/>
        <p:txBody>
          <a:bodyPr/>
          <a:lstStyle/>
          <a:p>
            <a:fld id="{D7E63A33-8271-4DD0-9C48-789913D7C115}" type="slidenum">
              <a:rPr lang="en-US" smtClean="0">
                <a:solidFill>
                  <a:prstClr val="white"/>
                </a:solidFill>
              </a:rPr>
              <a:pPr/>
              <a:t>10</a:t>
            </a:fld>
            <a:endParaRPr lang="en-US" dirty="0">
              <a:solidFill>
                <a:prstClr val="white"/>
              </a:solidFill>
            </a:endParaRPr>
          </a:p>
        </p:txBody>
      </p:sp>
    </p:spTree>
    <p:extLst>
      <p:ext uri="{BB962C8B-B14F-4D97-AF65-F5344CB8AC3E}">
        <p14:creationId xmlns:p14="http://schemas.microsoft.com/office/powerpoint/2010/main" val="86961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0F14E3"/>
                </a:solidFill>
                <a:latin typeface="Tahoma" panose="020B0604030504040204" pitchFamily="34" charset="0"/>
                <a:ea typeface="Tahoma" panose="020B0604030504040204" pitchFamily="34" charset="0"/>
                <a:cs typeface="Tahoma" panose="020B0604030504040204" pitchFamily="34" charset="0"/>
              </a:rPr>
              <a:t>S</a:t>
            </a:r>
            <a:r>
              <a:rPr lang="en-GB" b="1" dirty="0">
                <a:latin typeface="Tahoma" panose="020B0604030504040204" pitchFamily="34" charset="0"/>
                <a:ea typeface="Tahoma" panose="020B0604030504040204" pitchFamily="34" charset="0"/>
                <a:cs typeface="Tahoma" panose="020B0604030504040204" pitchFamily="34" charset="0"/>
              </a:rPr>
              <a:t>ENSORY</a:t>
            </a:r>
            <a:br>
              <a:rPr lang="en-GB" dirty="0">
                <a:solidFill>
                  <a:srgbClr val="0F14E3"/>
                </a:solidFill>
              </a:rPr>
            </a:br>
            <a:endParaRPr lang="en-GB" dirty="0">
              <a:solidFill>
                <a:srgbClr val="0F14E3"/>
              </a:solidFill>
              <a:effectLst/>
            </a:endParaRPr>
          </a:p>
        </p:txBody>
      </p:sp>
      <p:graphicFrame>
        <p:nvGraphicFramePr>
          <p:cNvPr id="5" name="TextBox 2">
            <a:extLst>
              <a:ext uri="{FF2B5EF4-FFF2-40B4-BE49-F238E27FC236}">
                <a16:creationId xmlns:a16="http://schemas.microsoft.com/office/drawing/2014/main" id="{BA947242-A3BC-4A71-9A8C-E55285F0166B}"/>
              </a:ext>
            </a:extLst>
          </p:cNvPr>
          <p:cNvGraphicFramePr/>
          <p:nvPr>
            <p:extLst>
              <p:ext uri="{D42A27DB-BD31-4B8C-83A1-F6EECF244321}">
                <p14:modId xmlns:p14="http://schemas.microsoft.com/office/powerpoint/2010/main" val="1871824238"/>
              </p:ext>
            </p:extLst>
          </p:nvPr>
        </p:nvGraphicFramePr>
        <p:xfrm>
          <a:off x="419548" y="1525726"/>
          <a:ext cx="11306287" cy="4278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D59658D6-40FD-1F65-970A-F18C0508B6DB}"/>
              </a:ext>
            </a:extLst>
          </p:cNvPr>
          <p:cNvSpPr>
            <a:spLocks noGrp="1"/>
          </p:cNvSpPr>
          <p:nvPr>
            <p:ph type="sldNum" sz="quarter" idx="12"/>
          </p:nvPr>
        </p:nvSpPr>
        <p:spPr/>
        <p:txBody>
          <a:bodyPr/>
          <a:lstStyle/>
          <a:p>
            <a:fld id="{D7E63A33-8271-4DD0-9C48-789913D7C115}" type="slidenum">
              <a:rPr lang="en-US" smtClean="0">
                <a:solidFill>
                  <a:prstClr val="white"/>
                </a:solidFill>
              </a:rPr>
              <a:pPr/>
              <a:t>11</a:t>
            </a:fld>
            <a:endParaRPr lang="en-US" dirty="0">
              <a:solidFill>
                <a:prstClr val="white"/>
              </a:solidFill>
            </a:endParaRPr>
          </a:p>
        </p:txBody>
      </p:sp>
    </p:spTree>
    <p:extLst>
      <p:ext uri="{BB962C8B-B14F-4D97-AF65-F5344CB8AC3E}">
        <p14:creationId xmlns:p14="http://schemas.microsoft.com/office/powerpoint/2010/main" val="239599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B97B1A-D48C-433A-9BD4-0556FD0D9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graphicFrame>
        <p:nvGraphicFramePr>
          <p:cNvPr id="9" name="TextBox 3">
            <a:extLst>
              <a:ext uri="{FF2B5EF4-FFF2-40B4-BE49-F238E27FC236}">
                <a16:creationId xmlns:a16="http://schemas.microsoft.com/office/drawing/2014/main" id="{957E756A-1E98-404D-AF9C-BC9ADFA11AC0}"/>
              </a:ext>
            </a:extLst>
          </p:cNvPr>
          <p:cNvGraphicFramePr/>
          <p:nvPr>
            <p:extLst>
              <p:ext uri="{D42A27DB-BD31-4B8C-83A1-F6EECF244321}">
                <p14:modId xmlns:p14="http://schemas.microsoft.com/office/powerpoint/2010/main" val="1400579289"/>
              </p:ext>
            </p:extLst>
          </p:nvPr>
        </p:nvGraphicFramePr>
        <p:xfrm>
          <a:off x="398033" y="236669"/>
          <a:ext cx="8078993" cy="60888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a:extLst>
              <a:ext uri="{FF2B5EF4-FFF2-40B4-BE49-F238E27FC236}">
                <a16:creationId xmlns:a16="http://schemas.microsoft.com/office/drawing/2014/main" id="{7CD78F8C-FDB0-0174-9977-5B5BEA9DA7B4}"/>
              </a:ext>
            </a:extLst>
          </p:cNvPr>
          <p:cNvSpPr>
            <a:spLocks noGrp="1"/>
          </p:cNvSpPr>
          <p:nvPr>
            <p:ph type="sldNum" sz="quarter" idx="12"/>
          </p:nvPr>
        </p:nvSpPr>
        <p:spPr/>
        <p:txBody>
          <a:bodyPr/>
          <a:lstStyle/>
          <a:p>
            <a:fld id="{D7E63A33-8271-4DD0-9C48-789913D7C115}" type="slidenum">
              <a:rPr lang="en-US" smtClean="0">
                <a:solidFill>
                  <a:prstClr val="white"/>
                </a:solidFill>
              </a:rPr>
              <a:pPr/>
              <a:t>12</a:t>
            </a:fld>
            <a:endParaRPr lang="en-US" dirty="0">
              <a:solidFill>
                <a:prstClr val="white"/>
              </a:solidFill>
            </a:endParaRPr>
          </a:p>
        </p:txBody>
      </p:sp>
    </p:spTree>
    <p:extLst>
      <p:ext uri="{BB962C8B-B14F-4D97-AF65-F5344CB8AC3E}">
        <p14:creationId xmlns:p14="http://schemas.microsoft.com/office/powerpoint/2010/main" val="244863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428" y="365125"/>
            <a:ext cx="10751372" cy="1325563"/>
          </a:xfrm>
        </p:spPr>
        <p:txBody>
          <a:bodyPr>
            <a:normAutofit/>
          </a:bodyPr>
          <a:lstStyle/>
          <a:p>
            <a:r>
              <a:rPr lang="en-GB" b="1" dirty="0">
                <a:solidFill>
                  <a:srgbClr val="0F14E3"/>
                </a:solidFill>
                <a:latin typeface="Tahoma" panose="020B0604030504040204" pitchFamily="34" charset="0"/>
                <a:ea typeface="Tahoma" panose="020B0604030504040204" pitchFamily="34" charset="0"/>
                <a:cs typeface="Tahoma" panose="020B0604030504040204" pitchFamily="34" charset="0"/>
              </a:rPr>
              <a:t>S</a:t>
            </a:r>
            <a:r>
              <a:rPr lang="en-GB" b="1" dirty="0">
                <a:latin typeface="Tahoma" panose="020B0604030504040204" pitchFamily="34" charset="0"/>
                <a:ea typeface="Tahoma" panose="020B0604030504040204" pitchFamily="34" charset="0"/>
                <a:cs typeface="Tahoma" panose="020B0604030504040204" pitchFamily="34" charset="0"/>
              </a:rPr>
              <a:t>ENSORY</a:t>
            </a:r>
            <a:br>
              <a:rPr lang="en-GB" dirty="0">
                <a:solidFill>
                  <a:srgbClr val="0F14E3"/>
                </a:solidFill>
                <a:latin typeface="Tahoma" panose="020B0604030504040204" pitchFamily="34" charset="0"/>
                <a:ea typeface="Tahoma" panose="020B0604030504040204" pitchFamily="34" charset="0"/>
                <a:cs typeface="Tahoma" panose="020B0604030504040204" pitchFamily="34" charset="0"/>
              </a:rPr>
            </a:br>
            <a:endParaRPr lang="en-GB" dirty="0">
              <a:solidFill>
                <a:srgbClr val="0F14E3"/>
              </a:solidFill>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TextBox 2">
            <a:extLst>
              <a:ext uri="{FF2B5EF4-FFF2-40B4-BE49-F238E27FC236}">
                <a16:creationId xmlns:a16="http://schemas.microsoft.com/office/drawing/2014/main" id="{BA947242-A3BC-4A71-9A8C-E55285F0166B}"/>
              </a:ext>
            </a:extLst>
          </p:cNvPr>
          <p:cNvGraphicFramePr/>
          <p:nvPr>
            <p:extLst>
              <p:ext uri="{D42A27DB-BD31-4B8C-83A1-F6EECF244321}">
                <p14:modId xmlns:p14="http://schemas.microsoft.com/office/powerpoint/2010/main" val="2370070351"/>
              </p:ext>
            </p:extLst>
          </p:nvPr>
        </p:nvGraphicFramePr>
        <p:xfrm>
          <a:off x="419548" y="1525726"/>
          <a:ext cx="11306287" cy="4278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D8B35011-D072-530B-D0DE-A7B73E134833}"/>
              </a:ext>
            </a:extLst>
          </p:cNvPr>
          <p:cNvSpPr>
            <a:spLocks noGrp="1"/>
          </p:cNvSpPr>
          <p:nvPr>
            <p:ph type="sldNum" sz="quarter" idx="12"/>
          </p:nvPr>
        </p:nvSpPr>
        <p:spPr/>
        <p:txBody>
          <a:bodyPr/>
          <a:lstStyle/>
          <a:p>
            <a:fld id="{D7E63A33-8271-4DD0-9C48-789913D7C115}" type="slidenum">
              <a:rPr lang="en-US" smtClean="0">
                <a:solidFill>
                  <a:prstClr val="white"/>
                </a:solidFill>
              </a:rPr>
              <a:pPr/>
              <a:t>13</a:t>
            </a:fld>
            <a:endParaRPr lang="en-US" dirty="0">
              <a:solidFill>
                <a:prstClr val="white"/>
              </a:solidFill>
            </a:endParaRPr>
          </a:p>
        </p:txBody>
      </p:sp>
    </p:spTree>
    <p:extLst>
      <p:ext uri="{BB962C8B-B14F-4D97-AF65-F5344CB8AC3E}">
        <p14:creationId xmlns:p14="http://schemas.microsoft.com/office/powerpoint/2010/main" val="63791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B97B1A-D48C-433A-9BD4-0556FD0D9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graphicFrame>
        <p:nvGraphicFramePr>
          <p:cNvPr id="9" name="TextBox 3">
            <a:extLst>
              <a:ext uri="{FF2B5EF4-FFF2-40B4-BE49-F238E27FC236}">
                <a16:creationId xmlns:a16="http://schemas.microsoft.com/office/drawing/2014/main" id="{957E756A-1E98-404D-AF9C-BC9ADFA11AC0}"/>
              </a:ext>
            </a:extLst>
          </p:cNvPr>
          <p:cNvGraphicFramePr/>
          <p:nvPr>
            <p:extLst>
              <p:ext uri="{D42A27DB-BD31-4B8C-83A1-F6EECF244321}">
                <p14:modId xmlns:p14="http://schemas.microsoft.com/office/powerpoint/2010/main" val="4016755846"/>
              </p:ext>
            </p:extLst>
          </p:nvPr>
        </p:nvGraphicFramePr>
        <p:xfrm>
          <a:off x="554107" y="322730"/>
          <a:ext cx="8530814" cy="59382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a:extLst>
              <a:ext uri="{FF2B5EF4-FFF2-40B4-BE49-F238E27FC236}">
                <a16:creationId xmlns:a16="http://schemas.microsoft.com/office/drawing/2014/main" id="{1043F5B2-9CD4-8983-6A53-0EEFCE08B6C6}"/>
              </a:ext>
            </a:extLst>
          </p:cNvPr>
          <p:cNvSpPr>
            <a:spLocks noGrp="1"/>
          </p:cNvSpPr>
          <p:nvPr>
            <p:ph type="sldNum" sz="quarter" idx="12"/>
          </p:nvPr>
        </p:nvSpPr>
        <p:spPr/>
        <p:txBody>
          <a:bodyPr/>
          <a:lstStyle/>
          <a:p>
            <a:fld id="{D7E63A33-8271-4DD0-9C48-789913D7C115}" type="slidenum">
              <a:rPr lang="en-US" smtClean="0">
                <a:solidFill>
                  <a:prstClr val="white"/>
                </a:solidFill>
              </a:rPr>
              <a:pPr/>
              <a:t>14</a:t>
            </a:fld>
            <a:endParaRPr lang="en-US" dirty="0">
              <a:solidFill>
                <a:prstClr val="white"/>
              </a:solidFill>
            </a:endParaRPr>
          </a:p>
        </p:txBody>
      </p:sp>
    </p:spTree>
    <p:extLst>
      <p:ext uri="{BB962C8B-B14F-4D97-AF65-F5344CB8AC3E}">
        <p14:creationId xmlns:p14="http://schemas.microsoft.com/office/powerpoint/2010/main" val="894465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BC3E1C3D-633C-4756-B09B-9AD08071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668" y="640080"/>
            <a:ext cx="10915252" cy="5263134"/>
          </a:xfrm>
          <a:prstGeom prst="rect">
            <a:avLst/>
          </a:prstGeom>
          <a:noFill/>
          <a:ln w="317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295DAF8-54BC-4834-A4B1-7DD2F7AFE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520" y="802767"/>
            <a:ext cx="10585166" cy="4937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FAA294-FCE4-E690-E48E-17C521001FBC}"/>
              </a:ext>
            </a:extLst>
          </p:cNvPr>
          <p:cNvSpPr>
            <a:spLocks noGrp="1"/>
          </p:cNvSpPr>
          <p:nvPr>
            <p:ph type="title"/>
          </p:nvPr>
        </p:nvSpPr>
        <p:spPr>
          <a:xfrm>
            <a:off x="1120624" y="1122807"/>
            <a:ext cx="9954443" cy="4379024"/>
          </a:xfrm>
          <a:noFill/>
          <a:ln>
            <a:noFill/>
          </a:ln>
        </p:spPr>
        <p:txBody>
          <a:bodyPr>
            <a:normAutofit fontScale="90000"/>
          </a:bodyPr>
          <a:lstStyle/>
          <a:p>
            <a:pPr algn="ctr"/>
            <a:br>
              <a:rPr lang="en-GB" sz="2400" dirty="0">
                <a:solidFill>
                  <a:srgbClr val="FFFFFF"/>
                </a:solidFill>
              </a:rPr>
            </a:br>
            <a:br>
              <a:rPr lang="en-GB" sz="2400" dirty="0">
                <a:solidFill>
                  <a:srgbClr val="FFFFFF"/>
                </a:solidFill>
              </a:rPr>
            </a:br>
            <a:r>
              <a:rPr lang="en-GB" sz="6000" b="1" dirty="0">
                <a:solidFill>
                  <a:srgbClr val="FFFFFF"/>
                </a:solidFill>
              </a:rPr>
              <a:t>Inconsistency of Perception:</a:t>
            </a:r>
            <a:br>
              <a:rPr lang="en-GB" sz="6000" b="1" dirty="0">
                <a:solidFill>
                  <a:srgbClr val="FFFFFF"/>
                </a:solidFill>
              </a:rPr>
            </a:br>
            <a:br>
              <a:rPr lang="en-GB" sz="4000" b="1" dirty="0">
                <a:solidFill>
                  <a:srgbClr val="FFFFFF"/>
                </a:solidFill>
              </a:rPr>
            </a:br>
            <a:r>
              <a:rPr lang="en-GB" sz="4000" dirty="0">
                <a:solidFill>
                  <a:srgbClr val="FFFFFF"/>
                </a:solidFill>
                <a:latin typeface="Tahoma" panose="020B0604030504040204" pitchFamily="34" charset="0"/>
                <a:ea typeface="Tahoma" panose="020B0604030504040204" pitchFamily="34" charset="0"/>
                <a:cs typeface="Tahoma" panose="020B0604030504040204" pitchFamily="34" charset="0"/>
              </a:rPr>
              <a:t>Be aware, there can be levels of hypersensitivity  and hyposensitivity in any individual child. </a:t>
            </a:r>
            <a:br>
              <a:rPr lang="en-GB" sz="4000" dirty="0">
                <a:solidFill>
                  <a:srgbClr val="FFFFFF"/>
                </a:solidFill>
                <a:latin typeface="Tahoma" panose="020B0604030504040204" pitchFamily="34" charset="0"/>
                <a:ea typeface="Tahoma" panose="020B0604030504040204" pitchFamily="34" charset="0"/>
                <a:cs typeface="Tahoma" panose="020B0604030504040204" pitchFamily="34" charset="0"/>
              </a:rPr>
            </a:br>
            <a:r>
              <a:rPr lang="en-GB" sz="4000" dirty="0">
                <a:solidFill>
                  <a:srgbClr val="FFFFFF"/>
                </a:solidFill>
                <a:latin typeface="Tahoma" panose="020B0604030504040204" pitchFamily="34" charset="0"/>
                <a:ea typeface="Tahoma" panose="020B0604030504040204" pitchFamily="34" charset="0"/>
                <a:cs typeface="Tahoma" panose="020B0604030504040204" pitchFamily="34" charset="0"/>
              </a:rPr>
              <a:t>This is a complex area so specialist advice may be required to further assess the child’s needs e.g. a specialist Occupational Therapist</a:t>
            </a:r>
            <a:br>
              <a:rPr lang="en-GB" sz="4000" dirty="0">
                <a:solidFill>
                  <a:srgbClr val="FFFFFF"/>
                </a:solidFill>
                <a:latin typeface="Tahoma" panose="020B0604030504040204" pitchFamily="34" charset="0"/>
                <a:ea typeface="Tahoma" panose="020B0604030504040204" pitchFamily="34" charset="0"/>
                <a:cs typeface="Tahoma" panose="020B0604030504040204" pitchFamily="34" charset="0"/>
              </a:rPr>
            </a:br>
            <a:br>
              <a:rPr lang="en-GB" sz="4000" dirty="0">
                <a:solidFill>
                  <a:srgbClr val="FFFFFF"/>
                </a:solidFill>
                <a:latin typeface="Tahoma" panose="020B0604030504040204" pitchFamily="34" charset="0"/>
                <a:ea typeface="Tahoma" panose="020B0604030504040204" pitchFamily="34" charset="0"/>
                <a:cs typeface="Tahoma" panose="020B0604030504040204" pitchFamily="34" charset="0"/>
              </a:rPr>
            </a:br>
            <a:br>
              <a:rPr lang="en-GB" sz="2400" dirty="0">
                <a:solidFill>
                  <a:srgbClr val="FFFFFF"/>
                </a:solidFill>
              </a:rPr>
            </a:br>
            <a:endParaRPr lang="en-GB" sz="2400" dirty="0">
              <a:solidFill>
                <a:srgbClr val="FFFFFF"/>
              </a:solidFill>
            </a:endParaRPr>
          </a:p>
        </p:txBody>
      </p:sp>
      <p:sp>
        <p:nvSpPr>
          <p:cNvPr id="3" name="Slide Number Placeholder 2">
            <a:extLst>
              <a:ext uri="{FF2B5EF4-FFF2-40B4-BE49-F238E27FC236}">
                <a16:creationId xmlns:a16="http://schemas.microsoft.com/office/drawing/2014/main" id="{84C2CD44-A5A0-1D25-39D5-0F44091E92C8}"/>
              </a:ext>
            </a:extLst>
          </p:cNvPr>
          <p:cNvSpPr>
            <a:spLocks noGrp="1"/>
          </p:cNvSpPr>
          <p:nvPr>
            <p:ph type="sldNum" sz="quarter" idx="12"/>
          </p:nvPr>
        </p:nvSpPr>
        <p:spPr>
          <a:xfrm>
            <a:off x="8610600" y="6356350"/>
            <a:ext cx="2743200" cy="365125"/>
          </a:xfrm>
        </p:spPr>
        <p:txBody>
          <a:bodyPr>
            <a:normAutofit/>
          </a:bodyPr>
          <a:lstStyle/>
          <a:p>
            <a:pPr>
              <a:spcAft>
                <a:spcPts val="600"/>
              </a:spcAft>
            </a:pPr>
            <a:fld id="{D7E63A33-8271-4DD0-9C48-789913D7C115}" type="slidenum">
              <a:rPr lang="en-US" smtClean="0"/>
              <a:pPr>
                <a:spcAft>
                  <a:spcPts val="600"/>
                </a:spcAft>
              </a:pPr>
              <a:t>15</a:t>
            </a:fld>
            <a:endParaRPr lang="en-US"/>
          </a:p>
        </p:txBody>
      </p:sp>
      <p:pic>
        <p:nvPicPr>
          <p:cNvPr id="4" name="Picture 3">
            <a:extLst>
              <a:ext uri="{FF2B5EF4-FFF2-40B4-BE49-F238E27FC236}">
                <a16:creationId xmlns:a16="http://schemas.microsoft.com/office/drawing/2014/main" id="{66EAD008-782B-48CD-1611-E5839334C7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66815" y="5980120"/>
            <a:ext cx="1321579" cy="752459"/>
          </a:xfrm>
          <a:prstGeom prst="rect">
            <a:avLst/>
          </a:prstGeom>
        </p:spPr>
      </p:pic>
    </p:spTree>
    <p:extLst>
      <p:ext uri="{BB962C8B-B14F-4D97-AF65-F5344CB8AC3E}">
        <p14:creationId xmlns:p14="http://schemas.microsoft.com/office/powerpoint/2010/main" val="255914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6003" y="107576"/>
            <a:ext cx="7874597" cy="1151069"/>
          </a:xfrm>
        </p:spPr>
        <p:txBody>
          <a:bodyPr>
            <a:normAutofit/>
          </a:bodyPr>
          <a:lstStyle/>
          <a:p>
            <a:r>
              <a:rPr lang="en-GB" b="1" dirty="0">
                <a:solidFill>
                  <a:srgbClr val="0F14E3"/>
                </a:solidFill>
                <a:latin typeface="Tahoma" panose="020B0604030504040204" pitchFamily="34" charset="0"/>
                <a:ea typeface="Tahoma" panose="020B0604030504040204" pitchFamily="34" charset="0"/>
                <a:cs typeface="Tahoma" panose="020B0604030504040204" pitchFamily="34" charset="0"/>
              </a:rPr>
              <a:t>E</a:t>
            </a:r>
            <a:r>
              <a:rPr lang="en-GB" b="1" dirty="0">
                <a:latin typeface="Tahoma" panose="020B0604030504040204" pitchFamily="34" charset="0"/>
                <a:ea typeface="Tahoma" panose="020B0604030504040204" pitchFamily="34" charset="0"/>
                <a:cs typeface="Tahoma" panose="020B0604030504040204" pitchFamily="34" charset="0"/>
              </a:rPr>
              <a:t>SCAPE</a:t>
            </a:r>
          </a:p>
        </p:txBody>
      </p:sp>
      <p:sp>
        <p:nvSpPr>
          <p:cNvPr id="3" name="Content Placeholder 2"/>
          <p:cNvSpPr>
            <a:spLocks noGrp="1"/>
          </p:cNvSpPr>
          <p:nvPr>
            <p:ph idx="1"/>
          </p:nvPr>
        </p:nvSpPr>
        <p:spPr>
          <a:xfrm>
            <a:off x="591671" y="1161826"/>
            <a:ext cx="7874597" cy="5174427"/>
          </a:xfrm>
        </p:spPr>
        <p:txBody>
          <a:bodyPr anchor="ctr">
            <a:normAutofit/>
          </a:bodyPr>
          <a:lstStyle/>
          <a:p>
            <a:r>
              <a:rPr lang="en-GB" sz="3600" dirty="0">
                <a:latin typeface="Tahoma" panose="020B0604030504040204" pitchFamily="34" charset="0"/>
                <a:ea typeface="Tahoma" panose="020B0604030504040204" pitchFamily="34" charset="0"/>
                <a:cs typeface="Tahoma" panose="020B0604030504040204" pitchFamily="34" charset="0"/>
              </a:rPr>
              <a:t>Running</a:t>
            </a:r>
          </a:p>
          <a:p>
            <a:r>
              <a:rPr lang="en-GB" sz="3600" dirty="0">
                <a:latin typeface="Tahoma" panose="020B0604030504040204" pitchFamily="34" charset="0"/>
                <a:ea typeface="Tahoma" panose="020B0604030504040204" pitchFamily="34" charset="0"/>
                <a:cs typeface="Tahoma" panose="020B0604030504040204" pitchFamily="34" charset="0"/>
              </a:rPr>
              <a:t>Hitting</a:t>
            </a:r>
          </a:p>
          <a:p>
            <a:r>
              <a:rPr lang="en-GB" sz="3600" dirty="0">
                <a:latin typeface="Tahoma" panose="020B0604030504040204" pitchFamily="34" charset="0"/>
                <a:ea typeface="Tahoma" panose="020B0604030504040204" pitchFamily="34" charset="0"/>
                <a:cs typeface="Tahoma" panose="020B0604030504040204" pitchFamily="34" charset="0"/>
              </a:rPr>
              <a:t>Throwing</a:t>
            </a:r>
          </a:p>
          <a:p>
            <a:r>
              <a:rPr lang="en-GB" sz="3600" dirty="0">
                <a:latin typeface="Tahoma" panose="020B0604030504040204" pitchFamily="34" charset="0"/>
                <a:ea typeface="Tahoma" panose="020B0604030504040204" pitchFamily="34" charset="0"/>
                <a:cs typeface="Tahoma" panose="020B0604030504040204" pitchFamily="34" charset="0"/>
              </a:rPr>
              <a:t>Biting</a:t>
            </a:r>
          </a:p>
          <a:p>
            <a:r>
              <a:rPr lang="en-GB" sz="3600" dirty="0">
                <a:latin typeface="Tahoma" panose="020B0604030504040204" pitchFamily="34" charset="0"/>
                <a:ea typeface="Tahoma" panose="020B0604030504040204" pitchFamily="34" charset="0"/>
                <a:cs typeface="Tahoma" panose="020B0604030504040204" pitchFamily="34" charset="0"/>
              </a:rPr>
              <a:t>Spitting</a:t>
            </a:r>
          </a:p>
          <a:p>
            <a:r>
              <a:rPr lang="en-GB" sz="3600" dirty="0">
                <a:latin typeface="Tahoma" panose="020B0604030504040204" pitchFamily="34" charset="0"/>
                <a:ea typeface="Tahoma" panose="020B0604030504040204" pitchFamily="34" charset="0"/>
                <a:cs typeface="Tahoma" panose="020B0604030504040204" pitchFamily="34" charset="0"/>
              </a:rPr>
              <a:t>Shouting/screaming</a:t>
            </a:r>
          </a:p>
          <a:p>
            <a:r>
              <a:rPr lang="en-GB" sz="3600" dirty="0">
                <a:latin typeface="Tahoma" panose="020B0604030504040204" pitchFamily="34" charset="0"/>
                <a:ea typeface="Tahoma" panose="020B0604030504040204" pitchFamily="34" charset="0"/>
                <a:cs typeface="Tahoma" panose="020B0604030504040204" pitchFamily="34" charset="0"/>
              </a:rPr>
              <a:t>Hiding</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BFDDAA34-1A5A-C1C0-91F7-1AC02A013043}"/>
              </a:ext>
            </a:extLst>
          </p:cNvPr>
          <p:cNvSpPr>
            <a:spLocks noGrp="1"/>
          </p:cNvSpPr>
          <p:nvPr>
            <p:ph type="sldNum" sz="quarter" idx="12"/>
          </p:nvPr>
        </p:nvSpPr>
        <p:spPr/>
        <p:txBody>
          <a:bodyPr/>
          <a:lstStyle/>
          <a:p>
            <a:fld id="{D7E63A33-8271-4DD0-9C48-789913D7C115}"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55798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9701" y="161366"/>
            <a:ext cx="7930899" cy="1183340"/>
          </a:xfrm>
        </p:spPr>
        <p:txBody>
          <a:bodyPr>
            <a:normAutofit/>
          </a:bodyPr>
          <a:lstStyle/>
          <a:p>
            <a:r>
              <a:rPr lang="en-GB" b="1" dirty="0">
                <a:solidFill>
                  <a:srgbClr val="0F14E3"/>
                </a:solidFill>
                <a:latin typeface="Tahoma" panose="020B0604030504040204" pitchFamily="34" charset="0"/>
                <a:ea typeface="Tahoma" panose="020B0604030504040204" pitchFamily="34" charset="0"/>
                <a:cs typeface="Tahoma" panose="020B0604030504040204" pitchFamily="34" charset="0"/>
              </a:rPr>
              <a:t>A</a:t>
            </a:r>
            <a:r>
              <a:rPr lang="en-GB" b="1" dirty="0">
                <a:latin typeface="Tahoma" panose="020B0604030504040204" pitchFamily="34" charset="0"/>
                <a:ea typeface="Tahoma" panose="020B0604030504040204" pitchFamily="34" charset="0"/>
                <a:cs typeface="Tahoma" panose="020B0604030504040204" pitchFamily="34" charset="0"/>
              </a:rPr>
              <a:t>TTENTION </a:t>
            </a:r>
          </a:p>
        </p:txBody>
      </p:sp>
      <p:sp>
        <p:nvSpPr>
          <p:cNvPr id="3" name="Content Placeholder 2"/>
          <p:cNvSpPr>
            <a:spLocks noGrp="1"/>
          </p:cNvSpPr>
          <p:nvPr>
            <p:ph idx="1"/>
          </p:nvPr>
        </p:nvSpPr>
        <p:spPr>
          <a:xfrm>
            <a:off x="645459" y="1065007"/>
            <a:ext cx="7930899" cy="5486400"/>
          </a:xfrm>
        </p:spPr>
        <p:txBody>
          <a:bodyPr anchor="ctr">
            <a:normAutofit fontScale="92500" lnSpcReduction="20000"/>
          </a:bodyPr>
          <a:lstStyle/>
          <a:p>
            <a:r>
              <a:rPr lang="en-GB" sz="3900" dirty="0">
                <a:latin typeface="Tahoma" panose="020B0604030504040204" pitchFamily="34" charset="0"/>
                <a:ea typeface="Tahoma" panose="020B0604030504040204" pitchFamily="34" charset="0"/>
                <a:cs typeface="Tahoma" panose="020B0604030504040204" pitchFamily="34" charset="0"/>
              </a:rPr>
              <a:t>Running</a:t>
            </a:r>
          </a:p>
          <a:p>
            <a:r>
              <a:rPr lang="en-GB" sz="3900" dirty="0">
                <a:latin typeface="Tahoma" panose="020B0604030504040204" pitchFamily="34" charset="0"/>
                <a:ea typeface="Tahoma" panose="020B0604030504040204" pitchFamily="34" charset="0"/>
                <a:cs typeface="Tahoma" panose="020B0604030504040204" pitchFamily="34" charset="0"/>
              </a:rPr>
              <a:t>Hitting</a:t>
            </a:r>
          </a:p>
          <a:p>
            <a:r>
              <a:rPr lang="en-GB" sz="3900" dirty="0">
                <a:latin typeface="Tahoma" panose="020B0604030504040204" pitchFamily="34" charset="0"/>
                <a:ea typeface="Tahoma" panose="020B0604030504040204" pitchFamily="34" charset="0"/>
                <a:cs typeface="Tahoma" panose="020B0604030504040204" pitchFamily="34" charset="0"/>
              </a:rPr>
              <a:t>Throwing</a:t>
            </a:r>
          </a:p>
          <a:p>
            <a:r>
              <a:rPr lang="en-GB" sz="3900" dirty="0">
                <a:latin typeface="Tahoma" panose="020B0604030504040204" pitchFamily="34" charset="0"/>
                <a:ea typeface="Tahoma" panose="020B0604030504040204" pitchFamily="34" charset="0"/>
                <a:cs typeface="Tahoma" panose="020B0604030504040204" pitchFamily="34" charset="0"/>
              </a:rPr>
              <a:t>Biting</a:t>
            </a:r>
          </a:p>
          <a:p>
            <a:r>
              <a:rPr lang="en-GB" sz="3900" dirty="0">
                <a:latin typeface="Tahoma" panose="020B0604030504040204" pitchFamily="34" charset="0"/>
                <a:ea typeface="Tahoma" panose="020B0604030504040204" pitchFamily="34" charset="0"/>
                <a:cs typeface="Tahoma" panose="020B0604030504040204" pitchFamily="34" charset="0"/>
              </a:rPr>
              <a:t>Spitting</a:t>
            </a:r>
          </a:p>
          <a:p>
            <a:r>
              <a:rPr lang="en-GB" sz="3900" dirty="0">
                <a:latin typeface="Tahoma" panose="020B0604030504040204" pitchFamily="34" charset="0"/>
                <a:ea typeface="Tahoma" panose="020B0604030504040204" pitchFamily="34" charset="0"/>
                <a:cs typeface="Tahoma" panose="020B0604030504040204" pitchFamily="34" charset="0"/>
              </a:rPr>
              <a:t>Shouting/screaming</a:t>
            </a:r>
          </a:p>
          <a:p>
            <a:r>
              <a:rPr lang="en-GB" sz="3900" dirty="0">
                <a:latin typeface="Tahoma" panose="020B0604030504040204" pitchFamily="34" charset="0"/>
                <a:ea typeface="Tahoma" panose="020B0604030504040204" pitchFamily="34" charset="0"/>
                <a:cs typeface="Tahoma" panose="020B0604030504040204" pitchFamily="34" charset="0"/>
              </a:rPr>
              <a:t>Hiding</a:t>
            </a:r>
          </a:p>
          <a:p>
            <a:r>
              <a:rPr lang="en-GB" sz="3900" dirty="0">
                <a:latin typeface="Tahoma" panose="020B0604030504040204" pitchFamily="34" charset="0"/>
                <a:ea typeface="Tahoma" panose="020B0604030504040204" pitchFamily="34" charset="0"/>
                <a:cs typeface="Tahoma" panose="020B0604030504040204" pitchFamily="34" charset="0"/>
              </a:rPr>
              <a:t>Pulling</a:t>
            </a:r>
          </a:p>
          <a:p>
            <a:r>
              <a:rPr lang="en-GB" sz="3900" dirty="0">
                <a:latin typeface="Tahoma" panose="020B0604030504040204" pitchFamily="34" charset="0"/>
                <a:ea typeface="Tahoma" panose="020B0604030504040204" pitchFamily="34" charset="0"/>
                <a:cs typeface="Tahoma" panose="020B0604030504040204" pitchFamily="34" charset="0"/>
              </a:rPr>
              <a:t>Please and thank you</a:t>
            </a:r>
          </a:p>
          <a:p>
            <a:r>
              <a:rPr lang="en-GB" sz="3900" dirty="0">
                <a:latin typeface="Tahoma" panose="020B0604030504040204" pitchFamily="34" charset="0"/>
                <a:ea typeface="Tahoma" panose="020B0604030504040204" pitchFamily="34" charset="0"/>
                <a:cs typeface="Tahoma" panose="020B0604030504040204" pitchFamily="34" charset="0"/>
              </a:rPr>
              <a:t>Constantly saying your name</a:t>
            </a:r>
          </a:p>
          <a:p>
            <a:pPr>
              <a:buFont typeface="Wingdings" panose="05000000000000000000" pitchFamily="2" charset="2"/>
              <a:buChar char="Ø"/>
            </a:pPr>
            <a:endParaRPr lang="en-GB" sz="15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02CD6BEA-378D-54DA-A2C9-03FAA7DA12F2}"/>
              </a:ext>
            </a:extLst>
          </p:cNvPr>
          <p:cNvSpPr>
            <a:spLocks noGrp="1"/>
          </p:cNvSpPr>
          <p:nvPr>
            <p:ph type="sldNum" sz="quarter" idx="12"/>
          </p:nvPr>
        </p:nvSpPr>
        <p:spPr/>
        <p:txBody>
          <a:bodyPr/>
          <a:lstStyle/>
          <a:p>
            <a:fld id="{D7E63A33-8271-4DD0-9C48-789913D7C115}"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27653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 calcmode="lin" valueType="num">
                                      <p:cBhvr additive="base">
                                        <p:cTn id="6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0913" y="231290"/>
            <a:ext cx="8029687" cy="1113416"/>
          </a:xfrm>
        </p:spPr>
        <p:txBody>
          <a:bodyPr>
            <a:normAutofit/>
          </a:bodyPr>
          <a:lstStyle/>
          <a:p>
            <a:r>
              <a:rPr lang="en-GB" b="1" dirty="0">
                <a:solidFill>
                  <a:srgbClr val="0F14E3"/>
                </a:solidFill>
                <a:latin typeface="Tahoma" panose="020B0604030504040204" pitchFamily="34" charset="0"/>
                <a:ea typeface="Tahoma" panose="020B0604030504040204" pitchFamily="34" charset="0"/>
                <a:cs typeface="Tahoma" panose="020B0604030504040204" pitchFamily="34" charset="0"/>
              </a:rPr>
              <a:t>T</a:t>
            </a:r>
            <a:r>
              <a:rPr lang="en-GB" b="1" dirty="0">
                <a:latin typeface="Tahoma" panose="020B0604030504040204" pitchFamily="34" charset="0"/>
                <a:ea typeface="Tahoma" panose="020B0604030504040204" pitchFamily="34" charset="0"/>
                <a:cs typeface="Tahoma" panose="020B0604030504040204" pitchFamily="34" charset="0"/>
              </a:rPr>
              <a:t>ANGIBLE (CONCRETE)</a:t>
            </a:r>
          </a:p>
        </p:txBody>
      </p:sp>
      <p:sp>
        <p:nvSpPr>
          <p:cNvPr id="3" name="Content Placeholder 2"/>
          <p:cNvSpPr>
            <a:spLocks noGrp="1"/>
          </p:cNvSpPr>
          <p:nvPr>
            <p:ph idx="1"/>
          </p:nvPr>
        </p:nvSpPr>
        <p:spPr>
          <a:xfrm>
            <a:off x="580913" y="1527587"/>
            <a:ext cx="8368729" cy="5099124"/>
          </a:xfrm>
        </p:spPr>
        <p:txBody>
          <a:bodyPr anchor="ctr">
            <a:normAutofit/>
          </a:bodyPr>
          <a:lstStyle/>
          <a:p>
            <a:r>
              <a:rPr lang="en-GB" sz="3600" dirty="0">
                <a:latin typeface="Tahoma" panose="020B0604030504040204" pitchFamily="34" charset="0"/>
                <a:ea typeface="Tahoma" panose="020B0604030504040204" pitchFamily="34" charset="0"/>
                <a:cs typeface="Tahoma" panose="020B0604030504040204" pitchFamily="34" charset="0"/>
              </a:rPr>
              <a:t>Running</a:t>
            </a:r>
          </a:p>
          <a:p>
            <a:r>
              <a:rPr lang="en-GB" sz="3600" dirty="0">
                <a:latin typeface="Tahoma" panose="020B0604030504040204" pitchFamily="34" charset="0"/>
                <a:ea typeface="Tahoma" panose="020B0604030504040204" pitchFamily="34" charset="0"/>
                <a:cs typeface="Tahoma" panose="020B0604030504040204" pitchFamily="34" charset="0"/>
              </a:rPr>
              <a:t>Hitting</a:t>
            </a:r>
          </a:p>
          <a:p>
            <a:r>
              <a:rPr lang="en-GB" sz="3600" dirty="0">
                <a:latin typeface="Tahoma" panose="020B0604030504040204" pitchFamily="34" charset="0"/>
                <a:ea typeface="Tahoma" panose="020B0604030504040204" pitchFamily="34" charset="0"/>
                <a:cs typeface="Tahoma" panose="020B0604030504040204" pitchFamily="34" charset="0"/>
              </a:rPr>
              <a:t>Grabbing</a:t>
            </a:r>
          </a:p>
          <a:p>
            <a:r>
              <a:rPr lang="en-GB" sz="3600" dirty="0">
                <a:latin typeface="Tahoma" panose="020B0604030504040204" pitchFamily="34" charset="0"/>
                <a:ea typeface="Tahoma" panose="020B0604030504040204" pitchFamily="34" charset="0"/>
                <a:cs typeface="Tahoma" panose="020B0604030504040204" pitchFamily="34" charset="0"/>
              </a:rPr>
              <a:t>Climbing</a:t>
            </a:r>
          </a:p>
          <a:p>
            <a:r>
              <a:rPr lang="en-GB" sz="3600" dirty="0">
                <a:latin typeface="Tahoma" panose="020B0604030504040204" pitchFamily="34" charset="0"/>
                <a:ea typeface="Tahoma" panose="020B0604030504040204" pitchFamily="34" charset="0"/>
                <a:cs typeface="Tahoma" panose="020B0604030504040204" pitchFamily="34" charset="0"/>
              </a:rPr>
              <a:t>Crying/screaming</a:t>
            </a:r>
          </a:p>
          <a:p>
            <a:r>
              <a:rPr lang="en-GB" sz="3600" dirty="0">
                <a:latin typeface="Tahoma" panose="020B0604030504040204" pitchFamily="34" charset="0"/>
                <a:ea typeface="Tahoma" panose="020B0604030504040204" pitchFamily="34" charset="0"/>
                <a:cs typeface="Tahoma" panose="020B0604030504040204" pitchFamily="34" charset="0"/>
              </a:rPr>
              <a:t>Please and thank you</a:t>
            </a:r>
          </a:p>
          <a:p>
            <a:r>
              <a:rPr lang="en-GB" sz="3600" dirty="0">
                <a:latin typeface="Tahoma" panose="020B0604030504040204" pitchFamily="34" charset="0"/>
                <a:ea typeface="Tahoma" panose="020B0604030504040204" pitchFamily="34" charset="0"/>
                <a:cs typeface="Tahoma" panose="020B0604030504040204" pitchFamily="34" charset="0"/>
              </a:rPr>
              <a:t>Constantly saying your name</a:t>
            </a:r>
          </a:p>
          <a:p>
            <a:pPr>
              <a:buFont typeface="Wingdings" panose="05000000000000000000" pitchFamily="2" charset="2"/>
              <a:buChar char="Ø"/>
            </a:pPr>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DA4FF286-148E-9B00-ADFF-EE4532FDA7B4}"/>
              </a:ext>
            </a:extLst>
          </p:cNvPr>
          <p:cNvSpPr>
            <a:spLocks noGrp="1"/>
          </p:cNvSpPr>
          <p:nvPr>
            <p:ph type="sldNum" sz="quarter" idx="12"/>
          </p:nvPr>
        </p:nvSpPr>
        <p:spPr/>
        <p:txBody>
          <a:bodyPr/>
          <a:lstStyle/>
          <a:p>
            <a:fld id="{D7E63A33-8271-4DD0-9C48-789913D7C115}"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4090535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838201" y="627564"/>
            <a:ext cx="7772399" cy="1325563"/>
          </a:xfrm>
        </p:spPr>
        <p:txBody>
          <a:bodyPr>
            <a:normAutofit/>
          </a:bodyPr>
          <a:lstStyle/>
          <a:p>
            <a:pPr eaLnBrk="1" hangingPunct="1"/>
            <a:r>
              <a:rPr lang="en-GB" altLang="en-US" b="1" dirty="0">
                <a:latin typeface="Tahoma" panose="020B0604030504040204" pitchFamily="34" charset="0"/>
                <a:ea typeface="Tahoma" panose="020B0604030504040204" pitchFamily="34" charset="0"/>
                <a:cs typeface="Tahoma" panose="020B0604030504040204" pitchFamily="34" charset="0"/>
              </a:rPr>
              <a:t>Activity 2: </a:t>
            </a:r>
          </a:p>
        </p:txBody>
      </p:sp>
      <p:sp>
        <p:nvSpPr>
          <p:cNvPr id="33796" name="Rectangle 3"/>
          <p:cNvSpPr>
            <a:spLocks noGrp="1" noChangeArrowheads="1"/>
          </p:cNvSpPr>
          <p:nvPr>
            <p:ph idx="1"/>
          </p:nvPr>
        </p:nvSpPr>
        <p:spPr>
          <a:xfrm>
            <a:off x="838201" y="2278173"/>
            <a:ext cx="8077200" cy="4443302"/>
          </a:xfrm>
        </p:spPr>
        <p:txBody>
          <a:bodyPr anchor="ctr">
            <a:normAutofit/>
          </a:bodyPr>
          <a:lstStyle/>
          <a:p>
            <a:pPr marL="0" indent="0">
              <a:buNone/>
            </a:pPr>
            <a:r>
              <a:rPr lang="en-GB" altLang="en-US" sz="3200" dirty="0">
                <a:latin typeface="Tahoma" panose="020B0604030504040204" pitchFamily="34" charset="0"/>
                <a:ea typeface="Tahoma" panose="020B0604030504040204" pitchFamily="34" charset="0"/>
                <a:cs typeface="Tahoma" panose="020B0604030504040204" pitchFamily="34" charset="0"/>
              </a:rPr>
              <a:t>Think about the ‘</a:t>
            </a:r>
            <a:r>
              <a:rPr lang="en-GB" altLang="en-US" sz="3200" b="1" dirty="0">
                <a:latin typeface="Tahoma" panose="020B0604030504040204" pitchFamily="34" charset="0"/>
                <a:ea typeface="Tahoma" panose="020B0604030504040204" pitchFamily="34" charset="0"/>
                <a:cs typeface="Tahoma" panose="020B0604030504040204" pitchFamily="34" charset="0"/>
              </a:rPr>
              <a:t>communicative intent’ </a:t>
            </a:r>
            <a:r>
              <a:rPr lang="en-GB" altLang="en-US" sz="3200" dirty="0">
                <a:latin typeface="Tahoma" panose="020B0604030504040204" pitchFamily="34" charset="0"/>
                <a:ea typeface="Tahoma" panose="020B0604030504040204" pitchFamily="34" charset="0"/>
                <a:cs typeface="Tahoma" panose="020B0604030504040204" pitchFamily="34" charset="0"/>
              </a:rPr>
              <a:t>of behaviour</a:t>
            </a:r>
          </a:p>
          <a:p>
            <a:pPr marL="457200" indent="-457200"/>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marL="457200" indent="-457200"/>
            <a:r>
              <a:rPr lang="en-GB" altLang="en-US" sz="3200" dirty="0">
                <a:latin typeface="Tahoma" panose="020B0604030504040204" pitchFamily="34" charset="0"/>
                <a:ea typeface="Tahoma" panose="020B0604030504040204" pitchFamily="34" charset="0"/>
                <a:cs typeface="Tahoma" panose="020B0604030504040204" pitchFamily="34" charset="0"/>
              </a:rPr>
              <a:t>Look at the cartoons/photos </a:t>
            </a:r>
          </a:p>
          <a:p>
            <a:pPr marL="457200" indent="-457200"/>
            <a:r>
              <a:rPr lang="en-GB" altLang="en-US" sz="3200" dirty="0">
                <a:latin typeface="Tahoma" panose="020B0604030504040204" pitchFamily="34" charset="0"/>
                <a:ea typeface="Tahoma" panose="020B0604030504040204" pitchFamily="34" charset="0"/>
                <a:cs typeface="Tahoma" panose="020B0604030504040204" pitchFamily="34" charset="0"/>
              </a:rPr>
              <a:t>Discuss the possible message the child is trying to communicate and how this is being displayed in terms of SEAT</a:t>
            </a:r>
          </a:p>
          <a:p>
            <a:pPr marL="109728" indent="0">
              <a:buNone/>
            </a:pPr>
            <a:r>
              <a:rPr lang="en-GB" altLang="en-US" sz="3200" dirty="0"/>
              <a:t> </a:t>
            </a:r>
          </a:p>
        </p:txBody>
      </p:sp>
      <p:sp>
        <p:nvSpPr>
          <p:cNvPr id="33801" name="Rectangle 3380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03" name="Oval 3380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33794" name="Slide Number Placeholder 5"/>
          <p:cNvSpPr>
            <a:spLocks noGrp="1"/>
          </p:cNvSpPr>
          <p:nvPr>
            <p:ph type="sldNum" sz="quarter" idx="12"/>
          </p:nvPr>
        </p:nvSpPr>
        <p:spPr>
          <a:xfrm>
            <a:off x="10341428" y="6356350"/>
            <a:ext cx="1012371" cy="365125"/>
          </a:xfrm>
        </p:spPr>
        <p:txBody>
          <a:bodyP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600"/>
              </a:spcAft>
            </a:pPr>
            <a:fld id="{4340D1E9-09F9-4FE3-89B9-A8030F736FC7}" type="slidenum">
              <a:rPr lang="en-GB" altLang="en-US">
                <a:solidFill>
                  <a:srgbClr val="FFFFFF"/>
                </a:solidFill>
              </a:rPr>
              <a:pPr eaLnBrk="1" hangingPunct="1">
                <a:spcAft>
                  <a:spcPts val="600"/>
                </a:spcAft>
              </a:pPr>
              <a:t>19</a:t>
            </a:fld>
            <a:endParaRPr lang="en-GB" altLang="en-US">
              <a:solidFill>
                <a:srgbClr val="FFFFFF"/>
              </a:solidFill>
            </a:endParaRPr>
          </a:p>
        </p:txBody>
      </p:sp>
    </p:spTree>
    <p:extLst>
      <p:ext uri="{BB962C8B-B14F-4D97-AF65-F5344CB8AC3E}">
        <p14:creationId xmlns:p14="http://schemas.microsoft.com/office/powerpoint/2010/main" val="113902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79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20</a:t>
            </a:fld>
            <a:endParaRPr lang="en-US" dirty="0">
              <a:solidFill>
                <a:prstClr val="black"/>
              </a:solidFill>
            </a:endParaRPr>
          </a:p>
        </p:txBody>
      </p:sp>
      <p:pic>
        <p:nvPicPr>
          <p:cNvPr id="7" name="Picture 2" descr="D:\Revised PBW 2006\supermarke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2338" y="216893"/>
            <a:ext cx="9051010" cy="6459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4020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utism &amp; Meltdowns">
            <a:extLst>
              <a:ext uri="{FF2B5EF4-FFF2-40B4-BE49-F238E27FC236}">
                <a16:creationId xmlns:a16="http://schemas.microsoft.com/office/drawing/2014/main" id="{4E07601C-67EC-4C29-8382-32BC10354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793" y="355002"/>
            <a:ext cx="10564009" cy="623884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6A788DC-5952-FE97-1C8C-4F482B52B5F9}"/>
              </a:ext>
            </a:extLst>
          </p:cNvPr>
          <p:cNvSpPr>
            <a:spLocks noGrp="1"/>
          </p:cNvSpPr>
          <p:nvPr>
            <p:ph type="sldNum" sz="quarter" idx="12"/>
          </p:nvPr>
        </p:nvSpPr>
        <p:spPr/>
        <p:txBody>
          <a:bodyPr/>
          <a:lstStyle/>
          <a:p>
            <a:fld id="{D7E63A33-8271-4DD0-9C48-789913D7C115}"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84155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22</a:t>
            </a:fld>
            <a:endParaRPr lang="en-US" dirty="0">
              <a:solidFill>
                <a:prstClr val="black"/>
              </a:solidFill>
            </a:endParaRPr>
          </a:p>
        </p:txBody>
      </p:sp>
      <p:pic>
        <p:nvPicPr>
          <p:cNvPr id="3" name="Picture 2" descr="C:\Users\Helen Taylor\Documents\Personal\NPA\Jan 2016 consultancy\New workshop\Activity sheets\PACB\Sandpit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3285" y="152940"/>
            <a:ext cx="9201593" cy="6564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046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023ECE4-C658-D2C7-1738-D55ABBE5D7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160" y="150607"/>
            <a:ext cx="9294607" cy="651913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0F52F63D-CE1F-B282-AE30-10A3FFA78E9F}"/>
              </a:ext>
            </a:extLst>
          </p:cNvPr>
          <p:cNvSpPr>
            <a:spLocks noGrp="1"/>
          </p:cNvSpPr>
          <p:nvPr>
            <p:ph type="sldNum" sz="quarter" idx="12"/>
          </p:nvPr>
        </p:nvSpPr>
        <p:spPr/>
        <p:txBody>
          <a:bodyPr/>
          <a:lstStyle/>
          <a:p>
            <a:fld id="{D7E63A33-8271-4DD0-9C48-789913D7C115}"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778624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1136428" y="627564"/>
            <a:ext cx="7474172" cy="1325563"/>
          </a:xfrm>
        </p:spPr>
        <p:txBody>
          <a:bodyPr>
            <a:normAutofit/>
          </a:bodyPr>
          <a:lstStyle/>
          <a:p>
            <a:pPr eaLnBrk="1" hangingPunct="1"/>
            <a:r>
              <a:rPr lang="en-GB" altLang="en-US" b="1" dirty="0">
                <a:latin typeface="Tahoma" panose="020B0604030504040204" pitchFamily="34" charset="0"/>
                <a:ea typeface="Tahoma" panose="020B0604030504040204" pitchFamily="34" charset="0"/>
                <a:cs typeface="Tahoma" panose="020B0604030504040204" pitchFamily="34" charset="0"/>
              </a:rPr>
              <a:t>Encouraging Change</a:t>
            </a:r>
          </a:p>
        </p:txBody>
      </p:sp>
      <p:sp>
        <p:nvSpPr>
          <p:cNvPr id="16388" name="Rectangle 3"/>
          <p:cNvSpPr>
            <a:spLocks noGrp="1" noChangeArrowheads="1"/>
          </p:cNvSpPr>
          <p:nvPr>
            <p:ph idx="1"/>
          </p:nvPr>
        </p:nvSpPr>
        <p:spPr>
          <a:xfrm>
            <a:off x="1136429" y="3012770"/>
            <a:ext cx="6467867" cy="3619036"/>
          </a:xfrm>
        </p:spPr>
        <p:txBody>
          <a:bodyPr anchor="ctr">
            <a:normAutofit/>
          </a:bodyPr>
          <a:lstStyle/>
          <a:p>
            <a:pPr eaLnBrk="1" hangingPunct="1"/>
            <a:r>
              <a:rPr lang="en-GB" altLang="en-US" sz="2000" dirty="0">
                <a:latin typeface="Tahoma" panose="020B0604030504040204" pitchFamily="34" charset="0"/>
                <a:ea typeface="Tahoma" panose="020B0604030504040204" pitchFamily="34" charset="0"/>
                <a:cs typeface="Tahoma" panose="020B0604030504040204" pitchFamily="34" charset="0"/>
              </a:rPr>
              <a:t>Work in partnership with parents to ensure successful change in a child’s emotional responses</a:t>
            </a:r>
          </a:p>
          <a:p>
            <a:pPr eaLnBrk="1" hangingPunct="1"/>
            <a:endParaRPr lang="en-GB" altLang="en-US" sz="20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2000" dirty="0">
                <a:latin typeface="Tahoma" panose="020B0604030504040204" pitchFamily="34" charset="0"/>
                <a:ea typeface="Tahoma" panose="020B0604030504040204" pitchFamily="34" charset="0"/>
                <a:cs typeface="Tahoma" panose="020B0604030504040204" pitchFamily="34" charset="0"/>
              </a:rPr>
              <a:t>Emotional responses which are rewarded are more likely to occur again and emotional responses which are not rewarded are less likely to occur again</a:t>
            </a:r>
          </a:p>
          <a:p>
            <a:pPr eaLnBrk="1" hangingPunct="1"/>
            <a:endParaRPr lang="en-GB" altLang="en-US" sz="20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2000" dirty="0">
                <a:latin typeface="Tahoma" panose="020B0604030504040204" pitchFamily="34" charset="0"/>
                <a:ea typeface="Tahoma" panose="020B0604030504040204" pitchFamily="34" charset="0"/>
                <a:cs typeface="Tahoma" panose="020B0604030504040204" pitchFamily="34" charset="0"/>
              </a:rPr>
              <a:t>Aim to replace unwanted emotional responses with a positive response that is just as or more rewarding </a:t>
            </a:r>
          </a:p>
          <a:p>
            <a:pPr marL="109728" indent="0" eaLnBrk="1" hangingPunct="1">
              <a:buNone/>
            </a:pPr>
            <a:endParaRPr lang="en-GB" altLang="en-US" sz="2000" dirty="0">
              <a:latin typeface="Tahoma" panose="020B0604030504040204" pitchFamily="34" charset="0"/>
              <a:ea typeface="Tahoma" panose="020B0604030504040204" pitchFamily="34" charset="0"/>
              <a:cs typeface="Tahoma" panose="020B0604030504040204" pitchFamily="34" charset="0"/>
            </a:endParaRPr>
          </a:p>
          <a:p>
            <a:pPr eaLnBrk="1" hangingPunct="1"/>
            <a:endParaRPr lang="en-GB" altLang="en-US" sz="2000" dirty="0"/>
          </a:p>
          <a:p>
            <a:pPr eaLnBrk="1" hangingPunct="1"/>
            <a:endParaRPr lang="en-GB" altLang="en-US" sz="2000" dirty="0"/>
          </a:p>
          <a:p>
            <a:pPr eaLnBrk="1" hangingPunct="1"/>
            <a:endParaRPr lang="en-GB" altLang="en-US" sz="2000" dirty="0"/>
          </a:p>
          <a:p>
            <a:pPr eaLnBrk="1" hangingPunct="1"/>
            <a:endParaRPr lang="en-GB" altLang="en-US" sz="2000" dirty="0"/>
          </a:p>
        </p:txBody>
      </p:sp>
      <p:sp>
        <p:nvSpPr>
          <p:cNvPr id="16393" name="Rectangle 1639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95" name="Oval 1639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16386" name="Slide Number Placeholder 5"/>
          <p:cNvSpPr>
            <a:spLocks noGrp="1"/>
          </p:cNvSpPr>
          <p:nvPr>
            <p:ph type="sldNum" sz="quarter" idx="12"/>
          </p:nvPr>
        </p:nvSpPr>
        <p:spPr>
          <a:xfrm>
            <a:off x="10341428" y="6356350"/>
            <a:ext cx="1012371" cy="365125"/>
          </a:xfrm>
        </p:spPr>
        <p:txBody>
          <a:bodyP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600"/>
              </a:spcAft>
            </a:pPr>
            <a:fld id="{1C97C7B9-BC5D-4335-AB1D-A08F0394267C}" type="slidenum">
              <a:rPr lang="en-GB" altLang="en-US">
                <a:solidFill>
                  <a:srgbClr val="FFFFFF"/>
                </a:solidFill>
              </a:rPr>
              <a:pPr eaLnBrk="1" hangingPunct="1">
                <a:spcAft>
                  <a:spcPts val="600"/>
                </a:spcAft>
              </a:pPr>
              <a:t>24</a:t>
            </a:fld>
            <a:endParaRPr lang="en-GB" altLang="en-US">
              <a:solidFill>
                <a:srgbClr val="FFFFFF"/>
              </a:solidFill>
            </a:endParaRPr>
          </a:p>
        </p:txBody>
      </p:sp>
    </p:spTree>
    <p:extLst>
      <p:ext uri="{BB962C8B-B14F-4D97-AF65-F5344CB8AC3E}">
        <p14:creationId xmlns:p14="http://schemas.microsoft.com/office/powerpoint/2010/main" val="57039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eaLnBrk="1" hangingPunct="1"/>
            <a:r>
              <a:rPr lang="en-GB" altLang="en-US" b="1" dirty="0">
                <a:latin typeface="Tahoma" panose="020B0604030504040204" pitchFamily="34" charset="0"/>
                <a:ea typeface="Tahoma" panose="020B0604030504040204" pitchFamily="34" charset="0"/>
                <a:cs typeface="Tahoma" panose="020B0604030504040204" pitchFamily="34" charset="0"/>
              </a:rPr>
              <a:t>Small Steps Towards Changing a Child’s Responses</a:t>
            </a:r>
          </a:p>
        </p:txBody>
      </p:sp>
      <p:sp>
        <p:nvSpPr>
          <p:cNvPr id="24579" name="Rectangle 3"/>
          <p:cNvSpPr>
            <a:spLocks noGrp="1" noChangeArrowheads="1"/>
          </p:cNvSpPr>
          <p:nvPr>
            <p:ph idx="1"/>
          </p:nvPr>
        </p:nvSpPr>
        <p:spPr>
          <a:xfrm>
            <a:off x="556896" y="1539386"/>
            <a:ext cx="10972800" cy="4525963"/>
          </a:xfrm>
        </p:spPr>
        <p:txBody>
          <a:bodyPr/>
          <a:lstStyle/>
          <a:p>
            <a:pPr eaLnBrk="1" hangingPunct="1">
              <a:buFont typeface="Wingdings" panose="05000000000000000000" pitchFamily="2" charset="2"/>
              <a:buNone/>
            </a:pPr>
            <a:endParaRPr lang="en-GB" altLang="en-US" sz="3200" dirty="0">
              <a:latin typeface="Arial" panose="020B0604020202020204" pitchFamily="34" charset="0"/>
              <a:cs typeface="Arial" panose="020B0604020202020204" pitchFamily="34" charset="0"/>
            </a:endParaRP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Change in the frequency of the behaviour</a:t>
            </a: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Reduction in the amount of help</a:t>
            </a: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Gradual change towards the desired behaviour</a:t>
            </a:r>
          </a:p>
          <a:p>
            <a:pPr eaLnBrk="1" hangingPunct="1"/>
            <a:endParaRPr lang="en-GB" altLang="en-US" sz="2800" dirty="0">
              <a:latin typeface="Arial" panose="020B0604020202020204" pitchFamily="34" charset="0"/>
              <a:cs typeface="Arial" panose="020B0604020202020204" pitchFamily="34" charset="0"/>
            </a:endParaRPr>
          </a:p>
          <a:p>
            <a:pPr eaLnBrk="1" hangingPunct="1">
              <a:buFont typeface="Wingdings" panose="05000000000000000000" pitchFamily="2" charset="2"/>
              <a:buNone/>
            </a:pPr>
            <a:endParaRPr lang="en-GB" altLang="en-US" sz="2400" dirty="0"/>
          </a:p>
        </p:txBody>
      </p:sp>
      <p:sp>
        <p:nvSpPr>
          <p:cNvPr id="41986" name="Slide Number Placeholder 5"/>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DC452BC-DFDF-416C-ADD3-891ABB2157B7}" type="slidenum">
              <a:rPr lang="en-GB" altLang="en-US"/>
              <a:pPr eaLnBrk="1" hangingPunct="1"/>
              <a:t>25</a:t>
            </a:fld>
            <a:endParaRPr lang="en-GB" alt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2221" y="3733007"/>
            <a:ext cx="2664000" cy="2664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02906" y="5460054"/>
            <a:ext cx="1426790" cy="750795"/>
          </a:xfrm>
          <a:prstGeom prst="rect">
            <a:avLst/>
          </a:prstGeom>
        </p:spPr>
      </p:pic>
    </p:spTree>
    <p:extLst>
      <p:ext uri="{BB962C8B-B14F-4D97-AF65-F5344CB8AC3E}">
        <p14:creationId xmlns:p14="http://schemas.microsoft.com/office/powerpoint/2010/main" val="2480851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Effect transition="in" filter="dissolve">
                                      <p:cBhvr>
                                        <p:cTn id="7" dur="500"/>
                                        <p:tgtEl>
                                          <p:spTgt spid="245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pRg st="2" end="2"/>
                                            </p:txEl>
                                          </p:spTgt>
                                        </p:tgtEl>
                                        <p:attrNameLst>
                                          <p:attrName>style.visibility</p:attrName>
                                        </p:attrNameLst>
                                      </p:cBhvr>
                                      <p:to>
                                        <p:strVal val="visible"/>
                                      </p:to>
                                    </p:set>
                                    <p:animEffect transition="in" filter="dissolve">
                                      <p:cBhvr>
                                        <p:cTn id="12" dur="500"/>
                                        <p:tgtEl>
                                          <p:spTgt spid="245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pRg st="3" end="3"/>
                                            </p:txEl>
                                          </p:spTgt>
                                        </p:tgtEl>
                                        <p:attrNameLst>
                                          <p:attrName>style.visibility</p:attrName>
                                        </p:attrNameLst>
                                      </p:cBhvr>
                                      <p:to>
                                        <p:strVal val="visible"/>
                                      </p:to>
                                    </p:set>
                                    <p:animEffect transition="in" filter="dissolve">
                                      <p:cBhvr>
                                        <p:cTn id="17"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algn="ctr" eaLnBrk="1" hangingPunct="1"/>
            <a:r>
              <a:rPr lang="en-GB" altLang="en-US" b="1" dirty="0">
                <a:latin typeface="Tahoma" panose="020B0604030504040204" pitchFamily="34" charset="0"/>
                <a:ea typeface="Tahoma" panose="020B0604030504040204" pitchFamily="34" charset="0"/>
                <a:cs typeface="Tahoma" panose="020B0604030504040204" pitchFamily="34" charset="0"/>
              </a:rPr>
              <a:t>The Small Steps Approach</a:t>
            </a:r>
          </a:p>
        </p:txBody>
      </p:sp>
      <p:graphicFrame>
        <p:nvGraphicFramePr>
          <p:cNvPr id="9" name="Content Placeholder 5"/>
          <p:cNvGraphicFramePr>
            <a:graphicFrameLocks noGrp="1"/>
          </p:cNvGraphicFramePr>
          <p:nvPr>
            <p:ph idx="1"/>
            <p:extLst>
              <p:ext uri="{D42A27DB-BD31-4B8C-83A1-F6EECF244321}">
                <p14:modId xmlns:p14="http://schemas.microsoft.com/office/powerpoint/2010/main" val="1238900671"/>
              </p:ext>
            </p:extLst>
          </p:nvPr>
        </p:nvGraphicFramePr>
        <p:xfrm>
          <a:off x="597243" y="1345213"/>
          <a:ext cx="109728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C3D160FF-CCA8-3963-8271-5414C773AB31}"/>
              </a:ext>
            </a:extLst>
          </p:cNvPr>
          <p:cNvSpPr>
            <a:spLocks noGrp="1"/>
          </p:cNvSpPr>
          <p:nvPr>
            <p:ph type="sldNum" sz="quarter" idx="12"/>
          </p:nvPr>
        </p:nvSpPr>
        <p:spPr/>
        <p:txBody>
          <a:bodyPr/>
          <a:lstStyle/>
          <a:p>
            <a:fld id="{D7E63A33-8271-4DD0-9C48-789913D7C115}"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497138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20CEC800-FA88-4F5C-BAA4-43171EC81BF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7D1F969-E446-46C2-A679-896D1F7F4A68}"/>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D133A8A3-2BF9-40B8-83B7-286AB7EA2A0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726448D6-9F26-4EFC-AEBC-9A36E785DF3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73252EE6-73D7-4C4D-A2F4-1B6F09C6239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graphicEl>
                                              <a:dgm id="{94089B83-79A2-4D4D-8130-5638AED40A3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1" name="Rectangle 18440">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443" name="Group 18442">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18444"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8445"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18435" name="Rectangle 2"/>
          <p:cNvSpPr>
            <a:spLocks noGrp="1" noChangeArrowheads="1"/>
          </p:cNvSpPr>
          <p:nvPr>
            <p:ph type="title"/>
          </p:nvPr>
        </p:nvSpPr>
        <p:spPr>
          <a:xfrm>
            <a:off x="48399" y="1371190"/>
            <a:ext cx="5226245" cy="2183042"/>
          </a:xfrm>
        </p:spPr>
        <p:txBody>
          <a:bodyPr anchor="b">
            <a:normAutofit/>
          </a:bodyPr>
          <a:lstStyle/>
          <a:p>
            <a:pPr eaLnBrk="1" hangingPunct="1"/>
            <a:r>
              <a:rPr lang="en-GB" altLang="en-US" sz="4000" b="1" dirty="0">
                <a:latin typeface="Tahoma" panose="020B0604030504040204" pitchFamily="34" charset="0"/>
                <a:ea typeface="Tahoma" panose="020B0604030504040204" pitchFamily="34" charset="0"/>
                <a:cs typeface="Tahoma" panose="020B0604030504040204" pitchFamily="34" charset="0"/>
              </a:rPr>
              <a:t>What is a Reward?</a:t>
            </a:r>
          </a:p>
        </p:txBody>
      </p:sp>
      <p:sp>
        <p:nvSpPr>
          <p:cNvPr id="18447"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49" name="Freeform: Shape 18448">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614155" cy="919042"/>
          </a:xfrm>
          <a:prstGeom prst="rect">
            <a:avLst/>
          </a:prstGeom>
        </p:spPr>
      </p:pic>
      <p:sp>
        <p:nvSpPr>
          <p:cNvPr id="18436" name="Rectangle 3"/>
          <p:cNvSpPr>
            <a:spLocks noGrp="1" noChangeArrowheads="1"/>
          </p:cNvSpPr>
          <p:nvPr>
            <p:ph idx="1"/>
          </p:nvPr>
        </p:nvSpPr>
        <p:spPr>
          <a:xfrm>
            <a:off x="965199" y="3729161"/>
            <a:ext cx="5690043" cy="2277321"/>
          </a:xfrm>
        </p:spPr>
        <p:txBody>
          <a:bodyPr>
            <a:normAutofit fontScale="77500" lnSpcReduction="20000"/>
          </a:bodyPr>
          <a:lstStyle/>
          <a:p>
            <a:pPr eaLnBrk="1" hangingPunct="1"/>
            <a:r>
              <a:rPr lang="en-GB" altLang="en-US" sz="2400" dirty="0">
                <a:latin typeface="Tahoma" panose="020B0604030504040204" pitchFamily="34" charset="0"/>
                <a:ea typeface="Tahoma" panose="020B0604030504040204" pitchFamily="34" charset="0"/>
                <a:cs typeface="Tahoma" panose="020B0604030504040204" pitchFamily="34" charset="0"/>
              </a:rPr>
              <a:t>A reward for children should be something that acknowledges and reinforces appropriate behaviour </a:t>
            </a:r>
          </a:p>
          <a:p>
            <a:pPr eaLnBrk="1" hangingPunct="1"/>
            <a:endParaRPr lang="en-GB" altLang="en-US" sz="2400" dirty="0">
              <a:latin typeface="Tahoma" panose="020B0604030504040204" pitchFamily="34" charset="0"/>
              <a:ea typeface="Tahoma" panose="020B0604030504040204" pitchFamily="34" charset="0"/>
              <a:cs typeface="Tahoma" panose="020B0604030504040204" pitchFamily="34" charset="0"/>
            </a:endParaRPr>
          </a:p>
          <a:p>
            <a:r>
              <a:rPr lang="en-GB" altLang="en-US" sz="2400" dirty="0">
                <a:latin typeface="Tahoma" panose="020B0604030504040204" pitchFamily="34" charset="0"/>
                <a:ea typeface="Tahoma" panose="020B0604030504040204" pitchFamily="34" charset="0"/>
                <a:cs typeface="Tahoma" panose="020B0604030504040204" pitchFamily="34" charset="0"/>
              </a:rPr>
              <a:t>Discuss some of the things you have used effectively as rewards for children </a:t>
            </a:r>
          </a:p>
          <a:p>
            <a:pPr marL="109728" indent="0">
              <a:buNone/>
            </a:pPr>
            <a:endParaRPr lang="en-GB" altLang="en-US" sz="2400" dirty="0">
              <a:latin typeface="Tahoma" panose="020B0604030504040204" pitchFamily="34" charset="0"/>
              <a:ea typeface="Tahoma" panose="020B0604030504040204" pitchFamily="34" charset="0"/>
              <a:cs typeface="Tahoma" panose="020B0604030504040204" pitchFamily="34" charset="0"/>
            </a:endParaRPr>
          </a:p>
          <a:p>
            <a:r>
              <a:rPr lang="en-GB" altLang="en-US" sz="2400" dirty="0">
                <a:latin typeface="Tahoma" panose="020B0604030504040204" pitchFamily="34" charset="0"/>
                <a:ea typeface="Tahoma" panose="020B0604030504040204" pitchFamily="34" charset="0"/>
                <a:cs typeface="Tahoma" panose="020B0604030504040204" pitchFamily="34" charset="0"/>
              </a:rPr>
              <a:t>Why were they effective?</a:t>
            </a:r>
          </a:p>
          <a:p>
            <a:pPr marL="109728" indent="0" eaLnBrk="1" hangingPunct="1">
              <a:buNone/>
            </a:pPr>
            <a:endParaRPr lang="en-GB" altLang="en-US" sz="2400" dirty="0">
              <a:latin typeface="Arial" panose="020B0604020202020204" pitchFamily="34" charset="0"/>
              <a:cs typeface="Arial" panose="020B0604020202020204" pitchFamily="34" charset="0"/>
            </a:endParaRPr>
          </a:p>
        </p:txBody>
      </p:sp>
      <p:pic>
        <p:nvPicPr>
          <p:cNvPr id="3074" name="Picture 2" descr="Customised Holographic Well Done Pow Stickers | 35mm">
            <a:extLst>
              <a:ext uri="{FF2B5EF4-FFF2-40B4-BE49-F238E27FC236}">
                <a16:creationId xmlns:a16="http://schemas.microsoft.com/office/drawing/2014/main" id="{877A4F12-B4BE-4C7E-A0DA-FEBD86FD3D4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53908" y="2319688"/>
            <a:ext cx="2992470" cy="2714324"/>
          </a:xfrm>
          <a:prstGeom prst="rect">
            <a:avLst/>
          </a:prstGeom>
          <a:noFill/>
          <a:extLst>
            <a:ext uri="{909E8E84-426E-40DD-AFC4-6F175D3DCCD1}">
              <a14:hiddenFill xmlns:a14="http://schemas.microsoft.com/office/drawing/2010/main">
                <a:solidFill>
                  <a:srgbClr val="FFFFFF"/>
                </a:solidFill>
              </a14:hiddenFill>
            </a:ext>
          </a:extLst>
        </p:spPr>
      </p:pic>
      <p:sp>
        <p:nvSpPr>
          <p:cNvPr id="18434" name="Slide Number Placeholder 5"/>
          <p:cNvSpPr>
            <a:spLocks noGrp="1"/>
          </p:cNvSpPr>
          <p:nvPr>
            <p:ph type="sldNum" sz="quarter" idx="12"/>
          </p:nvPr>
        </p:nvSpPr>
        <p:spPr>
          <a:xfrm>
            <a:off x="11146536" y="6035040"/>
            <a:ext cx="548640" cy="548640"/>
          </a:xfrm>
          <a:prstGeom prst="ellipse">
            <a:avLst/>
          </a:prstGeom>
          <a:solidFill>
            <a:schemeClr val="tx1">
              <a:alpha val="80000"/>
            </a:schemeClr>
          </a:solidFill>
        </p:spPr>
        <p:txBody>
          <a:bodyPr anchor="ct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ts val="600"/>
              </a:spcAft>
            </a:pPr>
            <a:fld id="{F6AAF91D-E66B-43DB-87B6-FC59626A41EC}" type="slidenum">
              <a:rPr lang="en-GB" altLang="en-US">
                <a:solidFill>
                  <a:schemeClr val="bg1"/>
                </a:solidFill>
              </a:rPr>
              <a:pPr algn="ctr" eaLnBrk="1" hangingPunct="1">
                <a:spcAft>
                  <a:spcPts val="600"/>
                </a:spcAft>
              </a:pPr>
              <a:t>27</a:t>
            </a:fld>
            <a:endParaRPr lang="en-GB" altLang="en-US">
              <a:solidFill>
                <a:schemeClr val="bg1"/>
              </a:solidFill>
            </a:endParaRPr>
          </a:p>
        </p:txBody>
      </p:sp>
    </p:spTree>
    <p:extLst>
      <p:ext uri="{BB962C8B-B14F-4D97-AF65-F5344CB8AC3E}">
        <p14:creationId xmlns:p14="http://schemas.microsoft.com/office/powerpoint/2010/main" val="2120264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n-GB" altLang="en-US" b="1" dirty="0">
                <a:latin typeface="Tahoma" panose="020B0604030504040204" pitchFamily="34" charset="0"/>
                <a:ea typeface="Tahoma" panose="020B0604030504040204" pitchFamily="34" charset="0"/>
                <a:cs typeface="Tahoma" panose="020B0604030504040204" pitchFamily="34" charset="0"/>
              </a:rPr>
              <a:t>Effective Rewards </a:t>
            </a:r>
          </a:p>
        </p:txBody>
      </p:sp>
      <p:sp>
        <p:nvSpPr>
          <p:cNvPr id="7171" name="Rectangle 3"/>
          <p:cNvSpPr>
            <a:spLocks noGrp="1" noChangeArrowheads="1"/>
          </p:cNvSpPr>
          <p:nvPr>
            <p:ph idx="1"/>
          </p:nvPr>
        </p:nvSpPr>
        <p:spPr>
          <a:xfrm>
            <a:off x="609600" y="2050181"/>
            <a:ext cx="10732452" cy="4572000"/>
          </a:xfrm>
        </p:spPr>
        <p:txBody>
          <a:bodyPr>
            <a:normAutofit/>
          </a:bodyPr>
          <a:lstStyle/>
          <a:p>
            <a:r>
              <a:rPr lang="en-GB" altLang="en-US" sz="3200" dirty="0">
                <a:latin typeface="Tahoma" panose="020B0604030504040204" pitchFamily="34" charset="0"/>
                <a:ea typeface="Tahoma" panose="020B0604030504040204" pitchFamily="34" charset="0"/>
                <a:cs typeface="Tahoma" panose="020B0604030504040204" pitchFamily="34" charset="0"/>
              </a:rPr>
              <a:t>Motivating</a:t>
            </a:r>
          </a:p>
          <a:p>
            <a:r>
              <a:rPr lang="en-GB" altLang="en-US" sz="3200" dirty="0">
                <a:latin typeface="Tahoma" panose="020B0604030504040204" pitchFamily="34" charset="0"/>
                <a:ea typeface="Tahoma" panose="020B0604030504040204" pitchFamily="34" charset="0"/>
                <a:cs typeface="Tahoma" panose="020B0604030504040204" pitchFamily="34" charset="0"/>
              </a:rPr>
              <a:t>Immediate</a:t>
            </a:r>
          </a:p>
          <a:p>
            <a:r>
              <a:rPr lang="en-GB" altLang="en-US" sz="3200" dirty="0">
                <a:latin typeface="Tahoma" panose="020B0604030504040204" pitchFamily="34" charset="0"/>
                <a:ea typeface="Tahoma" panose="020B0604030504040204" pitchFamily="34" charset="0"/>
                <a:cs typeface="Tahoma" panose="020B0604030504040204" pitchFamily="34" charset="0"/>
              </a:rPr>
              <a:t>Consistent</a:t>
            </a: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Used to shape behaviour</a:t>
            </a: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Linked to social praise</a:t>
            </a:r>
          </a:p>
          <a:p>
            <a:pP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Faded to leave social reward</a:t>
            </a:r>
          </a:p>
          <a:p>
            <a:pPr marL="0" indent="0">
              <a:buNone/>
            </a:pPr>
            <a:endParaRPr lang="en-GB" altLang="en-US" sz="3200" dirty="0">
              <a:cs typeface="Times New Roman" panose="02020603050405020304" pitchFamily="18" charset="0"/>
            </a:endParaRPr>
          </a:p>
          <a:p>
            <a:pPr marL="0" indent="0">
              <a:buNone/>
            </a:pPr>
            <a:r>
              <a:rPr lang="en-GB" altLang="en-US" sz="3200" dirty="0"/>
              <a:t> </a:t>
            </a:r>
          </a:p>
          <a:p>
            <a:pPr lvl="1" eaLnBrk="1" hangingPunct="1">
              <a:buClr>
                <a:schemeClr val="tx1"/>
              </a:buClr>
              <a:buFontTx/>
              <a:buChar char="•"/>
            </a:pPr>
            <a:endParaRPr lang="en-GB" altLang="en-US" dirty="0"/>
          </a:p>
          <a:p>
            <a:pPr lvl="1" eaLnBrk="1" hangingPunct="1">
              <a:buClr>
                <a:schemeClr val="tx1"/>
              </a:buClr>
              <a:buFont typeface="Wingdings" panose="05000000000000000000" pitchFamily="2" charset="2"/>
              <a:buChar char="§"/>
            </a:pPr>
            <a:endParaRPr lang="en-GB" altLang="en-US" sz="2800" dirty="0"/>
          </a:p>
          <a:p>
            <a:pPr lvl="1" eaLnBrk="1" hangingPunct="1">
              <a:buClr>
                <a:schemeClr val="tx1"/>
              </a:buClr>
              <a:buFontTx/>
              <a:buChar char="•"/>
            </a:pPr>
            <a:endParaRPr lang="en-GB" altLang="en-US" dirty="0"/>
          </a:p>
        </p:txBody>
      </p:sp>
      <p:sp>
        <p:nvSpPr>
          <p:cNvPr id="21506" name="Slide Number Placeholder 5"/>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DB2B43F-519C-41DF-B0CF-D5F068824854}" type="slidenum">
              <a:rPr lang="en-GB" altLang="en-US"/>
              <a:pPr eaLnBrk="1" hangingPunct="1"/>
              <a:t>28</a:t>
            </a:fld>
            <a:endParaRPr lang="en-GB" alt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4631" y="5542558"/>
            <a:ext cx="1436415" cy="755860"/>
          </a:xfrm>
          <a:prstGeom prst="rect">
            <a:avLst/>
          </a:prstGeom>
        </p:spPr>
      </p:pic>
      <p:pic>
        <p:nvPicPr>
          <p:cNvPr id="5126" name="Picture 6" descr="Clapping Hands Stock Illustrations – 2,070 Clapping Hands Stock  Illustrations, Vectors &amp; Clipart - Dreamstime">
            <a:extLst>
              <a:ext uri="{FF2B5EF4-FFF2-40B4-BE49-F238E27FC236}">
                <a16:creationId xmlns:a16="http://schemas.microsoft.com/office/drawing/2014/main" id="{2499CB50-5B37-4722-84D9-2717E010B7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439760"/>
            <a:ext cx="4941252" cy="3743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51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dissolv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dissolve">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dissolve">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dissolve">
                                      <p:cBhvr>
                                        <p:cTn id="22" dur="5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dissolve">
                                      <p:cBhvr>
                                        <p:cTn id="27" dur="500"/>
                                        <p:tgtEl>
                                          <p:spTgt spid="71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171">
                                            <p:txEl>
                                              <p:pRg st="5" end="5"/>
                                            </p:txEl>
                                          </p:spTgt>
                                        </p:tgtEl>
                                        <p:attrNameLst>
                                          <p:attrName>style.visibility</p:attrName>
                                        </p:attrNameLst>
                                      </p:cBhvr>
                                      <p:to>
                                        <p:strVal val="visible"/>
                                      </p:to>
                                    </p:set>
                                    <p:animEffect transition="in" filter="dissolve">
                                      <p:cBhvr>
                                        <p:cTn id="32" dur="5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bldLvl="4"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599" y="144009"/>
            <a:ext cx="10972800" cy="1143000"/>
          </a:xfrm>
        </p:spPr>
        <p:txBody>
          <a:bodyPr/>
          <a:lstStyle/>
          <a:p>
            <a:pPr algn="ctr" eaLnBrk="1" hangingPunct="1"/>
            <a:r>
              <a:rPr lang="en-GB" altLang="en-US" b="1" dirty="0">
                <a:latin typeface="Tahoma" panose="020B0604030504040204" pitchFamily="34" charset="0"/>
                <a:ea typeface="Tahoma" panose="020B0604030504040204" pitchFamily="34" charset="0"/>
                <a:cs typeface="Tahoma" panose="020B0604030504040204" pitchFamily="34" charset="0"/>
              </a:rPr>
              <a:t>Points to Consider</a:t>
            </a:r>
          </a:p>
        </p:txBody>
      </p:sp>
      <p:sp>
        <p:nvSpPr>
          <p:cNvPr id="11267" name="Rectangle 3"/>
          <p:cNvSpPr>
            <a:spLocks noGrp="1" noChangeArrowheads="1"/>
          </p:cNvSpPr>
          <p:nvPr>
            <p:ph idx="1"/>
          </p:nvPr>
        </p:nvSpPr>
        <p:spPr>
          <a:xfrm>
            <a:off x="624842" y="1771047"/>
            <a:ext cx="10218057" cy="4088957"/>
          </a:xfrm>
        </p:spPr>
        <p:txBody>
          <a:bodyPr>
            <a:noAutofit/>
          </a:bodyPr>
          <a:lstStyle/>
          <a:p>
            <a:pPr algn="just"/>
            <a:r>
              <a:rPr lang="en-GB" altLang="en-US" sz="2400" dirty="0">
                <a:latin typeface="Tahoma" panose="020B0604030504040204" pitchFamily="34" charset="0"/>
                <a:ea typeface="Tahoma" panose="020B0604030504040204" pitchFamily="34" charset="0"/>
                <a:cs typeface="Tahoma" panose="020B0604030504040204" pitchFamily="34" charset="0"/>
              </a:rPr>
              <a:t>What is rewarding for one child may not be for another</a:t>
            </a:r>
          </a:p>
          <a:p>
            <a:pPr algn="just" eaLnBrk="1" hangingPunct="1"/>
            <a:endParaRPr lang="en-GB" altLang="en-US" sz="2400" dirty="0">
              <a:latin typeface="Tahoma" panose="020B0604030504040204" pitchFamily="34" charset="0"/>
              <a:ea typeface="Tahoma" panose="020B0604030504040204" pitchFamily="34" charset="0"/>
              <a:cs typeface="Tahoma" panose="020B0604030504040204" pitchFamily="34" charset="0"/>
            </a:endParaRPr>
          </a:p>
          <a:p>
            <a:pPr algn="just" eaLnBrk="1" hangingPunct="1"/>
            <a:r>
              <a:rPr lang="en-GB" altLang="en-US" sz="2400" dirty="0">
                <a:latin typeface="Tahoma" panose="020B0604030504040204" pitchFamily="34" charset="0"/>
                <a:ea typeface="Tahoma" panose="020B0604030504040204" pitchFamily="34" charset="0"/>
                <a:cs typeface="Tahoma" panose="020B0604030504040204" pitchFamily="34" charset="0"/>
              </a:rPr>
              <a:t>Create situations where children can achieve</a:t>
            </a:r>
          </a:p>
          <a:p>
            <a:pPr algn="just" eaLnBrk="1" hangingPunct="1"/>
            <a:endParaRPr lang="en-GB" altLang="en-US" sz="2400" dirty="0">
              <a:latin typeface="Tahoma" panose="020B0604030504040204" pitchFamily="34" charset="0"/>
              <a:ea typeface="Tahoma" panose="020B0604030504040204" pitchFamily="34" charset="0"/>
              <a:cs typeface="Tahoma" panose="020B0604030504040204" pitchFamily="34" charset="0"/>
            </a:endParaRPr>
          </a:p>
          <a:p>
            <a:pPr algn="just" eaLnBrk="1" hangingPunct="1"/>
            <a:r>
              <a:rPr lang="en-GB" altLang="en-US" sz="2400" dirty="0">
                <a:latin typeface="Tahoma" panose="020B0604030504040204" pitchFamily="34" charset="0"/>
                <a:ea typeface="Tahoma" panose="020B0604030504040204" pitchFamily="34" charset="0"/>
                <a:cs typeface="Tahoma" panose="020B0604030504040204" pitchFamily="34" charset="0"/>
              </a:rPr>
              <a:t>Ensure all children in the setting feel rewarded</a:t>
            </a:r>
          </a:p>
          <a:p>
            <a:pPr algn="just" eaLnBrk="1" hangingPunct="1"/>
            <a:endParaRPr lang="en-GB" altLang="en-US" sz="2400" dirty="0">
              <a:latin typeface="Tahoma" panose="020B0604030504040204" pitchFamily="34" charset="0"/>
              <a:ea typeface="Tahoma" panose="020B0604030504040204" pitchFamily="34" charset="0"/>
              <a:cs typeface="Tahoma" panose="020B0604030504040204" pitchFamily="34" charset="0"/>
            </a:endParaRPr>
          </a:p>
          <a:p>
            <a:pPr algn="just" eaLnBrk="1" hangingPunct="1"/>
            <a:r>
              <a:rPr lang="en-GB" altLang="en-US" sz="2400" dirty="0">
                <a:latin typeface="Tahoma" panose="020B0604030504040204" pitchFamily="34" charset="0"/>
                <a:ea typeface="Tahoma" panose="020B0604030504040204" pitchFamily="34" charset="0"/>
                <a:cs typeface="Tahoma" panose="020B0604030504040204" pitchFamily="34" charset="0"/>
              </a:rPr>
              <a:t>Parents and staff need to agree the approach</a:t>
            </a:r>
          </a:p>
          <a:p>
            <a:pPr algn="just" eaLnBrk="1" hangingPunct="1"/>
            <a:endParaRPr lang="en-GB" altLang="en-US" sz="2400" dirty="0">
              <a:latin typeface="Tahoma" panose="020B0604030504040204" pitchFamily="34" charset="0"/>
              <a:ea typeface="Tahoma" panose="020B0604030504040204" pitchFamily="34" charset="0"/>
              <a:cs typeface="Tahoma" panose="020B0604030504040204" pitchFamily="34" charset="0"/>
            </a:endParaRPr>
          </a:p>
          <a:p>
            <a:pPr algn="just" eaLnBrk="1" hangingPunct="1"/>
            <a:r>
              <a:rPr lang="en-GB" altLang="en-US" sz="2400" dirty="0">
                <a:latin typeface="Tahoma" panose="020B0604030504040204" pitchFamily="34" charset="0"/>
                <a:ea typeface="Tahoma" panose="020B0604030504040204" pitchFamily="34" charset="0"/>
                <a:cs typeface="Tahoma" panose="020B0604030504040204" pitchFamily="34" charset="0"/>
              </a:rPr>
              <a:t>Discuss emotional regulation and rewards with the </a:t>
            </a:r>
          </a:p>
          <a:p>
            <a:pPr marL="0" indent="0" algn="just" eaLnBrk="1" hangingPunct="1">
              <a:buNone/>
            </a:pPr>
            <a:r>
              <a:rPr lang="en-GB" altLang="en-US" sz="2400" dirty="0">
                <a:latin typeface="Tahoma" panose="020B0604030504040204" pitchFamily="34" charset="0"/>
                <a:ea typeface="Tahoma" panose="020B0604030504040204" pitchFamily="34" charset="0"/>
                <a:cs typeface="Tahoma" panose="020B0604030504040204" pitchFamily="34" charset="0"/>
              </a:rPr>
              <a:t>  parents or carers.</a:t>
            </a:r>
          </a:p>
        </p:txBody>
      </p:sp>
      <p:sp>
        <p:nvSpPr>
          <p:cNvPr id="25602" name="Slide Number Placeholder 5"/>
          <p:cNvSpPr>
            <a:spLocks noGrp="1"/>
          </p:cNvSpPr>
          <p:nvPr>
            <p:ph type="sldNum" sz="quarter" idx="12"/>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8A54D3-4183-475B-A243-369D7AC2D9CA}" type="slidenum">
              <a:rPr lang="en-GB" altLang="en-US"/>
              <a:pPr eaLnBrk="1" hangingPunct="1"/>
              <a:t>29</a:t>
            </a:fld>
            <a:endParaRPr lang="en-GB" alt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84882" y="5248174"/>
            <a:ext cx="1408455" cy="741146"/>
          </a:xfrm>
          <a:prstGeom prst="rect">
            <a:avLst/>
          </a:prstGeom>
        </p:spPr>
      </p:pic>
    </p:spTree>
    <p:extLst>
      <p:ext uri="{BB962C8B-B14F-4D97-AF65-F5344CB8AC3E}">
        <p14:creationId xmlns:p14="http://schemas.microsoft.com/office/powerpoint/2010/main" val="410147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dissolve">
                                      <p:cBhvr>
                                        <p:cTn id="12" dur="500"/>
                                        <p:tgtEl>
                                          <p:spTgt spid="112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animEffect transition="in" filter="dissolve">
                                      <p:cBhvr>
                                        <p:cTn id="17" dur="500"/>
                                        <p:tgtEl>
                                          <p:spTgt spid="1126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267">
                                            <p:txEl>
                                              <p:pRg st="6" end="6"/>
                                            </p:txEl>
                                          </p:spTgt>
                                        </p:tgtEl>
                                        <p:attrNameLst>
                                          <p:attrName>style.visibility</p:attrName>
                                        </p:attrNameLst>
                                      </p:cBhvr>
                                      <p:to>
                                        <p:strVal val="visible"/>
                                      </p:to>
                                    </p:set>
                                    <p:animEffect transition="in" filter="dissolve">
                                      <p:cBhvr>
                                        <p:cTn id="22" dur="500"/>
                                        <p:tgtEl>
                                          <p:spTgt spid="1126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267">
                                            <p:txEl>
                                              <p:pRg st="8" end="8"/>
                                            </p:txEl>
                                          </p:spTgt>
                                        </p:tgtEl>
                                        <p:attrNameLst>
                                          <p:attrName>style.visibility</p:attrName>
                                        </p:attrNameLst>
                                      </p:cBhvr>
                                      <p:to>
                                        <p:strVal val="visible"/>
                                      </p:to>
                                    </p:set>
                                    <p:animEffect transition="in" filter="dissolve">
                                      <p:cBhvr>
                                        <p:cTn id="27" dur="500"/>
                                        <p:tgtEl>
                                          <p:spTgt spid="11267">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267">
                                            <p:txEl>
                                              <p:pRg st="9" end="9"/>
                                            </p:txEl>
                                          </p:spTgt>
                                        </p:tgtEl>
                                        <p:attrNameLst>
                                          <p:attrName>style.visibility</p:attrName>
                                        </p:attrNameLst>
                                      </p:cBhvr>
                                      <p:to>
                                        <p:strVal val="visible"/>
                                      </p:to>
                                    </p:set>
                                    <p:animEffect transition="in" filter="dissolve">
                                      <p:cBhvr>
                                        <p:cTn id="32" dur="500"/>
                                        <p:tgtEl>
                                          <p:spTgt spid="112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b="1" dirty="0">
                <a:latin typeface="Tahoma" panose="020B0604030504040204" pitchFamily="34" charset="0"/>
                <a:ea typeface="Tahoma" panose="020B0604030504040204" pitchFamily="34" charset="0"/>
                <a:cs typeface="Tahoma" panose="020B0604030504040204" pitchFamily="34" charset="0"/>
              </a:rPr>
              <a:t>Using Praise</a:t>
            </a:r>
          </a:p>
        </p:txBody>
      </p:sp>
      <p:sp>
        <p:nvSpPr>
          <p:cNvPr id="2" name="Content Placeholder 1"/>
          <p:cNvSpPr>
            <a:spLocks noGrp="1"/>
          </p:cNvSpPr>
          <p:nvPr>
            <p:ph idx="1"/>
          </p:nvPr>
        </p:nvSpPr>
        <p:spPr>
          <a:xfrm>
            <a:off x="609600" y="2156058"/>
            <a:ext cx="7888941" cy="3753853"/>
          </a:xfrm>
        </p:spPr>
        <p:txBody>
          <a:bodyPr>
            <a:normAutofit/>
          </a:bodyPr>
          <a:lstStyle/>
          <a:p>
            <a:r>
              <a:rPr lang="en-GB" sz="3200" dirty="0">
                <a:latin typeface="Tahoma" panose="020B0604030504040204" pitchFamily="34" charset="0"/>
                <a:ea typeface="Tahoma" panose="020B0604030504040204" pitchFamily="34" charset="0"/>
                <a:cs typeface="Tahoma" panose="020B0604030504040204" pitchFamily="34" charset="0"/>
              </a:rPr>
              <a:t>Use praise with all rewards</a:t>
            </a:r>
          </a:p>
          <a:p>
            <a:r>
              <a:rPr lang="en-GB" sz="3200" dirty="0">
                <a:latin typeface="Tahoma" panose="020B0604030504040204" pitchFamily="34" charset="0"/>
                <a:ea typeface="Tahoma" panose="020B0604030504040204" pitchFamily="34" charset="0"/>
                <a:cs typeface="Tahoma" panose="020B0604030504040204" pitchFamily="34" charset="0"/>
              </a:rPr>
              <a:t>Be consistent and specific</a:t>
            </a:r>
          </a:p>
          <a:p>
            <a:r>
              <a:rPr lang="en-GB" sz="3200" dirty="0">
                <a:latin typeface="Tahoma" panose="020B0604030504040204" pitchFamily="34" charset="0"/>
                <a:ea typeface="Tahoma" panose="020B0604030504040204" pitchFamily="34" charset="0"/>
                <a:cs typeface="Tahoma" panose="020B0604030504040204" pitchFamily="34" charset="0"/>
              </a:rPr>
              <a:t>Be appropriate</a:t>
            </a:r>
          </a:p>
          <a:p>
            <a:r>
              <a:rPr lang="en-GB" sz="3200" dirty="0">
                <a:latin typeface="Tahoma" panose="020B0604030504040204" pitchFamily="34" charset="0"/>
                <a:ea typeface="Tahoma" panose="020B0604030504040204" pitchFamily="34" charset="0"/>
                <a:cs typeface="Tahoma" panose="020B0604030504040204" pitchFamily="34" charset="0"/>
              </a:rPr>
              <a:t>Be enthusiastic</a:t>
            </a:r>
          </a:p>
          <a:p>
            <a:r>
              <a:rPr lang="en-GB" sz="3200" dirty="0">
                <a:latin typeface="Tahoma" panose="020B0604030504040204" pitchFamily="34" charset="0"/>
                <a:ea typeface="Tahoma" panose="020B0604030504040204" pitchFamily="34" charset="0"/>
                <a:cs typeface="Tahoma" panose="020B0604030504040204" pitchFamily="34" charset="0"/>
              </a:rPr>
              <a:t>Use appropriate body language</a:t>
            </a:r>
          </a:p>
          <a:p>
            <a:r>
              <a:rPr lang="en-GB" sz="3200" dirty="0">
                <a:latin typeface="Tahoma" panose="020B0604030504040204" pitchFamily="34" charset="0"/>
                <a:ea typeface="Tahoma" panose="020B0604030504040204" pitchFamily="34" charset="0"/>
                <a:cs typeface="Tahoma" panose="020B0604030504040204" pitchFamily="34" charset="0"/>
              </a:rPr>
              <a:t>Use appropriate words and tone of  voice</a:t>
            </a:r>
          </a:p>
          <a:p>
            <a:endParaRPr lang="en-GB" dirty="0"/>
          </a:p>
          <a:p>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820" y="5676781"/>
            <a:ext cx="1318216" cy="693662"/>
          </a:xfrm>
          <a:prstGeom prst="rect">
            <a:avLst/>
          </a:prstGeom>
        </p:spPr>
      </p:pic>
      <p:pic>
        <p:nvPicPr>
          <p:cNvPr id="4100" name="Picture 4" descr="Sharing: Teaching your child to share | First Five Years">
            <a:extLst>
              <a:ext uri="{FF2B5EF4-FFF2-40B4-BE49-F238E27FC236}">
                <a16:creationId xmlns:a16="http://schemas.microsoft.com/office/drawing/2014/main" id="{51E56F23-F024-4439-A9B2-717FE5950D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1324" y="1864097"/>
            <a:ext cx="3327994" cy="21011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49FC9A2-4503-4739-A7B8-264F6263377D}"/>
              </a:ext>
            </a:extLst>
          </p:cNvPr>
          <p:cNvSpPr txBox="1"/>
          <p:nvPr/>
        </p:nvSpPr>
        <p:spPr>
          <a:xfrm flipH="1">
            <a:off x="8254403" y="3266746"/>
            <a:ext cx="3327995" cy="1354217"/>
          </a:xfrm>
          <a:prstGeom prst="rect">
            <a:avLst/>
          </a:prstGeom>
          <a:noFill/>
        </p:spPr>
        <p:txBody>
          <a:bodyPr wrap="square">
            <a:spAutoFit/>
          </a:bodyPr>
          <a:lstStyle/>
          <a:p>
            <a:endParaRPr lang="en-GB" dirty="0"/>
          </a:p>
          <a:p>
            <a:endParaRPr lang="en-GB" dirty="0"/>
          </a:p>
          <a:p>
            <a:endParaRPr lang="en-GB" dirty="0"/>
          </a:p>
          <a:p>
            <a:r>
              <a:rPr lang="en-GB" dirty="0"/>
              <a:t>    </a:t>
            </a:r>
            <a:r>
              <a:rPr lang="en-GB" sz="2800" dirty="0">
                <a:solidFill>
                  <a:srgbClr val="002060"/>
                </a:solidFill>
              </a:rPr>
              <a:t>“G</a:t>
            </a:r>
            <a:r>
              <a:rPr lang="en-GB" sz="2800" dirty="0">
                <a:solidFill>
                  <a:srgbClr val="002060"/>
                </a:solidFill>
                <a:latin typeface="Comic Sans MS" panose="030F0702030302020204" pitchFamily="66" charset="0"/>
              </a:rPr>
              <a:t>ood sharing”</a:t>
            </a:r>
          </a:p>
        </p:txBody>
      </p:sp>
      <p:sp>
        <p:nvSpPr>
          <p:cNvPr id="4" name="Slide Number Placeholder 3">
            <a:extLst>
              <a:ext uri="{FF2B5EF4-FFF2-40B4-BE49-F238E27FC236}">
                <a16:creationId xmlns:a16="http://schemas.microsoft.com/office/drawing/2014/main" id="{E65DC04B-E1A7-960F-3352-C20D93837A52}"/>
              </a:ext>
            </a:extLst>
          </p:cNvPr>
          <p:cNvSpPr>
            <a:spLocks noGrp="1"/>
          </p:cNvSpPr>
          <p:nvPr>
            <p:ph type="sldNum" sz="quarter" idx="12"/>
          </p:nvPr>
        </p:nvSpPr>
        <p:spPr/>
        <p:txBody>
          <a:bodyPr/>
          <a:lstStyle/>
          <a:p>
            <a:fld id="{D7E63A33-8271-4DD0-9C48-789913D7C115}"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57141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normAutofit/>
          </a:bodyPr>
          <a:lstStyle/>
          <a:p>
            <a:pPr algn="ctr"/>
            <a:r>
              <a:rPr lang="en-GB" altLang="en-US" sz="3600" b="1" dirty="0">
                <a:solidFill>
                  <a:srgbClr val="464646"/>
                </a:solidFill>
                <a:latin typeface="Arial" panose="020B0604020202020204" pitchFamily="34" charset="0"/>
                <a:cs typeface="Arial" panose="020B0604020202020204" pitchFamily="34" charset="0"/>
              </a:rPr>
              <a:t>Positive Responses to a Child’s Behaviour</a:t>
            </a:r>
            <a:endParaRPr lang="en-GB" altLang="en-US" sz="3600" b="1" dirty="0">
              <a:latin typeface="Arial" panose="020B0604020202020204" pitchFamily="34" charset="0"/>
              <a:cs typeface="Arial" panose="020B0604020202020204" pitchFamily="34" charset="0"/>
            </a:endParaRPr>
          </a:p>
        </p:txBody>
      </p:sp>
      <p:sp>
        <p:nvSpPr>
          <p:cNvPr id="19460" name="Rectangle 3"/>
          <p:cNvSpPr>
            <a:spLocks noGrp="1" noChangeArrowheads="1"/>
          </p:cNvSpPr>
          <p:nvPr>
            <p:ph idx="1"/>
          </p:nvPr>
        </p:nvSpPr>
        <p:spPr/>
        <p:txBody>
          <a:bodyPr>
            <a:normAutofit/>
          </a:bodyPr>
          <a:lstStyle/>
          <a:p>
            <a:pPr marL="109728" indent="0" eaLnBrk="1" hangingPunct="1">
              <a:buNone/>
            </a:pPr>
            <a:endParaRPr lang="en-GB" altLang="en-US" sz="3200" dirty="0"/>
          </a:p>
          <a:p>
            <a:pPr marL="109728" indent="0">
              <a:buNone/>
            </a:pPr>
            <a:r>
              <a:rPr lang="en-GB" altLang="en-US" sz="3200" dirty="0"/>
              <a:t> </a:t>
            </a:r>
          </a:p>
          <a:p>
            <a:pPr marL="109728" indent="0" eaLnBrk="1" hangingPunct="1">
              <a:buNone/>
            </a:pPr>
            <a:endParaRPr lang="en-GB" altLang="en-US" sz="3200" dirty="0"/>
          </a:p>
        </p:txBody>
      </p:sp>
      <p:graphicFrame>
        <p:nvGraphicFramePr>
          <p:cNvPr id="7" name="Content Placeholder 5"/>
          <p:cNvGraphicFramePr>
            <a:graphicFrameLocks/>
          </p:cNvGraphicFramePr>
          <p:nvPr>
            <p:extLst>
              <p:ext uri="{D42A27DB-BD31-4B8C-83A1-F6EECF244321}">
                <p14:modId xmlns:p14="http://schemas.microsoft.com/office/powerpoint/2010/main" val="1912104819"/>
              </p:ext>
            </p:extLst>
          </p:nvPr>
        </p:nvGraphicFramePr>
        <p:xfrm>
          <a:off x="609600" y="1369926"/>
          <a:ext cx="10972800" cy="4479111"/>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730071">
                <a:tc>
                  <a:txBody>
                    <a:bodyPr/>
                    <a:lstStyle/>
                    <a:p>
                      <a:pPr marL="0" indent="0">
                        <a:buFont typeface="Arial" panose="020B0604020202020204" pitchFamily="34" charset="0"/>
                        <a:buNone/>
                      </a:pPr>
                      <a:r>
                        <a:rPr lang="en-GB" sz="2400" dirty="0">
                          <a:latin typeface="Arial" panose="020B0604020202020204" pitchFamily="34" charset="0"/>
                          <a:cs typeface="Arial" panose="020B0604020202020204" pitchFamily="34" charset="0"/>
                        </a:rPr>
                        <a:t>Advantages</a:t>
                      </a:r>
                    </a:p>
                  </a:txBody>
                  <a:tcPr/>
                </a:tc>
                <a:tc>
                  <a:txBody>
                    <a:bodyPr/>
                    <a:lstStyle/>
                    <a:p>
                      <a:pPr marL="0" indent="0">
                        <a:buFont typeface="Arial" panose="020B0604020202020204" pitchFamily="34" charset="0"/>
                        <a:buNone/>
                      </a:pPr>
                      <a:r>
                        <a:rPr lang="en-GB" sz="2400" dirty="0">
                          <a:latin typeface="Arial" panose="020B0604020202020204" pitchFamily="34" charset="0"/>
                          <a:cs typeface="Arial" panose="020B0604020202020204" pitchFamily="34" charset="0"/>
                        </a:rPr>
                        <a:t>Disadvantages</a:t>
                      </a:r>
                    </a:p>
                  </a:txBody>
                  <a:tcPr/>
                </a:tc>
                <a:extLst>
                  <a:ext uri="{0D108BD9-81ED-4DB2-BD59-A6C34878D82A}">
                    <a16:rowId xmlns:a16="http://schemas.microsoft.com/office/drawing/2014/main" val="10000"/>
                  </a:ext>
                </a:extLst>
              </a:tr>
              <a:tr h="3420334">
                <a:tc>
                  <a:txBody>
                    <a:bodyPr/>
                    <a:lstStyle/>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Ethos of Portage</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Considered good practice under EYFS</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More likely to increase the behaviour</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Positive example to other children</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Motivational</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Models desired behaviour to the child</a:t>
                      </a:r>
                    </a:p>
                    <a:p>
                      <a:pPr marL="342900" indent="-342900">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txBody>
                  <a:tcPr/>
                </a:tc>
                <a:tc>
                  <a:txBody>
                    <a:bodyPr/>
                    <a:lstStyle/>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Hard work to maintain exhausting </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Can be hard to find right rewards</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Others may resent what they see as ‘special treatment’</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Can be focused on an individual rather than whole approach</a:t>
                      </a:r>
                    </a:p>
                    <a:p>
                      <a:pPr marL="342900" indent="-342900">
                        <a:buFont typeface="Wingdings" panose="05000000000000000000" pitchFamily="2" charset="2"/>
                        <a:buChar char="ü"/>
                      </a:pPr>
                      <a:r>
                        <a:rPr lang="en-GB" sz="2400" dirty="0">
                          <a:latin typeface="Arial" panose="020B0604020202020204" pitchFamily="34" charset="0"/>
                          <a:cs typeface="Arial" panose="020B0604020202020204" pitchFamily="34" charset="0"/>
                        </a:rPr>
                        <a:t>In itself doesn’t develop intrinsic motivation</a:t>
                      </a:r>
                    </a:p>
                    <a:p>
                      <a:pPr marL="342900" indent="-342900">
                        <a:buFont typeface="Wingdings" panose="05000000000000000000" pitchFamily="2" charset="2"/>
                        <a:buChar char="ü"/>
                      </a:pPr>
                      <a:endParaRPr lang="en-GB"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
        <p:nvSpPr>
          <p:cNvPr id="2" name="Slide Number Placeholder 1">
            <a:extLst>
              <a:ext uri="{FF2B5EF4-FFF2-40B4-BE49-F238E27FC236}">
                <a16:creationId xmlns:a16="http://schemas.microsoft.com/office/drawing/2014/main" id="{3A67FA07-EACC-7186-02A0-2FB9660DDC8F}"/>
              </a:ext>
            </a:extLst>
          </p:cNvPr>
          <p:cNvSpPr>
            <a:spLocks noGrp="1"/>
          </p:cNvSpPr>
          <p:nvPr>
            <p:ph type="sldNum" sz="quarter" idx="12"/>
          </p:nvPr>
        </p:nvSpPr>
        <p:spPr/>
        <p:txBody>
          <a:bodyPr/>
          <a:lstStyle/>
          <a:p>
            <a:fld id="{D7E63A33-8271-4DD0-9C48-789913D7C115}"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64467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normAutofit/>
          </a:bodyPr>
          <a:lstStyle/>
          <a:p>
            <a:pPr algn="ctr"/>
            <a:r>
              <a:rPr lang="en-GB" altLang="en-US" b="1" dirty="0">
                <a:solidFill>
                  <a:srgbClr val="464646"/>
                </a:solidFill>
                <a:latin typeface="Arial" panose="020B0604020202020204" pitchFamily="34" charset="0"/>
                <a:cs typeface="Arial" panose="020B0604020202020204" pitchFamily="34" charset="0"/>
              </a:rPr>
              <a:t>Negative Responses</a:t>
            </a:r>
            <a:endParaRPr lang="en-GB" altLang="en-US" b="1" dirty="0">
              <a:latin typeface="Arial" panose="020B0604020202020204" pitchFamily="34" charset="0"/>
              <a:cs typeface="Arial" panose="020B0604020202020204" pitchFamily="34" charset="0"/>
            </a:endParaRPr>
          </a:p>
        </p:txBody>
      </p:sp>
      <p:sp>
        <p:nvSpPr>
          <p:cNvPr id="19460" name="Rectangle 3"/>
          <p:cNvSpPr>
            <a:spLocks noGrp="1" noChangeArrowheads="1"/>
          </p:cNvSpPr>
          <p:nvPr>
            <p:ph idx="1"/>
          </p:nvPr>
        </p:nvSpPr>
        <p:spPr/>
        <p:txBody>
          <a:bodyPr>
            <a:normAutofit/>
          </a:bodyPr>
          <a:lstStyle/>
          <a:p>
            <a:pPr marL="109728" indent="0" eaLnBrk="1" hangingPunct="1">
              <a:buNone/>
            </a:pPr>
            <a:endParaRPr lang="en-GB" altLang="en-US" sz="3200" dirty="0"/>
          </a:p>
          <a:p>
            <a:pPr marL="109728" indent="0">
              <a:buNone/>
            </a:pPr>
            <a:r>
              <a:rPr lang="en-GB" altLang="en-US" sz="3200" dirty="0"/>
              <a:t> </a:t>
            </a:r>
          </a:p>
          <a:p>
            <a:pPr marL="109728" indent="0" eaLnBrk="1" hangingPunct="1">
              <a:buNone/>
            </a:pPr>
            <a:endParaRPr lang="en-GB" altLang="en-US" sz="3200" dirty="0"/>
          </a:p>
        </p:txBody>
      </p:sp>
      <p:graphicFrame>
        <p:nvGraphicFramePr>
          <p:cNvPr id="5" name="Content Placeholder 5"/>
          <p:cNvGraphicFramePr>
            <a:graphicFrameLocks/>
          </p:cNvGraphicFramePr>
          <p:nvPr>
            <p:extLst>
              <p:ext uri="{D42A27DB-BD31-4B8C-83A1-F6EECF244321}">
                <p14:modId xmlns:p14="http://schemas.microsoft.com/office/powerpoint/2010/main" val="3931178388"/>
              </p:ext>
            </p:extLst>
          </p:nvPr>
        </p:nvGraphicFramePr>
        <p:xfrm>
          <a:off x="609600" y="1481137"/>
          <a:ext cx="10972800" cy="4150405"/>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730071">
                <a:tc>
                  <a:txBody>
                    <a:bodyPr/>
                    <a:lstStyle/>
                    <a:p>
                      <a:r>
                        <a:rPr lang="en-GB" sz="2400" dirty="0"/>
                        <a:t>Advantages</a:t>
                      </a:r>
                    </a:p>
                  </a:txBody>
                  <a:tcPr/>
                </a:tc>
                <a:tc>
                  <a:txBody>
                    <a:bodyPr/>
                    <a:lstStyle/>
                    <a:p>
                      <a:r>
                        <a:rPr lang="en-GB" sz="2400" dirty="0"/>
                        <a:t>Disadvantages</a:t>
                      </a:r>
                    </a:p>
                  </a:txBody>
                  <a:tcPr/>
                </a:tc>
                <a:extLst>
                  <a:ext uri="{0D108BD9-81ED-4DB2-BD59-A6C34878D82A}">
                    <a16:rowId xmlns:a16="http://schemas.microsoft.com/office/drawing/2014/main" val="10000"/>
                  </a:ext>
                </a:extLst>
              </a:tr>
              <a:tr h="3420334">
                <a:tc>
                  <a:txBody>
                    <a:bodyPr/>
                    <a:lstStyle/>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Immediate</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Low resources</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Others can see it</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Appears to deal with the problem</a:t>
                      </a:r>
                    </a:p>
                    <a:p>
                      <a:pPr marL="342900" indent="-342900">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Against Portage model</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Affects relationships</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Tells child what not to do</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Makes adult feel bad</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Impact on whole setting</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Gives other children and adults negative impression of child</a:t>
                      </a:r>
                    </a:p>
                    <a:p>
                      <a:pPr marL="0" indent="0">
                        <a:buFont typeface="Arial" panose="020B0604020202020204" pitchFamily="34" charset="0"/>
                        <a:buNone/>
                      </a:pPr>
                      <a:endParaRPr lang="en-GB" sz="2400" dirty="0">
                        <a:latin typeface="Arial" panose="020B0604020202020204" pitchFamily="34" charset="0"/>
                        <a:cs typeface="Arial" panose="020B0604020202020204" pitchFamily="34" charset="0"/>
                      </a:endParaRPr>
                    </a:p>
                    <a:p>
                      <a:endParaRPr lang="en-GB" dirty="0"/>
                    </a:p>
                  </a:txBody>
                  <a:tcPr/>
                </a:tc>
                <a:extLst>
                  <a:ext uri="{0D108BD9-81ED-4DB2-BD59-A6C34878D82A}">
                    <a16:rowId xmlns:a16="http://schemas.microsoft.com/office/drawing/2014/main" val="10001"/>
                  </a:ext>
                </a:extLst>
              </a:tr>
            </a:tbl>
          </a:graphicData>
        </a:graphic>
      </p:graphicFrame>
      <p:sp>
        <p:nvSpPr>
          <p:cNvPr id="2" name="Slide Number Placeholder 1">
            <a:extLst>
              <a:ext uri="{FF2B5EF4-FFF2-40B4-BE49-F238E27FC236}">
                <a16:creationId xmlns:a16="http://schemas.microsoft.com/office/drawing/2014/main" id="{3A43CBB2-1DF5-3A72-4CC6-32DEDBBEFE6D}"/>
              </a:ext>
            </a:extLst>
          </p:cNvPr>
          <p:cNvSpPr>
            <a:spLocks noGrp="1"/>
          </p:cNvSpPr>
          <p:nvPr>
            <p:ph type="sldNum" sz="quarter" idx="12"/>
          </p:nvPr>
        </p:nvSpPr>
        <p:spPr/>
        <p:txBody>
          <a:bodyPr/>
          <a:lstStyle/>
          <a:p>
            <a:fld id="{D7E63A33-8271-4DD0-9C48-789913D7C115}"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231605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2505" y="627564"/>
            <a:ext cx="9896375" cy="1451493"/>
          </a:xfrm>
        </p:spPr>
        <p:txBody>
          <a:bodyPr>
            <a:noAutofit/>
          </a:bodyPr>
          <a:lstStyle/>
          <a:p>
            <a:r>
              <a:rPr lang="en-GB" sz="3600" b="1" dirty="0">
                <a:latin typeface="Tahoma" panose="020B0604030504040204" pitchFamily="34" charset="0"/>
                <a:ea typeface="Tahoma" panose="020B0604030504040204" pitchFamily="34" charset="0"/>
                <a:cs typeface="Tahoma" panose="020B0604030504040204" pitchFamily="34" charset="0"/>
              </a:rPr>
              <a:t>Using Observations to Help Understand a Child's Emotional Responses</a:t>
            </a:r>
          </a:p>
        </p:txBody>
      </p:sp>
      <p:sp>
        <p:nvSpPr>
          <p:cNvPr id="3" name="Content Placeholder 2"/>
          <p:cNvSpPr>
            <a:spLocks noGrp="1"/>
          </p:cNvSpPr>
          <p:nvPr>
            <p:ph idx="1"/>
          </p:nvPr>
        </p:nvSpPr>
        <p:spPr>
          <a:xfrm>
            <a:off x="192505" y="2278173"/>
            <a:ext cx="8576110" cy="4353633"/>
          </a:xfrm>
        </p:spPr>
        <p:txBody>
          <a:bodyPr anchor="ctr">
            <a:normAutofit lnSpcReduction="10000"/>
          </a:bodyPr>
          <a:lstStyle/>
          <a:p>
            <a:endParaRPr lang="en-GB" sz="2200" dirty="0"/>
          </a:p>
          <a:p>
            <a:r>
              <a:rPr lang="en-GB" sz="3200" dirty="0">
                <a:latin typeface="Tahoma" panose="020B0604030504040204" pitchFamily="34" charset="0"/>
                <a:ea typeface="Tahoma" panose="020B0604030504040204" pitchFamily="34" charset="0"/>
                <a:cs typeface="Tahoma" panose="020B0604030504040204" pitchFamily="34" charset="0"/>
              </a:rPr>
              <a:t>Helps identify triggers</a:t>
            </a:r>
          </a:p>
          <a:p>
            <a:r>
              <a:rPr lang="en-GB" sz="3200" dirty="0">
                <a:latin typeface="Tahoma" panose="020B0604030504040204" pitchFamily="34" charset="0"/>
                <a:ea typeface="Tahoma" panose="020B0604030504040204" pitchFamily="34" charset="0"/>
                <a:cs typeface="Tahoma" panose="020B0604030504040204" pitchFamily="34" charset="0"/>
              </a:rPr>
              <a:t>Highlights environmental factors</a:t>
            </a:r>
          </a:p>
          <a:p>
            <a:r>
              <a:rPr lang="en-GB" sz="3200" dirty="0">
                <a:latin typeface="Tahoma" panose="020B0604030504040204" pitchFamily="34" charset="0"/>
                <a:ea typeface="Tahoma" panose="020B0604030504040204" pitchFamily="34" charset="0"/>
                <a:cs typeface="Tahoma" panose="020B0604030504040204" pitchFamily="34" charset="0"/>
              </a:rPr>
              <a:t>Consider how behaviour is maintained</a:t>
            </a:r>
          </a:p>
          <a:p>
            <a:r>
              <a:rPr lang="en-GB" sz="3200" dirty="0">
                <a:latin typeface="Tahoma" panose="020B0604030504040204" pitchFamily="34" charset="0"/>
                <a:ea typeface="Tahoma" panose="020B0604030504040204" pitchFamily="34" charset="0"/>
                <a:cs typeface="Tahoma" panose="020B0604030504040204" pitchFamily="34" charset="0"/>
              </a:rPr>
              <a:t>Identify possible adult contributions to behaviour</a:t>
            </a:r>
          </a:p>
          <a:p>
            <a:r>
              <a:rPr lang="en-GB" sz="3200" dirty="0">
                <a:latin typeface="Tahoma" panose="020B0604030504040204" pitchFamily="34" charset="0"/>
                <a:ea typeface="Tahoma" panose="020B0604030504040204" pitchFamily="34" charset="0"/>
                <a:cs typeface="Tahoma" panose="020B0604030504040204" pitchFamily="34" charset="0"/>
              </a:rPr>
              <a:t>Show differences between home and pre school</a:t>
            </a:r>
          </a:p>
          <a:p>
            <a:r>
              <a:rPr lang="en-GB" sz="3200" dirty="0">
                <a:latin typeface="Tahoma" panose="020B0604030504040204" pitchFamily="34" charset="0"/>
                <a:ea typeface="Tahoma" panose="020B0604030504040204" pitchFamily="34" charset="0"/>
                <a:cs typeface="Tahoma" panose="020B0604030504040204" pitchFamily="34" charset="0"/>
              </a:rPr>
              <a:t>Clarify the behaviour and help set goal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p:cNvSpPr>
            <a:spLocks noGrp="1"/>
          </p:cNvSpPr>
          <p:nvPr>
            <p:ph type="sldNum" sz="quarter" idx="12"/>
          </p:nvPr>
        </p:nvSpPr>
        <p:spPr>
          <a:xfrm>
            <a:off x="10341428" y="6356350"/>
            <a:ext cx="1012371" cy="365125"/>
          </a:xfrm>
        </p:spPr>
        <p:txBody>
          <a:bodyPr>
            <a:normAutofit/>
          </a:bodyPr>
          <a:lstStyle/>
          <a:p>
            <a:pPr>
              <a:spcAft>
                <a:spcPts val="600"/>
              </a:spcAft>
            </a:pPr>
            <a:fld id="{48E9A254-73E8-4570-B680-EE727F1F2DB6}" type="slidenum">
              <a:rPr lang="en-GB" altLang="en-US">
                <a:solidFill>
                  <a:srgbClr val="FFFFFF"/>
                </a:solidFill>
              </a:rPr>
              <a:pPr>
                <a:spcAft>
                  <a:spcPts val="600"/>
                </a:spcAft>
              </a:pPr>
              <a:t>33</a:t>
            </a:fld>
            <a:endParaRPr lang="en-GB" altLang="en-US">
              <a:solidFill>
                <a:srgbClr val="FFFFFF"/>
              </a:solidFill>
            </a:endParaRPr>
          </a:p>
        </p:txBody>
      </p:sp>
    </p:spTree>
    <p:extLst>
      <p:ext uri="{BB962C8B-B14F-4D97-AF65-F5344CB8AC3E}">
        <p14:creationId xmlns:p14="http://schemas.microsoft.com/office/powerpoint/2010/main" val="166658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14"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3" name="Title 2"/>
          <p:cNvSpPr>
            <a:spLocks noGrp="1"/>
          </p:cNvSpPr>
          <p:nvPr>
            <p:ph type="title"/>
          </p:nvPr>
        </p:nvSpPr>
        <p:spPr>
          <a:xfrm>
            <a:off x="291288" y="1371190"/>
            <a:ext cx="4037082" cy="2183042"/>
          </a:xfrm>
        </p:spPr>
        <p:txBody>
          <a:bodyPr anchor="b">
            <a:normAutofit/>
          </a:bodyPr>
          <a:lstStyle/>
          <a:p>
            <a:r>
              <a:rPr lang="en-GB" sz="4000" b="1" dirty="0">
                <a:latin typeface="Tahoma" panose="020B0604030504040204" pitchFamily="34" charset="0"/>
                <a:ea typeface="Tahoma" panose="020B0604030504040204" pitchFamily="34" charset="0"/>
                <a:cs typeface="Tahoma" panose="020B0604030504040204" pitchFamily="34" charset="0"/>
              </a:rPr>
              <a:t>Setting a Long Term Goal </a:t>
            </a:r>
          </a:p>
        </p:txBody>
      </p:sp>
      <p:sp>
        <p:nvSpPr>
          <p:cNvPr id="17"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Shape 18">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6964" y="1182608"/>
            <a:ext cx="1846470" cy="1699146"/>
          </a:xfrm>
          <a:prstGeom prst="rect">
            <a:avLst/>
          </a:prstGeom>
        </p:spPr>
      </p:pic>
      <p:sp>
        <p:nvSpPr>
          <p:cNvPr id="2" name="Content Placeholder 1"/>
          <p:cNvSpPr>
            <a:spLocks noGrp="1"/>
          </p:cNvSpPr>
          <p:nvPr>
            <p:ph idx="1"/>
          </p:nvPr>
        </p:nvSpPr>
        <p:spPr>
          <a:xfrm>
            <a:off x="346509" y="3554233"/>
            <a:ext cx="6939815" cy="3234024"/>
          </a:xfrm>
        </p:spPr>
        <p:txBody>
          <a:bodyPr>
            <a:normAutofit/>
          </a:bodyPr>
          <a:lstStyle/>
          <a:p>
            <a:pPr marL="109728" indent="0">
              <a:buNone/>
            </a:pPr>
            <a:endParaRPr lang="en-GB" sz="1100" dirty="0"/>
          </a:p>
          <a:p>
            <a:r>
              <a:rPr lang="en-GB" sz="20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Jared will stop taking other children’s food at snack time</a:t>
            </a:r>
            <a:r>
              <a:rPr lang="en-GB" sz="2000" dirty="0">
                <a:latin typeface="Tahoma" panose="020B0604030504040204" pitchFamily="34" charset="0"/>
                <a:ea typeface="Tahoma" panose="020B0604030504040204" pitchFamily="34" charset="0"/>
                <a:cs typeface="Tahoma" panose="020B0604030504040204" pitchFamily="34" charset="0"/>
              </a:rPr>
              <a:t> </a:t>
            </a:r>
            <a:endParaRPr lang="en-GB" sz="20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endParaRPr>
          </a:p>
          <a:p>
            <a:endParaRPr lang="en-GB" sz="2000" dirty="0">
              <a:latin typeface="Tahoma" panose="020B0604030504040204" pitchFamily="34" charset="0"/>
              <a:ea typeface="Tahoma" panose="020B0604030504040204" pitchFamily="34" charset="0"/>
              <a:cs typeface="Tahoma" panose="020B0604030504040204" pitchFamily="34" charset="0"/>
            </a:endParaRPr>
          </a:p>
          <a:p>
            <a:r>
              <a:rPr lang="en-GB" sz="2000" dirty="0">
                <a:latin typeface="Tahoma" panose="020B0604030504040204" pitchFamily="34" charset="0"/>
                <a:ea typeface="Tahoma" panose="020B0604030504040204" pitchFamily="34" charset="0"/>
                <a:cs typeface="Tahoma" panose="020B0604030504040204" pitchFamily="34" charset="0"/>
              </a:rPr>
              <a:t>Jared will sit at the table and eat his own snack   alongside 2 other children  for 5 minutes  </a:t>
            </a:r>
            <a:endParaRPr lang="en-GB" sz="20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endParaRPr>
          </a:p>
          <a:p>
            <a:endParaRPr lang="en-GB" sz="20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endParaRPr>
          </a:p>
          <a:p>
            <a:pPr marL="0" indent="0">
              <a:buNone/>
            </a:pPr>
            <a:r>
              <a:rPr lang="en-GB" sz="20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If the positive behaviour that we would like to see happen is clear, practitioners have a definite goal to work towards</a:t>
            </a:r>
          </a:p>
          <a:p>
            <a:pPr marL="109728" indent="0">
              <a:buNone/>
            </a:pPr>
            <a:r>
              <a:rPr lang="en-GB" sz="2000" dirty="0">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endParaRPr lang="en-GB" sz="20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0038" y="2354401"/>
            <a:ext cx="2713512" cy="271351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97223" y="5630749"/>
            <a:ext cx="1294440" cy="681151"/>
          </a:xfrm>
          <a:prstGeom prst="rect">
            <a:avLst/>
          </a:prstGeom>
        </p:spPr>
      </p:pic>
      <p:sp>
        <p:nvSpPr>
          <p:cNvPr id="7" name="Slide Number Placeholder 6">
            <a:extLst>
              <a:ext uri="{FF2B5EF4-FFF2-40B4-BE49-F238E27FC236}">
                <a16:creationId xmlns:a16="http://schemas.microsoft.com/office/drawing/2014/main" id="{0F048FF6-6940-DC6A-5C5A-DA5A38C9D876}"/>
              </a:ext>
            </a:extLst>
          </p:cNvPr>
          <p:cNvSpPr>
            <a:spLocks noGrp="1"/>
          </p:cNvSpPr>
          <p:nvPr>
            <p:ph type="sldNum" sz="quarter" idx="12"/>
          </p:nvPr>
        </p:nvSpPr>
        <p:spPr/>
        <p:txBody>
          <a:bodyPr/>
          <a:lstStyle/>
          <a:p>
            <a:fld id="{D7E63A33-8271-4DD0-9C48-789913D7C115}"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2681857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14"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44379" y="1371190"/>
            <a:ext cx="4689240" cy="1757649"/>
          </a:xfrm>
        </p:spPr>
        <p:txBody>
          <a:bodyPr anchor="b">
            <a:normAutofit/>
          </a:bodyPr>
          <a:lstStyle/>
          <a:p>
            <a:r>
              <a:rPr lang="en-GB" sz="3200" b="1" dirty="0">
                <a:latin typeface="Tahoma" panose="020B0604030504040204" pitchFamily="34" charset="0"/>
                <a:ea typeface="Tahoma" panose="020B0604030504040204" pitchFamily="34" charset="0"/>
                <a:cs typeface="Tahoma" panose="020B0604030504040204" pitchFamily="34" charset="0"/>
              </a:rPr>
              <a:t>Using a STAR Chart for Behaviour</a:t>
            </a:r>
          </a:p>
        </p:txBody>
      </p:sp>
      <p:sp>
        <p:nvSpPr>
          <p:cNvPr id="17"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Shape 18">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846470" cy="1051314"/>
          </a:xfrm>
          <a:prstGeom prst="rect">
            <a:avLst/>
          </a:prstGeom>
        </p:spPr>
      </p:pic>
      <p:sp>
        <p:nvSpPr>
          <p:cNvPr id="3" name="Content Placeholder 2"/>
          <p:cNvSpPr>
            <a:spLocks noGrp="1"/>
          </p:cNvSpPr>
          <p:nvPr>
            <p:ph idx="1"/>
          </p:nvPr>
        </p:nvSpPr>
        <p:spPr>
          <a:xfrm>
            <a:off x="259882" y="3729161"/>
            <a:ext cx="6891689" cy="2796247"/>
          </a:xfrm>
        </p:spPr>
        <p:txBody>
          <a:bodyPr>
            <a:normAutofit fontScale="92500" lnSpcReduction="10000"/>
          </a:bodyPr>
          <a:lstStyle/>
          <a:p>
            <a:r>
              <a:rPr lang="en-GB" sz="1800" b="1" dirty="0">
                <a:latin typeface="Tahoma" panose="020B0604030504040204" pitchFamily="34" charset="0"/>
                <a:ea typeface="Tahoma" panose="020B0604030504040204" pitchFamily="34" charset="0"/>
                <a:cs typeface="Tahoma" panose="020B0604030504040204" pitchFamily="34" charset="0"/>
              </a:rPr>
              <a:t>Settings </a:t>
            </a:r>
            <a:r>
              <a:rPr lang="en-GB" sz="1800" dirty="0">
                <a:latin typeface="Tahoma" panose="020B0604030504040204" pitchFamily="34" charset="0"/>
                <a:ea typeface="Tahoma" panose="020B0604030504040204" pitchFamily="34" charset="0"/>
                <a:cs typeface="Tahoma" panose="020B0604030504040204" pitchFamily="34" charset="0"/>
              </a:rPr>
              <a:t>– Where did it happen? Who was there? What else was going on?</a:t>
            </a:r>
          </a:p>
          <a:p>
            <a:pPr marL="109728"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r>
              <a:rPr lang="en-GB" sz="1800" b="1" dirty="0">
                <a:latin typeface="Tahoma" panose="020B0604030504040204" pitchFamily="34" charset="0"/>
                <a:ea typeface="Tahoma" panose="020B0604030504040204" pitchFamily="34" charset="0"/>
                <a:cs typeface="Tahoma" panose="020B0604030504040204" pitchFamily="34" charset="0"/>
              </a:rPr>
              <a:t>Triggers </a:t>
            </a:r>
            <a:r>
              <a:rPr lang="en-GB" sz="1800" dirty="0">
                <a:latin typeface="Tahoma" panose="020B0604030504040204" pitchFamily="34" charset="0"/>
                <a:ea typeface="Tahoma" panose="020B0604030504040204" pitchFamily="34" charset="0"/>
                <a:cs typeface="Tahoma" panose="020B0604030504040204" pitchFamily="34" charset="0"/>
              </a:rPr>
              <a:t>– What happened immediately before?  What may have set the behaviour off?</a:t>
            </a:r>
          </a:p>
          <a:p>
            <a:pPr marL="109728"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r>
              <a:rPr lang="en-GB" sz="1800" b="1" dirty="0">
                <a:latin typeface="Tahoma" panose="020B0604030504040204" pitchFamily="34" charset="0"/>
                <a:ea typeface="Tahoma" panose="020B0604030504040204" pitchFamily="34" charset="0"/>
                <a:cs typeface="Tahoma" panose="020B0604030504040204" pitchFamily="34" charset="0"/>
              </a:rPr>
              <a:t>Action </a:t>
            </a:r>
            <a:r>
              <a:rPr lang="en-GB" sz="1800" dirty="0">
                <a:latin typeface="Tahoma" panose="020B0604030504040204" pitchFamily="34" charset="0"/>
                <a:ea typeface="Tahoma" panose="020B0604030504040204" pitchFamily="34" charset="0"/>
                <a:cs typeface="Tahoma" panose="020B0604030504040204" pitchFamily="34" charset="0"/>
              </a:rPr>
              <a:t>– What did the child do?</a:t>
            </a:r>
          </a:p>
          <a:p>
            <a:pPr marL="109728" indent="0">
              <a:buNone/>
            </a:pPr>
            <a:endParaRPr lang="en-GB" sz="1800" dirty="0">
              <a:latin typeface="Tahoma" panose="020B0604030504040204" pitchFamily="34" charset="0"/>
              <a:ea typeface="Tahoma" panose="020B0604030504040204" pitchFamily="34" charset="0"/>
              <a:cs typeface="Tahoma" panose="020B0604030504040204" pitchFamily="34" charset="0"/>
            </a:endParaRPr>
          </a:p>
          <a:p>
            <a:r>
              <a:rPr lang="en-GB" sz="1800" b="1" dirty="0">
                <a:latin typeface="Tahoma" panose="020B0604030504040204" pitchFamily="34" charset="0"/>
                <a:ea typeface="Tahoma" panose="020B0604030504040204" pitchFamily="34" charset="0"/>
                <a:cs typeface="Tahoma" panose="020B0604030504040204" pitchFamily="34" charset="0"/>
              </a:rPr>
              <a:t>Responses </a:t>
            </a:r>
            <a:r>
              <a:rPr lang="en-GB" sz="1800" dirty="0">
                <a:latin typeface="Tahoma" panose="020B0604030504040204" pitchFamily="34" charset="0"/>
                <a:ea typeface="Tahoma" panose="020B0604030504040204" pitchFamily="34" charset="0"/>
                <a:cs typeface="Tahoma" panose="020B0604030504040204" pitchFamily="34" charset="0"/>
              </a:rPr>
              <a:t>– What was the response to this?</a:t>
            </a:r>
          </a:p>
          <a:p>
            <a:endParaRPr lang="en-GB" sz="11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0038" y="2418838"/>
            <a:ext cx="2713512" cy="2584638"/>
          </a:xfrm>
          <a:prstGeom prst="rect">
            <a:avLst/>
          </a:prstGeom>
        </p:spPr>
      </p:pic>
      <p:sp>
        <p:nvSpPr>
          <p:cNvPr id="4" name="Slide Number Placeholder 3"/>
          <p:cNvSpPr>
            <a:spLocks noGrp="1"/>
          </p:cNvSpPr>
          <p:nvPr>
            <p:ph type="sldNum" sz="quarter" idx="12"/>
          </p:nvPr>
        </p:nvSpPr>
        <p:spPr>
          <a:xfrm>
            <a:off x="11146536" y="6035040"/>
            <a:ext cx="548640" cy="548640"/>
          </a:xfrm>
          <a:prstGeom prst="ellipse">
            <a:avLst/>
          </a:prstGeom>
          <a:solidFill>
            <a:schemeClr val="tx1">
              <a:alpha val="80000"/>
            </a:schemeClr>
          </a:solidFill>
        </p:spPr>
        <p:txBody>
          <a:bodyPr anchor="ctr">
            <a:normAutofit/>
          </a:bodyPr>
          <a:lstStyle/>
          <a:p>
            <a:pPr algn="ctr">
              <a:spcAft>
                <a:spcPts val="600"/>
              </a:spcAft>
            </a:pPr>
            <a:fld id="{48E9A254-73E8-4570-B680-EE727F1F2DB6}" type="slidenum">
              <a:rPr lang="en-GB" altLang="en-US">
                <a:solidFill>
                  <a:schemeClr val="bg1"/>
                </a:solidFill>
              </a:rPr>
              <a:pPr algn="ctr">
                <a:spcAft>
                  <a:spcPts val="600"/>
                </a:spcAft>
              </a:pPr>
              <a:t>35</a:t>
            </a:fld>
            <a:endParaRPr lang="en-GB" altLang="en-US">
              <a:solidFill>
                <a:schemeClr val="bg1"/>
              </a:solidFill>
            </a:endParaRPr>
          </a:p>
        </p:txBody>
      </p:sp>
    </p:spTree>
    <p:extLst>
      <p:ext uri="{BB962C8B-B14F-4D97-AF65-F5344CB8AC3E}">
        <p14:creationId xmlns:p14="http://schemas.microsoft.com/office/powerpoint/2010/main" val="4264366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36525"/>
            <a:ext cx="10515600" cy="1053667"/>
          </a:xfrm>
        </p:spPr>
        <p:txBody>
          <a:bodyPr>
            <a:normAutofit/>
          </a:bodyPr>
          <a:lstStyle/>
          <a:p>
            <a:pPr algn="ctr"/>
            <a:r>
              <a:rPr lang="en-GB" b="1" dirty="0">
                <a:latin typeface="Tahoma" panose="020B0604030504040204" pitchFamily="34" charset="0"/>
                <a:ea typeface="Tahoma" panose="020B0604030504040204" pitchFamily="34" charset="0"/>
                <a:cs typeface="Tahoma" panose="020B0604030504040204" pitchFamily="34" charset="0"/>
              </a:rPr>
              <a:t>Example STAR Chart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97467916"/>
              </p:ext>
            </p:extLst>
          </p:nvPr>
        </p:nvGraphicFramePr>
        <p:xfrm>
          <a:off x="755073" y="1190191"/>
          <a:ext cx="10972800" cy="5273518"/>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16650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tx1"/>
                          </a:solidFill>
                        </a:rPr>
                        <a:t>Settings: </a:t>
                      </a:r>
                      <a:r>
                        <a:rPr kumimoji="0" lang="en-GB"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What was going on at the time? Where did it happen? Who was there?</a:t>
                      </a:r>
                      <a:endParaRPr lang="en-GB"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tx1"/>
                          </a:solidFill>
                        </a:rPr>
                        <a:t>Triggers: </a:t>
                      </a:r>
                      <a:r>
                        <a:rPr kumimoji="0" lang="en-GB"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What happened immediately before? What may have set the behaviour off? </a:t>
                      </a:r>
                    </a:p>
                    <a:p>
                      <a:endParaRPr lang="en-GB"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GB" sz="2000" dirty="0">
                          <a:solidFill>
                            <a:schemeClr val="tx1"/>
                          </a:solidFill>
                        </a:rPr>
                        <a:t>Actions; </a:t>
                      </a:r>
                      <a:r>
                        <a:rPr kumimoji="0" lang="en-GB"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What did the child do? Describe using clear language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Identify the Action as the  first step</a:t>
                      </a:r>
                    </a:p>
                    <a:p>
                      <a:endParaRPr lang="en-GB"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GB" sz="2000" dirty="0">
                          <a:solidFill>
                            <a:schemeClr val="tx1"/>
                          </a:solidFill>
                        </a:rPr>
                        <a:t>Responses: </a:t>
                      </a:r>
                      <a:r>
                        <a:rPr kumimoji="0" lang="en-GB"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What was the response to this?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What did people do?</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What else happened afterwards?</a:t>
                      </a:r>
                      <a:endParaRPr lang="en-GB"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420334">
                <a:tc>
                  <a:txBody>
                    <a:bodyPr/>
                    <a:lstStyle/>
                    <a:p>
                      <a:r>
                        <a:rPr lang="en-GB" sz="2000" b="0" baseline="0" dirty="0">
                          <a:latin typeface="Comic Sans MS" panose="030F0702030302020204" pitchFamily="66" charset="0"/>
                          <a:cs typeface="Arial" panose="020B0604020202020204" pitchFamily="34" charset="0"/>
                        </a:rPr>
                        <a:t>Before lunch, small  group in outside </a:t>
                      </a:r>
                      <a:r>
                        <a:rPr lang="en-GB" sz="2000" b="0" dirty="0">
                          <a:latin typeface="Comic Sans MS" panose="030F0702030302020204" pitchFamily="66" charset="0"/>
                          <a:cs typeface="Arial" panose="020B0604020202020204" pitchFamily="34" charset="0"/>
                        </a:rPr>
                        <a:t>play area, with key</a:t>
                      </a:r>
                      <a:r>
                        <a:rPr lang="en-GB" sz="2000" b="0" baseline="0" dirty="0">
                          <a:latin typeface="Comic Sans MS" panose="030F0702030302020204" pitchFamily="66" charset="0"/>
                          <a:cs typeface="Arial" panose="020B0604020202020204" pitchFamily="34" charset="0"/>
                        </a:rPr>
                        <a:t> person.</a:t>
                      </a:r>
                      <a:r>
                        <a:rPr lang="en-GB" sz="2000" b="0" dirty="0">
                          <a:latin typeface="Comic Sans MS" panose="030F0702030302020204" pitchFamily="66"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latin typeface="Comic Sans MS" panose="030F0702030302020204" pitchFamily="66" charset="0"/>
                          <a:cs typeface="Arial" panose="020B0604020202020204" pitchFamily="34" charset="0"/>
                        </a:rPr>
                        <a:t>Bill was</a:t>
                      </a:r>
                      <a:r>
                        <a:rPr lang="en-GB" sz="2000" baseline="0" dirty="0">
                          <a:latin typeface="Comic Sans MS" panose="030F0702030302020204" pitchFamily="66" charset="0"/>
                          <a:cs typeface="Arial" panose="020B0604020202020204" pitchFamily="34" charset="0"/>
                        </a:rPr>
                        <a:t> playing by himself at the water tray. Sarah, Bill’s key person, brought a new child, </a:t>
                      </a:r>
                      <a:r>
                        <a:rPr lang="en-GB" sz="2000" baseline="0" dirty="0" err="1">
                          <a:latin typeface="Comic Sans MS" panose="030F0702030302020204" pitchFamily="66" charset="0"/>
                          <a:cs typeface="Arial" panose="020B0604020202020204" pitchFamily="34" charset="0"/>
                        </a:rPr>
                        <a:t>Meera</a:t>
                      </a:r>
                      <a:r>
                        <a:rPr lang="en-GB" sz="2000" baseline="0" dirty="0">
                          <a:latin typeface="Comic Sans MS" panose="030F0702030302020204" pitchFamily="66" charset="0"/>
                          <a:cs typeface="Arial" panose="020B0604020202020204" pitchFamily="34" charset="0"/>
                        </a:rPr>
                        <a:t>, over to the water tray and left her with Bill.</a:t>
                      </a:r>
                    </a:p>
                    <a:p>
                      <a:r>
                        <a:rPr lang="en-GB" sz="2000" baseline="0" dirty="0" err="1">
                          <a:latin typeface="Comic Sans MS" panose="030F0702030302020204" pitchFamily="66" charset="0"/>
                          <a:cs typeface="Arial" panose="020B0604020202020204" pitchFamily="34" charset="0"/>
                        </a:rPr>
                        <a:t>Meera</a:t>
                      </a:r>
                      <a:r>
                        <a:rPr lang="en-GB" sz="2000" baseline="0" dirty="0">
                          <a:latin typeface="Comic Sans MS" panose="030F0702030302020204" pitchFamily="66" charset="0"/>
                          <a:cs typeface="Arial" panose="020B0604020202020204" pitchFamily="34" charset="0"/>
                        </a:rPr>
                        <a:t> reached for toys near Bill.    </a:t>
                      </a:r>
                      <a:endParaRPr lang="en-GB" sz="2000" dirty="0">
                        <a:latin typeface="Comic Sans MS" panose="030F0702030302020204" pitchFamily="66"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latin typeface="Comic Sans MS" panose="030F0702030302020204" pitchFamily="66" charset="0"/>
                          <a:cs typeface="Arial" panose="020B0604020202020204" pitchFamily="34" charset="0"/>
                        </a:rPr>
                        <a:t>After Sarah moved away, Bill screamed and grabbed</a:t>
                      </a:r>
                      <a:r>
                        <a:rPr lang="en-GB" sz="2000" baseline="0" dirty="0">
                          <a:latin typeface="Comic Sans MS" panose="030F0702030302020204" pitchFamily="66" charset="0"/>
                          <a:cs typeface="Arial" panose="020B0604020202020204" pitchFamily="34" charset="0"/>
                        </a:rPr>
                        <a:t> all the toys in the water tray</a:t>
                      </a:r>
                      <a:r>
                        <a:rPr lang="en-GB" sz="2000" dirty="0">
                          <a:latin typeface="Comic Sans MS" panose="030F0702030302020204" pitchFamily="66" charset="0"/>
                          <a:cs typeface="Arial" panose="020B0604020202020204" pitchFamily="34" charset="0"/>
                        </a:rPr>
                        <a:t>. He pushed Meera away</a:t>
                      </a:r>
                      <a:r>
                        <a:rPr lang="en-GB" sz="2000" baseline="0" dirty="0">
                          <a:latin typeface="Comic Sans MS" panose="030F0702030302020204" pitchFamily="66" charset="0"/>
                          <a:cs typeface="Arial" panose="020B0604020202020204" pitchFamily="34" charset="0"/>
                        </a:rPr>
                        <a:t> from the tray.</a:t>
                      </a:r>
                      <a:r>
                        <a:rPr lang="en-GB" sz="2000" dirty="0">
                          <a:latin typeface="Comic Sans MS" panose="030F0702030302020204" pitchFamily="66"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dirty="0">
                          <a:latin typeface="Comic Sans MS" panose="030F0702030302020204" pitchFamily="66" charset="0"/>
                          <a:cs typeface="Arial" panose="020B0604020202020204" pitchFamily="34" charset="0"/>
                        </a:rPr>
                        <a:t>Bill continued to scream for 2 minutes and the adult had to  remove him  from the area as he kept trying</a:t>
                      </a:r>
                      <a:r>
                        <a:rPr lang="en-GB" sz="2000" baseline="0" dirty="0">
                          <a:latin typeface="Comic Sans MS" panose="030F0702030302020204" pitchFamily="66" charset="0"/>
                          <a:cs typeface="Arial" panose="020B0604020202020204" pitchFamily="34" charset="0"/>
                        </a:rPr>
                        <a:t> to push Meera away from the water. </a:t>
                      </a:r>
                    </a:p>
                    <a:p>
                      <a:endParaRPr lang="en-GB" sz="2000" baseline="0" dirty="0">
                        <a:latin typeface="Comic Sans MS" panose="030F0702030302020204" pitchFamily="66" charset="0"/>
                        <a:cs typeface="Arial" panose="020B0604020202020204" pitchFamily="34" charset="0"/>
                      </a:endParaRPr>
                    </a:p>
                    <a:p>
                      <a:r>
                        <a:rPr lang="en-GB" sz="2000" baseline="0" dirty="0">
                          <a:latin typeface="Comic Sans MS" panose="030F0702030302020204" pitchFamily="66" charset="0"/>
                          <a:cs typeface="Arial" panose="020B0604020202020204" pitchFamily="34" charset="0"/>
                        </a:rPr>
                        <a:t>Meera cried when Bill approached her.</a:t>
                      </a:r>
                      <a:endParaRPr lang="en-GB" sz="2000" dirty="0">
                        <a:latin typeface="Comic Sans MS" panose="030F0702030302020204" pitchFamily="66"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27421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b="1" dirty="0">
                <a:latin typeface="Tahoma" panose="020B0604030504040204" pitchFamily="34" charset="0"/>
                <a:ea typeface="Tahoma" panose="020B0604030504040204" pitchFamily="34" charset="0"/>
                <a:cs typeface="Tahoma" panose="020B0604030504040204" pitchFamily="34" charset="0"/>
              </a:rPr>
              <a:t>Changing Settings and Triggers </a:t>
            </a:r>
          </a:p>
        </p:txBody>
      </p:sp>
      <p:sp>
        <p:nvSpPr>
          <p:cNvPr id="2" name="Content Placeholder 1"/>
          <p:cNvSpPr>
            <a:spLocks noGrp="1"/>
          </p:cNvSpPr>
          <p:nvPr>
            <p:ph idx="1"/>
          </p:nvPr>
        </p:nvSpPr>
        <p:spPr>
          <a:xfrm>
            <a:off x="236667" y="1387736"/>
            <a:ext cx="11736593" cy="5105139"/>
          </a:xfrm>
        </p:spPr>
        <p:txBody>
          <a:bodyPr>
            <a:normAutofit fontScale="92500" lnSpcReduction="20000"/>
          </a:bodyPr>
          <a:lstStyle/>
          <a:p>
            <a:r>
              <a:rPr lang="en-GB" sz="3200" dirty="0">
                <a:latin typeface="Tahoma" panose="020B0604030504040204" pitchFamily="34" charset="0"/>
                <a:ea typeface="Tahoma" panose="020B0604030504040204" pitchFamily="34" charset="0"/>
                <a:cs typeface="Tahoma" panose="020B0604030504040204" pitchFamily="34" charset="0"/>
              </a:rPr>
              <a:t>Changing the environment  </a:t>
            </a:r>
            <a:endParaRPr lang="en-GB" sz="26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Avoiding the situation or distracting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Offering choices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Providing clear rules, modelling &amp; forewarning </a:t>
            </a:r>
            <a:endParaRPr lang="en-GB" sz="26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Catching the “good” and rewarding it</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Teaching a </a:t>
            </a:r>
            <a:r>
              <a:rPr lang="en-GB" sz="3200">
                <a:latin typeface="Tahoma" panose="020B0604030504040204" pitchFamily="34" charset="0"/>
                <a:ea typeface="Tahoma" panose="020B0604030504040204" pitchFamily="34" charset="0"/>
                <a:cs typeface="Tahoma" panose="020B0604030504040204" pitchFamily="34" charset="0"/>
              </a:rPr>
              <a:t>new skill.  </a:t>
            </a:r>
            <a:r>
              <a:rPr lang="en-GB" sz="3200" dirty="0">
                <a:latin typeface="Tahoma" panose="020B0604030504040204" pitchFamily="34" charset="0"/>
                <a:ea typeface="Tahoma" panose="020B0604030504040204" pitchFamily="34" charset="0"/>
                <a:cs typeface="Tahoma" panose="020B0604030504040204" pitchFamily="34" charset="0"/>
              </a:rPr>
              <a:t>Developing communication skills</a:t>
            </a:r>
            <a:endParaRPr lang="en-GB" sz="3200" dirty="0">
              <a:solidFill>
                <a:srgbClr val="0F14E3"/>
              </a:solidFill>
              <a:latin typeface="Tahoma" panose="020B0604030504040204" pitchFamily="34" charset="0"/>
              <a:ea typeface="Tahoma" panose="020B0604030504040204" pitchFamily="34" charset="0"/>
              <a:cs typeface="Tahoma" panose="020B0604030504040204" pitchFamily="34" charset="0"/>
            </a:endParaRPr>
          </a:p>
        </p:txBody>
      </p:sp>
      <p:sp>
        <p:nvSpPr>
          <p:cNvPr id="6" name="Slide Number Placeholder 5"/>
          <p:cNvSpPr>
            <a:spLocks noGrp="1"/>
          </p:cNvSpPr>
          <p:nvPr>
            <p:ph type="sldNum" sz="quarter" idx="12"/>
          </p:nvPr>
        </p:nvSpPr>
        <p:spPr/>
        <p:txBody>
          <a:bodyPr/>
          <a:lstStyle/>
          <a:p>
            <a:fld id="{D7E63A33-8271-4DD0-9C48-789913D7C115}" type="slidenum">
              <a:rPr lang="en-US" smtClean="0">
                <a:solidFill>
                  <a:prstClr val="black"/>
                </a:solidFill>
              </a:rPr>
              <a:pPr/>
              <a:t>37</a:t>
            </a:fld>
            <a:endParaRPr lang="en-US" dirty="0">
              <a:solidFill>
                <a:prstClr val="black"/>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15636" y="862688"/>
            <a:ext cx="1739697" cy="1656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4558" y="5580665"/>
            <a:ext cx="1430775" cy="752892"/>
          </a:xfrm>
          <a:prstGeom prst="rect">
            <a:avLst/>
          </a:prstGeom>
        </p:spPr>
      </p:pic>
    </p:spTree>
    <p:extLst>
      <p:ext uri="{BB962C8B-B14F-4D97-AF65-F5344CB8AC3E}">
        <p14:creationId xmlns:p14="http://schemas.microsoft.com/office/powerpoint/2010/main" val="397646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897" name="Rectangle 37896">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899" name="Group 37898">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37900"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37901"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37891" name="Rectangle 2"/>
          <p:cNvSpPr>
            <a:spLocks noGrp="1" noChangeArrowheads="1"/>
          </p:cNvSpPr>
          <p:nvPr>
            <p:ph type="title"/>
          </p:nvPr>
        </p:nvSpPr>
        <p:spPr>
          <a:xfrm>
            <a:off x="163629" y="1371190"/>
            <a:ext cx="4164741" cy="2183042"/>
          </a:xfrm>
        </p:spPr>
        <p:txBody>
          <a:bodyPr anchor="b">
            <a:normAutofit/>
          </a:bodyPr>
          <a:lstStyle/>
          <a:p>
            <a:pPr eaLnBrk="1" hangingPunct="1"/>
            <a:r>
              <a:rPr lang="en-GB" altLang="en-US" sz="3200" b="1" dirty="0">
                <a:latin typeface="Tahoma" panose="020B0604030504040204" pitchFamily="34" charset="0"/>
                <a:ea typeface="Tahoma" panose="020B0604030504040204" pitchFamily="34" charset="0"/>
                <a:cs typeface="Tahoma" panose="020B0604030504040204" pitchFamily="34" charset="0"/>
              </a:rPr>
              <a:t>Activity 3: </a:t>
            </a:r>
            <a:br>
              <a:rPr lang="en-GB" altLang="en-US" sz="3200" b="1" dirty="0">
                <a:latin typeface="Tahoma" panose="020B0604030504040204" pitchFamily="34" charset="0"/>
                <a:ea typeface="Tahoma" panose="020B0604030504040204" pitchFamily="34" charset="0"/>
                <a:cs typeface="Tahoma" panose="020B0604030504040204" pitchFamily="34" charset="0"/>
              </a:rPr>
            </a:br>
            <a:r>
              <a:rPr lang="en-GB" altLang="en-US" sz="3200" b="1" dirty="0">
                <a:latin typeface="Tahoma" panose="020B0604030504040204" pitchFamily="34" charset="0"/>
                <a:ea typeface="Tahoma" panose="020B0604030504040204" pitchFamily="34" charset="0"/>
                <a:cs typeface="Tahoma" panose="020B0604030504040204" pitchFamily="34" charset="0"/>
              </a:rPr>
              <a:t>Changing Setting and triggers </a:t>
            </a:r>
          </a:p>
        </p:txBody>
      </p:sp>
      <p:sp>
        <p:nvSpPr>
          <p:cNvPr id="37903"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7905" name="Freeform: Shape 37904">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846470" cy="1051314"/>
          </a:xfrm>
          <a:prstGeom prst="rect">
            <a:avLst/>
          </a:prstGeom>
        </p:spPr>
      </p:pic>
      <p:sp>
        <p:nvSpPr>
          <p:cNvPr id="37892" name="Rectangle 3"/>
          <p:cNvSpPr>
            <a:spLocks noGrp="1" noChangeArrowheads="1"/>
          </p:cNvSpPr>
          <p:nvPr>
            <p:ph idx="1"/>
          </p:nvPr>
        </p:nvSpPr>
        <p:spPr>
          <a:xfrm>
            <a:off x="965199" y="3729161"/>
            <a:ext cx="5690043" cy="2277321"/>
          </a:xfrm>
        </p:spPr>
        <p:txBody>
          <a:bodyPr>
            <a:normAutofit/>
          </a:bodyPr>
          <a:lstStyle/>
          <a:p>
            <a:pPr marL="109728" indent="0" eaLnBrk="1" hangingPunct="1">
              <a:buNone/>
            </a:pPr>
            <a:endParaRPr lang="en-GB" altLang="en-US" sz="2000" dirty="0"/>
          </a:p>
          <a:p>
            <a:pPr eaLnBrk="1" hangingPunct="1"/>
            <a:r>
              <a:rPr lang="en-GB" altLang="en-US" sz="2000" dirty="0">
                <a:latin typeface="Tahoma" panose="020B0604030504040204" pitchFamily="34" charset="0"/>
                <a:ea typeface="Tahoma" panose="020B0604030504040204" pitchFamily="34" charset="0"/>
                <a:cs typeface="Tahoma" panose="020B0604030504040204" pitchFamily="34" charset="0"/>
              </a:rPr>
              <a:t>Consider the scenarios on the cards</a:t>
            </a:r>
          </a:p>
          <a:p>
            <a:pPr marL="109728" indent="0" eaLnBrk="1" hangingPunct="1">
              <a:buNone/>
            </a:pPr>
            <a:endParaRPr lang="en-GB" altLang="en-US" sz="20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2000" dirty="0">
                <a:latin typeface="Tahoma" panose="020B0604030504040204" pitchFamily="34" charset="0"/>
                <a:ea typeface="Tahoma" panose="020B0604030504040204" pitchFamily="34" charset="0"/>
                <a:cs typeface="Tahoma" panose="020B0604030504040204" pitchFamily="34" charset="0"/>
              </a:rPr>
              <a:t>Discuss ways the settings and/or triggers could be changed to reduce the behaviour occurring again</a:t>
            </a:r>
          </a:p>
          <a:p>
            <a:pPr eaLnBrk="1" hangingPunct="1"/>
            <a:endParaRPr lang="en-GB" altLang="en-US" sz="20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0038" y="2418848"/>
            <a:ext cx="2713512" cy="2584619"/>
          </a:xfrm>
          <a:prstGeom prst="rect">
            <a:avLst/>
          </a:prstGeom>
        </p:spPr>
      </p:pic>
      <p:sp>
        <p:nvSpPr>
          <p:cNvPr id="37890" name="Slide Number Placeholder 5"/>
          <p:cNvSpPr>
            <a:spLocks noGrp="1"/>
          </p:cNvSpPr>
          <p:nvPr>
            <p:ph type="sldNum" sz="quarter" idx="12"/>
          </p:nvPr>
        </p:nvSpPr>
        <p:spPr>
          <a:xfrm>
            <a:off x="11146536" y="6035040"/>
            <a:ext cx="548640" cy="548640"/>
          </a:xfrm>
          <a:prstGeom prst="ellipse">
            <a:avLst/>
          </a:prstGeom>
          <a:solidFill>
            <a:schemeClr val="tx1">
              <a:alpha val="80000"/>
            </a:schemeClr>
          </a:solidFill>
        </p:spPr>
        <p:txBody>
          <a:bodyPr anchor="ct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ts val="600"/>
              </a:spcAft>
            </a:pPr>
            <a:fld id="{E506BCE3-8223-4D30-9F73-7B6DD1165857}" type="slidenum">
              <a:rPr lang="en-GB" altLang="en-US">
                <a:solidFill>
                  <a:schemeClr val="bg1"/>
                </a:solidFill>
              </a:rPr>
              <a:pPr algn="ctr" eaLnBrk="1" hangingPunct="1">
                <a:spcAft>
                  <a:spcPts val="600"/>
                </a:spcAft>
              </a:pPr>
              <a:t>38</a:t>
            </a:fld>
            <a:endParaRPr lang="en-GB" altLang="en-US">
              <a:solidFill>
                <a:schemeClr val="bg1"/>
              </a:solidFill>
            </a:endParaRPr>
          </a:p>
        </p:txBody>
      </p:sp>
    </p:spTree>
    <p:extLst>
      <p:ext uri="{BB962C8B-B14F-4D97-AF65-F5344CB8AC3E}">
        <p14:creationId xmlns:p14="http://schemas.microsoft.com/office/powerpoint/2010/main" val="204364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38919" name="Rectangle 38918">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921" name="Group 38920">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38922"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38923"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1506" name="Rectangle 2"/>
          <p:cNvSpPr>
            <a:spLocks noGrp="1" noChangeArrowheads="1"/>
          </p:cNvSpPr>
          <p:nvPr>
            <p:ph type="title"/>
          </p:nvPr>
        </p:nvSpPr>
        <p:spPr>
          <a:xfrm>
            <a:off x="965200" y="1371190"/>
            <a:ext cx="3363170" cy="2183042"/>
          </a:xfrm>
        </p:spPr>
        <p:txBody>
          <a:bodyPr anchor="b">
            <a:normAutofit/>
          </a:bodyPr>
          <a:lstStyle/>
          <a:p>
            <a:pPr eaLnBrk="1" hangingPunct="1"/>
            <a:r>
              <a:rPr lang="en-GB" altLang="en-US" sz="4000" b="1">
                <a:latin typeface="Tahoma" panose="020B0604030504040204" pitchFamily="34" charset="0"/>
                <a:ea typeface="Tahoma" panose="020B0604030504040204" pitchFamily="34" charset="0"/>
                <a:cs typeface="Tahoma" panose="020B0604030504040204" pitchFamily="34" charset="0"/>
              </a:rPr>
              <a:t>Changing Responses</a:t>
            </a:r>
          </a:p>
        </p:txBody>
      </p:sp>
      <p:sp>
        <p:nvSpPr>
          <p:cNvPr id="38925"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927" name="Freeform: Shape 38926">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846470" cy="1051314"/>
          </a:xfrm>
          <a:prstGeom prst="rect">
            <a:avLst/>
          </a:prstGeom>
        </p:spPr>
      </p:pic>
      <p:sp>
        <p:nvSpPr>
          <p:cNvPr id="21507" name="Rectangle 3"/>
          <p:cNvSpPr>
            <a:spLocks noGrp="1" noChangeArrowheads="1"/>
          </p:cNvSpPr>
          <p:nvPr>
            <p:ph idx="1"/>
          </p:nvPr>
        </p:nvSpPr>
        <p:spPr>
          <a:xfrm>
            <a:off x="965199" y="3729161"/>
            <a:ext cx="5690043" cy="2277321"/>
          </a:xfrm>
        </p:spPr>
        <p:txBody>
          <a:bodyPr>
            <a:normAutofit/>
          </a:bodyPr>
          <a:lstStyle/>
          <a:p>
            <a:pPr eaLnBrk="1" hangingPunct="1"/>
            <a:r>
              <a:rPr lang="en-GB" altLang="en-US" sz="2400">
                <a:latin typeface="Tahoma" panose="020B0604030504040204" pitchFamily="34" charset="0"/>
                <a:ea typeface="Tahoma" panose="020B0604030504040204" pitchFamily="34" charset="0"/>
                <a:cs typeface="Tahoma" panose="020B0604030504040204" pitchFamily="34" charset="0"/>
              </a:rPr>
              <a:t>The way the adults respond to the child</a:t>
            </a:r>
          </a:p>
          <a:p>
            <a:pPr marL="109728" indent="0" eaLnBrk="1" hangingPunct="1">
              <a:buNone/>
            </a:pPr>
            <a:endParaRPr lang="en-GB" altLang="en-US" sz="240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2400">
                <a:latin typeface="Tahoma" panose="020B0604030504040204" pitchFamily="34" charset="0"/>
                <a:ea typeface="Tahoma" panose="020B0604030504040204" pitchFamily="34" charset="0"/>
                <a:cs typeface="Tahoma" panose="020B0604030504040204" pitchFamily="34" charset="0"/>
              </a:rPr>
              <a:t>What the adult expects from the child</a:t>
            </a:r>
          </a:p>
          <a:p>
            <a:pPr eaLnBrk="1" hangingPunct="1"/>
            <a:endParaRPr lang="en-GB" altLang="en-US" sz="240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GB" altLang="en-US" sz="240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0038" y="2418848"/>
            <a:ext cx="2713512" cy="2584619"/>
          </a:xfrm>
          <a:prstGeom prst="rect">
            <a:avLst/>
          </a:prstGeom>
        </p:spPr>
      </p:pic>
      <p:sp>
        <p:nvSpPr>
          <p:cNvPr id="38914" name="Slide Number Placeholder 5"/>
          <p:cNvSpPr>
            <a:spLocks noGrp="1"/>
          </p:cNvSpPr>
          <p:nvPr>
            <p:ph type="sldNum" sz="quarter" idx="12"/>
          </p:nvPr>
        </p:nvSpPr>
        <p:spPr>
          <a:xfrm>
            <a:off x="11146536" y="6035040"/>
            <a:ext cx="548640" cy="548640"/>
          </a:xfrm>
          <a:prstGeom prst="ellipse">
            <a:avLst/>
          </a:prstGeom>
          <a:solidFill>
            <a:schemeClr val="tx1">
              <a:alpha val="80000"/>
            </a:schemeClr>
          </a:solidFill>
        </p:spPr>
        <p:txBody>
          <a:bodyPr anchor="ct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ts val="600"/>
              </a:spcAft>
            </a:pPr>
            <a:fld id="{3E007907-67F7-4619-AC84-C446A5CE64D9}" type="slidenum">
              <a:rPr lang="en-GB" altLang="en-US">
                <a:solidFill>
                  <a:schemeClr val="bg1"/>
                </a:solidFill>
              </a:rPr>
              <a:pPr algn="ctr" eaLnBrk="1" hangingPunct="1">
                <a:spcAft>
                  <a:spcPts val="600"/>
                </a:spcAft>
              </a:pPr>
              <a:t>39</a:t>
            </a:fld>
            <a:endParaRPr lang="en-GB" altLang="en-US">
              <a:solidFill>
                <a:schemeClr val="bg1"/>
              </a:solidFill>
            </a:endParaRPr>
          </a:p>
        </p:txBody>
      </p:sp>
    </p:spTree>
    <p:extLst>
      <p:ext uri="{BB962C8B-B14F-4D97-AF65-F5344CB8AC3E}">
        <p14:creationId xmlns:p14="http://schemas.microsoft.com/office/powerpoint/2010/main" val="263960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0515600" cy="732155"/>
          </a:xfrm>
        </p:spPr>
        <p:txBody>
          <a:bodyPr>
            <a:normAutofit fontScale="90000"/>
          </a:bodyPr>
          <a:lstStyle/>
          <a:p>
            <a:pPr algn="ctr"/>
            <a:r>
              <a:rPr lang="en-GB" b="1" dirty="0">
                <a:latin typeface="Tahoma" panose="020B0604030504040204" pitchFamily="34" charset="0"/>
                <a:ea typeface="Tahoma" panose="020B0604030504040204" pitchFamily="34" charset="0"/>
                <a:cs typeface="Tahoma" panose="020B0604030504040204" pitchFamily="34" charset="0"/>
              </a:rPr>
              <a:t>Developing an Emotional Regulation Plan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0570989"/>
              </p:ext>
            </p:extLst>
          </p:nvPr>
        </p:nvGraphicFramePr>
        <p:xfrm>
          <a:off x="714894" y="1307694"/>
          <a:ext cx="10873572" cy="5356731"/>
        </p:xfrm>
        <a:graphic>
          <a:graphicData uri="http://schemas.openxmlformats.org/drawingml/2006/table">
            <a:tbl>
              <a:tblPr firstRow="1" bandRow="1">
                <a:tableStyleId>{5C22544A-7EE6-4342-B048-85BDC9FD1C3A}</a:tableStyleId>
              </a:tblPr>
              <a:tblGrid>
                <a:gridCol w="5436786">
                  <a:extLst>
                    <a:ext uri="{9D8B030D-6E8A-4147-A177-3AD203B41FA5}">
                      <a16:colId xmlns:a16="http://schemas.microsoft.com/office/drawing/2014/main" val="20000"/>
                    </a:ext>
                  </a:extLst>
                </a:gridCol>
                <a:gridCol w="5436786">
                  <a:extLst>
                    <a:ext uri="{9D8B030D-6E8A-4147-A177-3AD203B41FA5}">
                      <a16:colId xmlns:a16="http://schemas.microsoft.com/office/drawing/2014/main" val="20001"/>
                    </a:ext>
                  </a:extLst>
                </a:gridCol>
              </a:tblGrid>
              <a:tr h="504000">
                <a:tc>
                  <a:txBody>
                    <a:bodyPr/>
                    <a:lstStyle/>
                    <a:p>
                      <a:pPr algn="ctr"/>
                      <a:r>
                        <a:rPr lang="en-GB" dirty="0">
                          <a:solidFill>
                            <a:schemeClr val="bg1"/>
                          </a:solidFill>
                        </a:rPr>
                        <a:t>Settings</a:t>
                      </a:r>
                      <a:r>
                        <a:rPr lang="en-GB" baseline="0" dirty="0">
                          <a:solidFill>
                            <a:schemeClr val="bg1"/>
                          </a:solidFill>
                        </a:rPr>
                        <a:t> and Triggers</a:t>
                      </a:r>
                      <a:endParaRPr lang="en-GB" dirty="0">
                        <a:solidFill>
                          <a:schemeClr val="bg1"/>
                        </a:solidFill>
                      </a:endParaRPr>
                    </a:p>
                  </a:txBody>
                  <a:tcPr anchor="ctr"/>
                </a:tc>
                <a:tc>
                  <a:txBody>
                    <a:bodyPr/>
                    <a:lstStyle/>
                    <a:p>
                      <a:pPr algn="ctr"/>
                      <a:r>
                        <a:rPr lang="en-GB" dirty="0">
                          <a:solidFill>
                            <a:schemeClr val="bg1"/>
                          </a:solidFill>
                        </a:rPr>
                        <a:t>Emotional regulation unwanted response </a:t>
                      </a:r>
                    </a:p>
                  </a:txBody>
                  <a:tcPr anchor="ctr"/>
                </a:tc>
                <a:extLst>
                  <a:ext uri="{0D108BD9-81ED-4DB2-BD59-A6C34878D82A}">
                    <a16:rowId xmlns:a16="http://schemas.microsoft.com/office/drawing/2014/main" val="10000"/>
                  </a:ext>
                </a:extLst>
              </a:tr>
              <a:tr h="179603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dirty="0"/>
                        <a:t>What are the triggers that seem to set off the response?</a:t>
                      </a:r>
                    </a:p>
                    <a:p>
                      <a:pPr marL="0" marR="0" indent="0" algn="ctr" defTabSz="914400" rtl="0" eaLnBrk="1" fontAlgn="auto" latinLnBrk="0" hangingPunct="1">
                        <a:lnSpc>
                          <a:spcPct val="100000"/>
                        </a:lnSpc>
                        <a:spcBef>
                          <a:spcPts val="0"/>
                        </a:spcBef>
                        <a:spcAft>
                          <a:spcPts val="0"/>
                        </a:spcAft>
                        <a:buClrTx/>
                        <a:buSzTx/>
                        <a:buFontTx/>
                        <a:buNone/>
                        <a:tabLst/>
                        <a:defRPr/>
                      </a:pPr>
                      <a:r>
                        <a:rPr lang="en-GB" dirty="0"/>
                        <a:t>What</a:t>
                      </a:r>
                      <a:r>
                        <a:rPr lang="en-GB" baseline="0" dirty="0"/>
                        <a:t> aspects of the environment does the child find difficult (places, people, sounds, sights, smells)?</a:t>
                      </a:r>
                      <a:endParaRPr lang="en-GB" dirty="0"/>
                    </a:p>
                    <a:p>
                      <a:pPr marL="0" marR="0" indent="0" algn="ctr" defTabSz="914400" rtl="0" eaLnBrk="1" fontAlgn="auto" latinLnBrk="0" hangingPunct="1">
                        <a:lnSpc>
                          <a:spcPct val="100000"/>
                        </a:lnSpc>
                        <a:spcBef>
                          <a:spcPts val="0"/>
                        </a:spcBef>
                        <a:spcAft>
                          <a:spcPts val="0"/>
                        </a:spcAft>
                        <a:buClrTx/>
                        <a:buSzTx/>
                        <a:buFontTx/>
                        <a:buNone/>
                        <a:tabLst/>
                        <a:defRPr/>
                      </a:pPr>
                      <a:r>
                        <a:rPr lang="en-GB" dirty="0"/>
                        <a:t>Are there particular</a:t>
                      </a:r>
                      <a:r>
                        <a:rPr lang="en-GB" baseline="0" dirty="0"/>
                        <a:t> times of the day when the behaviour is more likely to occur?</a:t>
                      </a:r>
                      <a:endParaRPr lang="en-GB" dirty="0"/>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1200" b="1"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1800" b="1" i="0" u="none" strike="noStrike" cap="none" normalizeH="0" baseline="0" dirty="0">
                          <a:ln>
                            <a:noFill/>
                          </a:ln>
                          <a:solidFill>
                            <a:schemeClr val="tx1"/>
                          </a:solidFill>
                          <a:effectLst/>
                          <a:latin typeface="+mn-lt"/>
                        </a:rPr>
                        <a:t>Describe the current (unwanted) behaviour using CLEAR language</a:t>
                      </a: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GB" altLang="en-US" sz="1800" b="1"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en-US" sz="1800" b="1" i="0" u="none" strike="noStrike" cap="none" normalizeH="0" baseline="0" dirty="0">
                          <a:ln>
                            <a:noFill/>
                          </a:ln>
                          <a:solidFill>
                            <a:schemeClr val="tx1"/>
                          </a:solidFill>
                          <a:effectLst/>
                          <a:latin typeface="+mn-lt"/>
                        </a:rPr>
                        <a:t>Agree the behaviour GOAL</a:t>
                      </a:r>
                      <a:endParaRPr lang="en-GB" b="1" dirty="0">
                        <a:latin typeface="+mn-lt"/>
                      </a:endParaRPr>
                    </a:p>
                    <a:p>
                      <a:pPr algn="ctr"/>
                      <a:endParaRPr lang="en-GB" dirty="0"/>
                    </a:p>
                  </a:txBody>
                  <a:tcPr/>
                </a:tc>
                <a:extLst>
                  <a:ext uri="{0D108BD9-81ED-4DB2-BD59-A6C34878D82A}">
                    <a16:rowId xmlns:a16="http://schemas.microsoft.com/office/drawing/2014/main" val="10001"/>
                  </a:ext>
                </a:extLst>
              </a:tr>
              <a:tr h="612000">
                <a:tc>
                  <a:txBody>
                    <a:bodyPr/>
                    <a:lstStyle/>
                    <a:p>
                      <a:pPr algn="ctr"/>
                      <a:r>
                        <a:rPr lang="en-GB" b="1" dirty="0">
                          <a:solidFill>
                            <a:schemeClr val="bg1"/>
                          </a:solidFill>
                        </a:rPr>
                        <a:t>How</a:t>
                      </a:r>
                      <a:r>
                        <a:rPr lang="en-GB" b="1" baseline="0" dirty="0">
                          <a:solidFill>
                            <a:schemeClr val="bg1"/>
                          </a:solidFill>
                        </a:rPr>
                        <a:t> to help me avoid the unwanted response</a:t>
                      </a:r>
                      <a:endParaRPr lang="en-GB" b="1" dirty="0">
                        <a:solidFill>
                          <a:schemeClr val="bg1"/>
                        </a:solidFill>
                      </a:endParaRPr>
                    </a:p>
                  </a:txBody>
                  <a:tcPr anchor="ctr">
                    <a:solidFill>
                      <a:schemeClr val="accent1"/>
                    </a:solidFill>
                  </a:tcPr>
                </a:tc>
                <a:tc>
                  <a:txBody>
                    <a:bodyPr/>
                    <a:lstStyle/>
                    <a:p>
                      <a:pPr algn="ctr"/>
                      <a:r>
                        <a:rPr lang="en-GB" b="1" dirty="0">
                          <a:solidFill>
                            <a:schemeClr val="bg1"/>
                          </a:solidFill>
                        </a:rPr>
                        <a:t>How to help</a:t>
                      </a:r>
                      <a:r>
                        <a:rPr lang="en-GB" b="1" baseline="0" dirty="0">
                          <a:solidFill>
                            <a:schemeClr val="bg1"/>
                          </a:solidFill>
                        </a:rPr>
                        <a:t> me regulate my emotions </a:t>
                      </a:r>
                      <a:endParaRPr lang="en-GB" b="1" dirty="0">
                        <a:solidFill>
                          <a:schemeClr val="bg1"/>
                        </a:solidFill>
                      </a:endParaRPr>
                    </a:p>
                  </a:txBody>
                  <a:tcPr anchor="ctr">
                    <a:solidFill>
                      <a:schemeClr val="accent1"/>
                    </a:solidFill>
                  </a:tcPr>
                </a:tc>
                <a:extLst>
                  <a:ext uri="{0D108BD9-81ED-4DB2-BD59-A6C34878D82A}">
                    <a16:rowId xmlns:a16="http://schemas.microsoft.com/office/drawing/2014/main" val="10002"/>
                  </a:ext>
                </a:extLst>
              </a:tr>
              <a:tr h="2430219">
                <a:tc>
                  <a:txBody>
                    <a:bodyPr/>
                    <a:lstStyle/>
                    <a:p>
                      <a:pPr algn="ctr" eaLnBrk="1" hangingPunct="1">
                        <a:lnSpc>
                          <a:spcPct val="90000"/>
                        </a:lnSpc>
                      </a:pPr>
                      <a:endParaRPr lang="en-GB" altLang="en-US" sz="1050" dirty="0"/>
                    </a:p>
                    <a:p>
                      <a:pPr algn="ctr" eaLnBrk="1" hangingPunct="1">
                        <a:lnSpc>
                          <a:spcPct val="90000"/>
                        </a:lnSpc>
                      </a:pPr>
                      <a:r>
                        <a:rPr lang="en-GB" altLang="en-US" sz="1800" dirty="0"/>
                        <a:t>Changing the environment</a:t>
                      </a:r>
                    </a:p>
                    <a:p>
                      <a:pPr algn="ctr" eaLnBrk="1" hangingPunct="1">
                        <a:lnSpc>
                          <a:spcPct val="90000"/>
                        </a:lnSpc>
                      </a:pPr>
                      <a:r>
                        <a:rPr lang="en-GB" altLang="en-US" sz="1800" dirty="0"/>
                        <a:t>Avoiding the situation</a:t>
                      </a:r>
                    </a:p>
                    <a:p>
                      <a:pPr algn="ctr" eaLnBrk="1" hangingPunct="1">
                        <a:lnSpc>
                          <a:spcPct val="90000"/>
                        </a:lnSpc>
                      </a:pPr>
                      <a:r>
                        <a:rPr lang="en-GB" altLang="en-US" sz="1800" dirty="0"/>
                        <a:t>Offering choices</a:t>
                      </a:r>
                    </a:p>
                    <a:p>
                      <a:pPr algn="ctr" eaLnBrk="1" hangingPunct="1">
                        <a:lnSpc>
                          <a:spcPct val="90000"/>
                        </a:lnSpc>
                      </a:pPr>
                      <a:r>
                        <a:rPr lang="en-GB" altLang="en-US" sz="1800" dirty="0"/>
                        <a:t>Providing clear rules – and model</a:t>
                      </a:r>
                    </a:p>
                    <a:p>
                      <a:pPr algn="ctr" eaLnBrk="1" hangingPunct="1">
                        <a:lnSpc>
                          <a:spcPct val="90000"/>
                        </a:lnSpc>
                      </a:pPr>
                      <a:r>
                        <a:rPr lang="en-GB" altLang="en-US" sz="1800" dirty="0"/>
                        <a:t>Distracting</a:t>
                      </a:r>
                    </a:p>
                    <a:p>
                      <a:pPr algn="ctr" eaLnBrk="1" hangingPunct="1">
                        <a:lnSpc>
                          <a:spcPct val="90000"/>
                        </a:lnSpc>
                      </a:pPr>
                      <a:r>
                        <a:rPr lang="en-GB" altLang="en-US" sz="1800" dirty="0"/>
                        <a:t>Catching the “good” and rewarding it</a:t>
                      </a:r>
                    </a:p>
                    <a:p>
                      <a:pPr algn="ctr" eaLnBrk="1" hangingPunct="1">
                        <a:lnSpc>
                          <a:spcPct val="90000"/>
                        </a:lnSpc>
                      </a:pPr>
                      <a:endParaRPr lang="en-GB" altLang="en-US" sz="1600" dirty="0"/>
                    </a:p>
                    <a:p>
                      <a:pPr algn="ctr" eaLnBrk="1" hangingPunct="1">
                        <a:lnSpc>
                          <a:spcPct val="90000"/>
                        </a:lnSpc>
                      </a:pPr>
                      <a:r>
                        <a:rPr lang="en-GB" altLang="en-US" sz="1800" b="1" dirty="0"/>
                        <a:t>Teach</a:t>
                      </a:r>
                      <a:r>
                        <a:rPr lang="en-GB" altLang="en-US" sz="1800" b="1" baseline="0" dirty="0"/>
                        <a:t> </a:t>
                      </a:r>
                      <a:r>
                        <a:rPr lang="en-GB" altLang="en-US" sz="1800" b="1" dirty="0"/>
                        <a:t>new skills that  will help</a:t>
                      </a:r>
                      <a:r>
                        <a:rPr lang="en-GB" altLang="en-US" sz="1800" b="1" baseline="0" dirty="0"/>
                        <a:t> the child work towards their behaviour goal</a:t>
                      </a:r>
                      <a:endParaRPr lang="en-GB" altLang="en-US" sz="1800" b="1" dirty="0"/>
                    </a:p>
                  </a:txBody>
                  <a:tcPr/>
                </a:tc>
                <a:tc>
                  <a:txBody>
                    <a:bodyPr/>
                    <a:lstStyle/>
                    <a:p>
                      <a:pPr algn="ctr"/>
                      <a:r>
                        <a:rPr lang="en-GB" dirty="0"/>
                        <a:t>This is </a:t>
                      </a:r>
                      <a:r>
                        <a:rPr lang="en-GB" b="1" dirty="0"/>
                        <a:t>unique to each child </a:t>
                      </a:r>
                      <a:r>
                        <a:rPr lang="en-GB" dirty="0"/>
                        <a:t>and will depend</a:t>
                      </a:r>
                      <a:r>
                        <a:rPr lang="en-GB" baseline="0" dirty="0"/>
                        <a:t> on adult observations and knowledge of calming strategies for individual children when they find things difficult. </a:t>
                      </a:r>
                    </a:p>
                    <a:p>
                      <a:pPr algn="ctr"/>
                      <a:r>
                        <a:rPr lang="en-GB" baseline="0" dirty="0"/>
                        <a:t>This may include:</a:t>
                      </a:r>
                    </a:p>
                    <a:p>
                      <a:pPr algn="ctr"/>
                      <a:r>
                        <a:rPr lang="en-GB" baseline="0" dirty="0"/>
                        <a:t>Calm voice and limited language</a:t>
                      </a:r>
                    </a:p>
                    <a:p>
                      <a:pPr algn="ctr"/>
                      <a:r>
                        <a:rPr lang="en-GB" baseline="0" dirty="0"/>
                        <a:t>Move to ‘quiet’ area</a:t>
                      </a:r>
                    </a:p>
                    <a:p>
                      <a:pPr algn="ctr"/>
                      <a:r>
                        <a:rPr lang="en-GB" baseline="0" dirty="0"/>
                        <a:t>Clear instructions e.g. ‘hands down’ </a:t>
                      </a:r>
                      <a:endParaRPr lang="en-GB" dirty="0"/>
                    </a:p>
                  </a:txBody>
                  <a:tcPr/>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AF45BF49-C222-79A8-15BB-A1444822394C}"/>
              </a:ext>
            </a:extLst>
          </p:cNvPr>
          <p:cNvSpPr>
            <a:spLocks noGrp="1"/>
          </p:cNvSpPr>
          <p:nvPr>
            <p:ph type="sldNum" sz="quarter" idx="12"/>
          </p:nvPr>
        </p:nvSpPr>
        <p:spPr/>
        <p:txBody>
          <a:bodyPr/>
          <a:lstStyle/>
          <a:p>
            <a:fld id="{D7E63A33-8271-4DD0-9C48-789913D7C115}"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81484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36525"/>
            <a:ext cx="10515600" cy="960755"/>
          </a:xfrm>
        </p:spPr>
        <p:txBody>
          <a:bodyPr>
            <a:normAutofit/>
          </a:bodyPr>
          <a:lstStyle/>
          <a:p>
            <a:pPr algn="ctr"/>
            <a:r>
              <a:rPr lang="en-GB" sz="3600" b="1" dirty="0">
                <a:latin typeface="Tahoma" panose="020B0604030504040204" pitchFamily="34" charset="0"/>
                <a:ea typeface="Tahoma" panose="020B0604030504040204" pitchFamily="34" charset="0"/>
                <a:cs typeface="Tahoma" panose="020B0604030504040204" pitchFamily="34" charset="0"/>
              </a:rPr>
              <a:t>Example of an Emotional Regulation Plan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7258739"/>
              </p:ext>
            </p:extLst>
          </p:nvPr>
        </p:nvGraphicFramePr>
        <p:xfrm>
          <a:off x="714894" y="1097280"/>
          <a:ext cx="10873572" cy="5680728"/>
        </p:xfrm>
        <a:graphic>
          <a:graphicData uri="http://schemas.openxmlformats.org/drawingml/2006/table">
            <a:tbl>
              <a:tblPr firstRow="1" bandRow="1">
                <a:tableStyleId>{5C22544A-7EE6-4342-B048-85BDC9FD1C3A}</a:tableStyleId>
              </a:tblPr>
              <a:tblGrid>
                <a:gridCol w="3624524">
                  <a:extLst>
                    <a:ext uri="{9D8B030D-6E8A-4147-A177-3AD203B41FA5}">
                      <a16:colId xmlns:a16="http://schemas.microsoft.com/office/drawing/2014/main" val="20000"/>
                    </a:ext>
                  </a:extLst>
                </a:gridCol>
                <a:gridCol w="3630300">
                  <a:extLst>
                    <a:ext uri="{9D8B030D-6E8A-4147-A177-3AD203B41FA5}">
                      <a16:colId xmlns:a16="http://schemas.microsoft.com/office/drawing/2014/main" val="20001"/>
                    </a:ext>
                  </a:extLst>
                </a:gridCol>
                <a:gridCol w="3618748">
                  <a:extLst>
                    <a:ext uri="{9D8B030D-6E8A-4147-A177-3AD203B41FA5}">
                      <a16:colId xmlns:a16="http://schemas.microsoft.com/office/drawing/2014/main" val="4174855642"/>
                    </a:ext>
                  </a:extLst>
                </a:gridCol>
              </a:tblGrid>
              <a:tr h="483397">
                <a:tc>
                  <a:txBody>
                    <a:bodyPr/>
                    <a:lstStyle/>
                    <a:p>
                      <a:pPr algn="ctr"/>
                      <a:r>
                        <a:rPr lang="en-GB" dirty="0">
                          <a:solidFill>
                            <a:schemeClr val="bg1"/>
                          </a:solidFill>
                        </a:rPr>
                        <a:t>Settings</a:t>
                      </a:r>
                      <a:r>
                        <a:rPr lang="en-GB" baseline="0" dirty="0">
                          <a:solidFill>
                            <a:schemeClr val="bg1"/>
                          </a:solidFill>
                        </a:rPr>
                        <a:t> and Triggers</a:t>
                      </a:r>
                      <a:endParaRPr lang="en-GB" dirty="0">
                        <a:solidFill>
                          <a:schemeClr val="bg1"/>
                        </a:solidFill>
                      </a:endParaRPr>
                    </a:p>
                  </a:txBody>
                  <a:tcPr anchor="ctr"/>
                </a:tc>
                <a:tc>
                  <a:txBody>
                    <a:bodyPr/>
                    <a:lstStyle/>
                    <a:p>
                      <a:pPr algn="ctr"/>
                      <a:r>
                        <a:rPr lang="en-GB" dirty="0">
                          <a:solidFill>
                            <a:schemeClr val="bg1"/>
                          </a:solidFill>
                        </a:rPr>
                        <a:t>Current behaviour</a:t>
                      </a:r>
                    </a:p>
                  </a:txBody>
                  <a:tcPr anchor="ctr"/>
                </a:tc>
                <a:tc>
                  <a:txBody>
                    <a:bodyPr/>
                    <a:lstStyle/>
                    <a:p>
                      <a:pPr algn="ctr"/>
                      <a:r>
                        <a:rPr lang="en-GB" dirty="0">
                          <a:solidFill>
                            <a:schemeClr val="bg1"/>
                          </a:solidFill>
                        </a:rPr>
                        <a:t>Behaviour Goal</a:t>
                      </a:r>
                    </a:p>
                  </a:txBody>
                  <a:tcPr anchor="ctr"/>
                </a:tc>
                <a:extLst>
                  <a:ext uri="{0D108BD9-81ED-4DB2-BD59-A6C34878D82A}">
                    <a16:rowId xmlns:a16="http://schemas.microsoft.com/office/drawing/2014/main" val="10000"/>
                  </a:ext>
                </a:extLst>
              </a:tr>
              <a:tr h="17226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b="1" dirty="0"/>
                        <a:t>Being asked to share a toy or join in a sharing game triggers the behaviour</a:t>
                      </a: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000" b="1" i="0" u="none" strike="noStrike" cap="none" normalizeH="0" baseline="0" dirty="0">
                          <a:ln>
                            <a:noFill/>
                          </a:ln>
                          <a:solidFill>
                            <a:schemeClr val="tx1"/>
                          </a:solidFill>
                          <a:effectLst/>
                          <a:latin typeface="+mn-lt"/>
                        </a:rPr>
                        <a:t>Bill screams repeated holds onto toys when asked to share a toy or activity</a:t>
                      </a:r>
                    </a:p>
                    <a:p>
                      <a:pPr algn="ctr"/>
                      <a:endParaRPr lang="en-GB" dirty="0"/>
                    </a:p>
                  </a:txBody>
                  <a:tcPr/>
                </a:tc>
                <a:tc>
                  <a:txBody>
                    <a:bodyPr/>
                    <a:lstStyle/>
                    <a:p>
                      <a:pPr algn="l"/>
                      <a:r>
                        <a:rPr lang="en-GB" b="1" dirty="0"/>
                        <a:t>Bill will play alongside another child for 2 minutes </a:t>
                      </a:r>
                    </a:p>
                  </a:txBody>
                  <a:tcPr/>
                </a:tc>
                <a:extLst>
                  <a:ext uri="{0D108BD9-81ED-4DB2-BD59-A6C34878D82A}">
                    <a16:rowId xmlns:a16="http://schemas.microsoft.com/office/drawing/2014/main" val="10001"/>
                  </a:ext>
                </a:extLst>
              </a:tr>
              <a:tr h="613914">
                <a:tc>
                  <a:txBody>
                    <a:bodyPr/>
                    <a:lstStyle/>
                    <a:p>
                      <a:pPr algn="ctr"/>
                      <a:r>
                        <a:rPr lang="en-GB" b="1" dirty="0">
                          <a:solidFill>
                            <a:schemeClr val="bg1"/>
                          </a:solidFill>
                        </a:rPr>
                        <a:t>How</a:t>
                      </a:r>
                      <a:r>
                        <a:rPr lang="en-GB" b="1" baseline="0" dirty="0">
                          <a:solidFill>
                            <a:schemeClr val="bg1"/>
                          </a:solidFill>
                        </a:rPr>
                        <a:t> to help me avoid the unwanted response</a:t>
                      </a:r>
                      <a:endParaRPr lang="en-GB" b="1" dirty="0">
                        <a:solidFill>
                          <a:schemeClr val="bg1"/>
                        </a:solidFill>
                      </a:endParaRPr>
                    </a:p>
                  </a:txBody>
                  <a:tcPr anchor="ctr">
                    <a:solidFill>
                      <a:schemeClr val="accent1"/>
                    </a:solidFill>
                  </a:tcPr>
                </a:tc>
                <a:tc gridSpan="2">
                  <a:txBody>
                    <a:bodyPr/>
                    <a:lstStyle/>
                    <a:p>
                      <a:pPr algn="ctr"/>
                      <a:r>
                        <a:rPr lang="en-GB" b="1" dirty="0">
                          <a:solidFill>
                            <a:schemeClr val="bg1"/>
                          </a:solidFill>
                        </a:rPr>
                        <a:t>How to help</a:t>
                      </a:r>
                      <a:r>
                        <a:rPr lang="en-GB" b="1" baseline="0" dirty="0">
                          <a:solidFill>
                            <a:schemeClr val="bg1"/>
                          </a:solidFill>
                        </a:rPr>
                        <a:t> me regulate my emotions </a:t>
                      </a:r>
                      <a:endParaRPr lang="en-GB" b="1" dirty="0">
                        <a:solidFill>
                          <a:schemeClr val="bg1"/>
                        </a:solidFill>
                      </a:endParaRPr>
                    </a:p>
                  </a:txBody>
                  <a:tcPr anchor="ctr">
                    <a:solidFill>
                      <a:schemeClr val="accent1"/>
                    </a:solidFill>
                  </a:tcPr>
                </a:tc>
                <a:tc hMerge="1">
                  <a:txBody>
                    <a:bodyPr/>
                    <a:lstStyle/>
                    <a:p>
                      <a:pPr algn="ctr"/>
                      <a:endParaRPr lang="en-GB" b="1" dirty="0">
                        <a:solidFill>
                          <a:schemeClr val="bg1"/>
                        </a:solidFill>
                      </a:endParaRPr>
                    </a:p>
                  </a:txBody>
                  <a:tcPr anchor="ctr">
                    <a:solidFill>
                      <a:schemeClr val="accent1"/>
                    </a:solidFill>
                  </a:tcPr>
                </a:tc>
                <a:extLst>
                  <a:ext uri="{0D108BD9-81ED-4DB2-BD59-A6C34878D82A}">
                    <a16:rowId xmlns:a16="http://schemas.microsoft.com/office/drawing/2014/main" val="10002"/>
                  </a:ext>
                </a:extLst>
              </a:tr>
              <a:tr h="2804272">
                <a:tc>
                  <a:txBody>
                    <a:bodyPr/>
                    <a:lstStyle/>
                    <a:p>
                      <a:pPr algn="l" eaLnBrk="1" hangingPunct="1">
                        <a:lnSpc>
                          <a:spcPct val="90000"/>
                        </a:lnSpc>
                      </a:pPr>
                      <a:r>
                        <a:rPr lang="en-GB" altLang="en-US" sz="2000" b="1" dirty="0"/>
                        <a:t>At a calm time the adult models sharing the activity with Bill and another child</a:t>
                      </a:r>
                    </a:p>
                    <a:p>
                      <a:pPr algn="ctr" eaLnBrk="1" hangingPunct="1">
                        <a:lnSpc>
                          <a:spcPct val="90000"/>
                        </a:lnSpc>
                      </a:pPr>
                      <a:endParaRPr lang="en-GB" altLang="en-US" sz="2000" b="1" dirty="0"/>
                    </a:p>
                    <a:p>
                      <a:pPr algn="l" eaLnBrk="1" hangingPunct="1">
                        <a:lnSpc>
                          <a:spcPct val="90000"/>
                        </a:lnSpc>
                      </a:pPr>
                      <a:r>
                        <a:rPr lang="en-GB" altLang="en-US" sz="2000" b="1" dirty="0"/>
                        <a:t>Set up a small group activity with carefully chosen children</a:t>
                      </a:r>
                    </a:p>
                    <a:p>
                      <a:pPr algn="l" eaLnBrk="1" hangingPunct="1">
                        <a:lnSpc>
                          <a:spcPct val="90000"/>
                        </a:lnSpc>
                      </a:pPr>
                      <a:endParaRPr lang="en-GB" altLang="en-US" sz="2000" b="1" dirty="0"/>
                    </a:p>
                    <a:p>
                      <a:pPr algn="l" eaLnBrk="1" hangingPunct="1">
                        <a:lnSpc>
                          <a:spcPct val="90000"/>
                        </a:lnSpc>
                      </a:pPr>
                      <a:r>
                        <a:rPr lang="en-GB" altLang="en-US" sz="2000" b="1" dirty="0"/>
                        <a:t>Adult to sit next to Bill during group activities and model good sharing</a:t>
                      </a:r>
                    </a:p>
                  </a:txBody>
                  <a:tcPr/>
                </a:tc>
                <a:tc gridSpan="2">
                  <a:txBody>
                    <a:bodyPr/>
                    <a:lstStyle/>
                    <a:p>
                      <a:pPr algn="l"/>
                      <a:r>
                        <a:rPr lang="en-GB" b="1" dirty="0"/>
                        <a:t>Adult to move Bill away and sit with him in a quiet area until he is calm</a:t>
                      </a:r>
                    </a:p>
                    <a:p>
                      <a:pPr algn="l"/>
                      <a:endParaRPr lang="en-GB" b="1" dirty="0"/>
                    </a:p>
                    <a:p>
                      <a:pPr algn="l"/>
                      <a:r>
                        <a:rPr lang="en-GB" b="1" dirty="0"/>
                        <a:t>Use clear language in a calm voice to say what is going to happen, ‘Bill, sit here, train book.’</a:t>
                      </a:r>
                    </a:p>
                    <a:p>
                      <a:pPr algn="l"/>
                      <a:endParaRPr lang="en-GB" b="1" dirty="0"/>
                    </a:p>
                    <a:p>
                      <a:pPr algn="l"/>
                      <a:endParaRPr lang="en-GB" b="1" dirty="0"/>
                    </a:p>
                    <a:p>
                      <a:pPr algn="l"/>
                      <a:endParaRPr lang="en-GB" b="1" dirty="0"/>
                    </a:p>
                    <a:p>
                      <a:pPr algn="l"/>
                      <a:endParaRPr lang="en-GB" b="1" dirty="0"/>
                    </a:p>
                  </a:txBody>
                  <a:tcPr/>
                </a:tc>
                <a:tc hMerge="1">
                  <a:txBody>
                    <a:bodyPr/>
                    <a:lstStyle/>
                    <a:p>
                      <a:pPr algn="ctr"/>
                      <a:endParaRPr lang="en-GB" dirty="0"/>
                    </a:p>
                  </a:txBody>
                  <a:tcPr/>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AF45BF49-C222-79A8-15BB-A1444822394C}"/>
              </a:ext>
            </a:extLst>
          </p:cNvPr>
          <p:cNvSpPr>
            <a:spLocks noGrp="1"/>
          </p:cNvSpPr>
          <p:nvPr>
            <p:ph type="sldNum" sz="quarter" idx="12"/>
          </p:nvPr>
        </p:nvSpPr>
        <p:spPr/>
        <p:txBody>
          <a:bodyPr/>
          <a:lstStyle/>
          <a:p>
            <a:fld id="{D7E63A33-8271-4DD0-9C48-789913D7C115}"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222702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5" name="Group 6154">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6156"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6157"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3" name="Title 2"/>
          <p:cNvSpPr>
            <a:spLocks noGrp="1"/>
          </p:cNvSpPr>
          <p:nvPr>
            <p:ph type="title"/>
          </p:nvPr>
        </p:nvSpPr>
        <p:spPr>
          <a:xfrm>
            <a:off x="440586" y="1371190"/>
            <a:ext cx="3887784" cy="1689644"/>
          </a:xfrm>
        </p:spPr>
        <p:txBody>
          <a:bodyPr anchor="b">
            <a:normAutofit/>
          </a:bodyPr>
          <a:lstStyle/>
          <a:p>
            <a:r>
              <a:rPr lang="en-GB" sz="3600" b="1" dirty="0">
                <a:latin typeface="Arial" panose="020B0604020202020204" pitchFamily="34" charset="0"/>
                <a:cs typeface="Arial" panose="020B0604020202020204" pitchFamily="34" charset="0"/>
              </a:rPr>
              <a:t>Checking for Positive Change</a:t>
            </a:r>
          </a:p>
        </p:txBody>
      </p:sp>
      <p:sp>
        <p:nvSpPr>
          <p:cNvPr id="6159"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161" name="Freeform: Shape 6160">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846470" cy="1051314"/>
          </a:xfrm>
          <a:prstGeom prst="rect">
            <a:avLst/>
          </a:prstGeom>
        </p:spPr>
      </p:pic>
      <p:sp>
        <p:nvSpPr>
          <p:cNvPr id="2" name="Content Placeholder 1"/>
          <p:cNvSpPr>
            <a:spLocks noGrp="1"/>
          </p:cNvSpPr>
          <p:nvPr>
            <p:ph idx="1"/>
          </p:nvPr>
        </p:nvSpPr>
        <p:spPr>
          <a:xfrm>
            <a:off x="341138" y="3577426"/>
            <a:ext cx="6721036" cy="3024880"/>
          </a:xfrm>
        </p:spPr>
        <p:txBody>
          <a:bodyPr>
            <a:normAutofit/>
          </a:bodyPr>
          <a:lstStyle/>
          <a:p>
            <a:r>
              <a:rPr lang="en-GB" dirty="0"/>
              <a:t>Are the rewards motivating?</a:t>
            </a:r>
          </a:p>
          <a:p>
            <a:r>
              <a:rPr lang="en-GB" dirty="0"/>
              <a:t>Is there consistency?</a:t>
            </a:r>
          </a:p>
          <a:p>
            <a:r>
              <a:rPr lang="en-GB" dirty="0"/>
              <a:t>Are ‘negative’ consequences really negative to the child?</a:t>
            </a:r>
          </a:p>
          <a:p>
            <a:r>
              <a:rPr lang="en-GB" dirty="0"/>
              <a:t>Are we expecting too much in too short a time?</a:t>
            </a:r>
          </a:p>
          <a:p>
            <a:endParaRPr lang="en-GB" sz="2000" dirty="0"/>
          </a:p>
        </p:txBody>
      </p:sp>
      <p:pic>
        <p:nvPicPr>
          <p:cNvPr id="6148" name="Picture 4" descr="Positive Change without Change">
            <a:extLst>
              <a:ext uri="{FF2B5EF4-FFF2-40B4-BE49-F238E27FC236}">
                <a16:creationId xmlns:a16="http://schemas.microsoft.com/office/drawing/2014/main" id="{10B8ABB6-BE03-4904-AD7E-0E2287B5D3A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50038" y="2811569"/>
            <a:ext cx="2713512" cy="179917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94FB102-8938-C49E-1CED-845F159737AA}"/>
              </a:ext>
            </a:extLst>
          </p:cNvPr>
          <p:cNvSpPr>
            <a:spLocks noGrp="1"/>
          </p:cNvSpPr>
          <p:nvPr>
            <p:ph type="sldNum" sz="quarter" idx="12"/>
          </p:nvPr>
        </p:nvSpPr>
        <p:spPr/>
        <p:txBody>
          <a:bodyPr/>
          <a:lstStyle/>
          <a:p>
            <a:fld id="{D7E63A33-8271-4DD0-9C48-789913D7C115}"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281812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102198"/>
            <a:ext cx="7474172" cy="1081143"/>
          </a:xfrm>
        </p:spPr>
        <p:txBody>
          <a:bodyPr>
            <a:normAutofit/>
          </a:bodyPr>
          <a:lstStyle/>
          <a:p>
            <a:r>
              <a:rPr lang="en-GB"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Summary</a:t>
            </a:r>
          </a:p>
        </p:txBody>
      </p:sp>
      <p:sp>
        <p:nvSpPr>
          <p:cNvPr id="2" name="Content Placeholder 1"/>
          <p:cNvSpPr>
            <a:spLocks noGrp="1"/>
          </p:cNvSpPr>
          <p:nvPr>
            <p:ph idx="1"/>
          </p:nvPr>
        </p:nvSpPr>
        <p:spPr>
          <a:xfrm>
            <a:off x="129093" y="1441525"/>
            <a:ext cx="8786308" cy="5314278"/>
          </a:xfrm>
        </p:spPr>
        <p:txBody>
          <a:bodyPr anchor="ctr">
            <a:normAutofit fontScale="92500"/>
          </a:bodyPr>
          <a:lstStyle/>
          <a:p>
            <a:endParaRPr lang="en-GB" sz="3200" dirty="0">
              <a:cs typeface="Arial" panose="020B060402020202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Behaviour and child's emotional self regulation is linked to developmental, not chronological age</a:t>
            </a:r>
          </a:p>
          <a:p>
            <a:r>
              <a:rPr lang="en-GB" sz="3200" dirty="0">
                <a:latin typeface="Tahoma" panose="020B0604030504040204" pitchFamily="34" charset="0"/>
                <a:ea typeface="Tahoma" panose="020B0604030504040204" pitchFamily="34" charset="0"/>
                <a:cs typeface="Tahoma" panose="020B0604030504040204" pitchFamily="34" charset="0"/>
              </a:rPr>
              <a:t>Consider what the child is trying to communicate</a:t>
            </a:r>
          </a:p>
          <a:p>
            <a:r>
              <a:rPr lang="en-GB" altLang="en-US" sz="3200" dirty="0">
                <a:latin typeface="Tahoma" panose="020B0604030504040204" pitchFamily="34" charset="0"/>
                <a:ea typeface="Tahoma" panose="020B0604030504040204" pitchFamily="34" charset="0"/>
                <a:cs typeface="Tahoma" panose="020B0604030504040204" pitchFamily="34" charset="0"/>
              </a:rPr>
              <a:t>The Portage Model advocates a small steps approach to changing behaviour</a:t>
            </a:r>
          </a:p>
          <a:p>
            <a:r>
              <a:rPr lang="en-GB" altLang="en-US" sz="3200" dirty="0">
                <a:latin typeface="Tahoma" panose="020B0604030504040204" pitchFamily="34" charset="0"/>
                <a:ea typeface="Tahoma" panose="020B0604030504040204" pitchFamily="34" charset="0"/>
                <a:cs typeface="Tahoma" panose="020B0604030504040204" pitchFamily="34" charset="0"/>
              </a:rPr>
              <a:t>Rewards can be helpful if considered fully and used effectively</a:t>
            </a:r>
          </a:p>
          <a:p>
            <a:r>
              <a:rPr lang="en-GB" altLang="en-US" sz="3200" dirty="0">
                <a:latin typeface="Tahoma" panose="020B0604030504040204" pitchFamily="34" charset="0"/>
                <a:ea typeface="Tahoma" panose="020B0604030504040204" pitchFamily="34" charset="0"/>
                <a:cs typeface="Tahoma" panose="020B0604030504040204" pitchFamily="34" charset="0"/>
              </a:rPr>
              <a:t>Consider a STAR chart and a behaviour plan to identify a way forward </a:t>
            </a:r>
          </a:p>
          <a:p>
            <a:endParaRPr lang="en-GB" altLang="en-US" sz="3200" dirty="0">
              <a:cs typeface="Arial" panose="020B0604020202020204" pitchFamily="34" charset="0"/>
            </a:endParaRPr>
          </a:p>
          <a:p>
            <a:pPr>
              <a:buNone/>
            </a:pPr>
            <a:endParaRPr lang="en-GB" altLang="en-US" sz="3200" dirty="0"/>
          </a:p>
          <a:p>
            <a:endParaRPr lang="en-GB" sz="32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a:extLst>
              <a:ext uri="{FF2B5EF4-FFF2-40B4-BE49-F238E27FC236}">
                <a16:creationId xmlns:a16="http://schemas.microsoft.com/office/drawing/2014/main" id="{407DAD1D-8061-F56B-B3A9-9ACDAEE2271F}"/>
              </a:ext>
            </a:extLst>
          </p:cNvPr>
          <p:cNvSpPr>
            <a:spLocks noGrp="1"/>
          </p:cNvSpPr>
          <p:nvPr>
            <p:ph type="sldNum" sz="quarter" idx="12"/>
          </p:nvPr>
        </p:nvSpPr>
        <p:spPr/>
        <p:txBody>
          <a:bodyPr/>
          <a:lstStyle/>
          <a:p>
            <a:fld id="{D7E63A33-8271-4DD0-9C48-789913D7C115}"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157696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Callout 12"/>
          <p:cNvSpPr/>
          <p:nvPr/>
        </p:nvSpPr>
        <p:spPr>
          <a:xfrm>
            <a:off x="5638672" y="5360368"/>
            <a:ext cx="6008363" cy="1035822"/>
          </a:xfrm>
          <a:prstGeom prst="wedgeEllipseCallout">
            <a:avLst>
              <a:gd name="adj1" fmla="val -32998"/>
              <a:gd name="adj2" fmla="val -23503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practical, immediate, relevant</a:t>
            </a:r>
          </a:p>
        </p:txBody>
      </p:sp>
      <p:sp>
        <p:nvSpPr>
          <p:cNvPr id="4" name="TextBox 3"/>
          <p:cNvSpPr txBox="1"/>
          <p:nvPr/>
        </p:nvSpPr>
        <p:spPr>
          <a:xfrm>
            <a:off x="2735628" y="2682952"/>
            <a:ext cx="5368777" cy="646331"/>
          </a:xfrm>
          <a:prstGeom prst="rect">
            <a:avLst/>
          </a:prstGeom>
          <a:noFill/>
        </p:spPr>
        <p:txBody>
          <a:bodyPr wrap="none" rtlCol="0">
            <a:spAutoFit/>
          </a:bodyPr>
          <a:lstStyle/>
          <a:p>
            <a:r>
              <a:rPr lang="en-GB" sz="3600" b="1" dirty="0">
                <a:solidFill>
                  <a:prstClr val="black"/>
                </a:solidFill>
              </a:rPr>
              <a:t>PORTAGE PRINCIPLES</a:t>
            </a:r>
          </a:p>
        </p:txBody>
      </p:sp>
      <p:sp>
        <p:nvSpPr>
          <p:cNvPr id="5" name="Oval Callout 4"/>
          <p:cNvSpPr/>
          <p:nvPr/>
        </p:nvSpPr>
        <p:spPr>
          <a:xfrm>
            <a:off x="655331" y="2226904"/>
            <a:ext cx="1824203" cy="1102378"/>
          </a:xfrm>
          <a:prstGeom prst="wedgeEllipseCallout">
            <a:avLst>
              <a:gd name="adj1" fmla="val 63038"/>
              <a:gd name="adj2" fmla="val 2538"/>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small steps</a:t>
            </a:r>
          </a:p>
        </p:txBody>
      </p:sp>
      <p:sp>
        <p:nvSpPr>
          <p:cNvPr id="6" name="Oval Callout 5"/>
          <p:cNvSpPr/>
          <p:nvPr/>
        </p:nvSpPr>
        <p:spPr>
          <a:xfrm>
            <a:off x="655332" y="1052736"/>
            <a:ext cx="3616465" cy="1102378"/>
          </a:xfrm>
          <a:prstGeom prst="wedgeEllipseCallout">
            <a:avLst>
              <a:gd name="adj1" fmla="val 34746"/>
              <a:gd name="adj2" fmla="val 74101"/>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success</a:t>
            </a:r>
          </a:p>
        </p:txBody>
      </p:sp>
      <p:sp>
        <p:nvSpPr>
          <p:cNvPr id="7" name="Oval Callout 6"/>
          <p:cNvSpPr/>
          <p:nvPr/>
        </p:nvSpPr>
        <p:spPr>
          <a:xfrm>
            <a:off x="2479533" y="332656"/>
            <a:ext cx="3520456" cy="720080"/>
          </a:xfrm>
          <a:prstGeom prst="wedgeEllipseCallout">
            <a:avLst>
              <a:gd name="adj1" fmla="val 24236"/>
              <a:gd name="adj2" fmla="val 174339"/>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partnership</a:t>
            </a:r>
          </a:p>
        </p:txBody>
      </p:sp>
      <p:sp>
        <p:nvSpPr>
          <p:cNvPr id="8" name="Oval Callout 7"/>
          <p:cNvSpPr/>
          <p:nvPr/>
        </p:nvSpPr>
        <p:spPr>
          <a:xfrm>
            <a:off x="5257339" y="1411541"/>
            <a:ext cx="2709515" cy="952337"/>
          </a:xfrm>
          <a:prstGeom prst="wedgeEllipseCallout">
            <a:avLst>
              <a:gd name="adj1" fmla="val -19015"/>
              <a:gd name="adj2" fmla="val 90020"/>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inclusion</a:t>
            </a:r>
          </a:p>
        </p:txBody>
      </p:sp>
      <p:sp>
        <p:nvSpPr>
          <p:cNvPr id="9" name="Oval Callout 8"/>
          <p:cNvSpPr/>
          <p:nvPr/>
        </p:nvSpPr>
        <p:spPr>
          <a:xfrm>
            <a:off x="7810352" y="538913"/>
            <a:ext cx="3648405" cy="1077843"/>
          </a:xfrm>
          <a:prstGeom prst="wedgeEllipseCallout">
            <a:avLst>
              <a:gd name="adj1" fmla="val -47126"/>
              <a:gd name="adj2" fmla="val 106046"/>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generalising skills</a:t>
            </a:r>
          </a:p>
        </p:txBody>
      </p:sp>
      <p:sp>
        <p:nvSpPr>
          <p:cNvPr id="10" name="Oval Callout 9"/>
          <p:cNvSpPr/>
          <p:nvPr/>
        </p:nvSpPr>
        <p:spPr>
          <a:xfrm>
            <a:off x="8496267" y="1752479"/>
            <a:ext cx="3503712" cy="930472"/>
          </a:xfrm>
          <a:prstGeom prst="wedgeEllipseCallout">
            <a:avLst>
              <a:gd name="adj1" fmla="val -53412"/>
              <a:gd name="adj2" fmla="val 4187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diversity</a:t>
            </a:r>
          </a:p>
        </p:txBody>
      </p:sp>
      <p:sp>
        <p:nvSpPr>
          <p:cNvPr id="11" name="Oval Callout 10"/>
          <p:cNvSpPr/>
          <p:nvPr/>
        </p:nvSpPr>
        <p:spPr>
          <a:xfrm>
            <a:off x="9002800" y="3147406"/>
            <a:ext cx="2874745" cy="819798"/>
          </a:xfrm>
          <a:prstGeom prst="wedgeEllipseCallout">
            <a:avLst>
              <a:gd name="adj1" fmla="val -68010"/>
              <a:gd name="adj2" fmla="val -44629"/>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enabling</a:t>
            </a:r>
          </a:p>
        </p:txBody>
      </p:sp>
      <p:sp>
        <p:nvSpPr>
          <p:cNvPr id="14" name="Oval Callout 13"/>
          <p:cNvSpPr/>
          <p:nvPr/>
        </p:nvSpPr>
        <p:spPr>
          <a:xfrm>
            <a:off x="4086492" y="3683273"/>
            <a:ext cx="3335016" cy="843952"/>
          </a:xfrm>
          <a:prstGeom prst="wedgeEllipseCallout">
            <a:avLst>
              <a:gd name="adj1" fmla="val 11335"/>
              <a:gd name="adj2" fmla="val -87310"/>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supporting</a:t>
            </a:r>
          </a:p>
        </p:txBody>
      </p:sp>
      <p:sp>
        <p:nvSpPr>
          <p:cNvPr id="15" name="Oval Callout 14"/>
          <p:cNvSpPr/>
          <p:nvPr/>
        </p:nvSpPr>
        <p:spPr>
          <a:xfrm>
            <a:off x="239349" y="4527225"/>
            <a:ext cx="5760640" cy="1351054"/>
          </a:xfrm>
          <a:prstGeom prst="wedgeEllipseCallout">
            <a:avLst>
              <a:gd name="adj1" fmla="val 15163"/>
              <a:gd name="adj2" fmla="val -10947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whole child, family and community</a:t>
            </a:r>
          </a:p>
        </p:txBody>
      </p:sp>
      <p:sp>
        <p:nvSpPr>
          <p:cNvPr id="16" name="Oval Callout 15"/>
          <p:cNvSpPr/>
          <p:nvPr/>
        </p:nvSpPr>
        <p:spPr>
          <a:xfrm>
            <a:off x="130058" y="3554854"/>
            <a:ext cx="2874745" cy="819798"/>
          </a:xfrm>
          <a:prstGeom prst="wedgeEllipseCallout">
            <a:avLst>
              <a:gd name="adj1" fmla="val 86664"/>
              <a:gd name="adj2" fmla="val -83996"/>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being positive</a:t>
            </a:r>
          </a:p>
        </p:txBody>
      </p:sp>
      <p:sp>
        <p:nvSpPr>
          <p:cNvPr id="12" name="Oval Callout 11"/>
          <p:cNvSpPr/>
          <p:nvPr/>
        </p:nvSpPr>
        <p:spPr>
          <a:xfrm>
            <a:off x="7186283" y="4267406"/>
            <a:ext cx="4896543" cy="819798"/>
          </a:xfrm>
          <a:prstGeom prst="wedgeEllipseCallout">
            <a:avLst>
              <a:gd name="adj1" fmla="val -41646"/>
              <a:gd name="adj2" fmla="val -158355"/>
            </a:avLst>
          </a:prstGeom>
          <a:solidFill>
            <a:schemeClr val="bg2">
              <a:lumMod val="9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looking forward</a:t>
            </a:r>
          </a:p>
        </p:txBody>
      </p:sp>
      <p:sp>
        <p:nvSpPr>
          <p:cNvPr id="2" name="Slide Number Placeholder 1">
            <a:extLst>
              <a:ext uri="{FF2B5EF4-FFF2-40B4-BE49-F238E27FC236}">
                <a16:creationId xmlns:a16="http://schemas.microsoft.com/office/drawing/2014/main" id="{82B66A3B-EAC3-66F9-5FD7-F2FF5EF976A0}"/>
              </a:ext>
            </a:extLst>
          </p:cNvPr>
          <p:cNvSpPr>
            <a:spLocks noGrp="1"/>
          </p:cNvSpPr>
          <p:nvPr>
            <p:ph type="sldNum" sz="quarter" idx="12"/>
          </p:nvPr>
        </p:nvSpPr>
        <p:spPr/>
        <p:txBody>
          <a:bodyPr/>
          <a:lstStyle/>
          <a:p>
            <a:fld id="{D7E63A33-8271-4DD0-9C48-789913D7C115}"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13925382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627564"/>
            <a:ext cx="7474172" cy="1325563"/>
          </a:xfrm>
        </p:spPr>
        <p:txBody>
          <a:bodyPr>
            <a:normAutofit fontScale="90000"/>
          </a:bodyPr>
          <a:lstStyle/>
          <a:p>
            <a:r>
              <a:rPr lang="en-GB" b="1" dirty="0">
                <a:latin typeface="Tahoma" panose="020B0604030504040204" pitchFamily="34" charset="0"/>
                <a:ea typeface="Tahoma" panose="020B0604030504040204" pitchFamily="34" charset="0"/>
                <a:cs typeface="Tahoma" panose="020B0604030504040204" pitchFamily="34" charset="0"/>
              </a:rPr>
              <a:t>Outcomes for Participants:</a:t>
            </a:r>
            <a:br>
              <a:rPr lang="en-GB" dirty="0"/>
            </a:br>
            <a:endParaRPr lang="en-GB" dirty="0"/>
          </a:p>
        </p:txBody>
      </p:sp>
      <p:graphicFrame>
        <p:nvGraphicFramePr>
          <p:cNvPr id="13" name="Content Placeholder 1">
            <a:extLst>
              <a:ext uri="{FF2B5EF4-FFF2-40B4-BE49-F238E27FC236}">
                <a16:creationId xmlns:a16="http://schemas.microsoft.com/office/drawing/2014/main" id="{61E41260-84F8-83EC-8F6A-8FC3BFD72277}"/>
              </a:ext>
            </a:extLst>
          </p:cNvPr>
          <p:cNvGraphicFramePr>
            <a:graphicFrameLocks noGrp="1"/>
          </p:cNvGraphicFramePr>
          <p:nvPr>
            <p:ph idx="1"/>
            <p:extLst>
              <p:ext uri="{D42A27DB-BD31-4B8C-83A1-F6EECF244321}">
                <p14:modId xmlns:p14="http://schemas.microsoft.com/office/powerpoint/2010/main" val="1682900418"/>
              </p:ext>
            </p:extLst>
          </p:nvPr>
        </p:nvGraphicFramePr>
        <p:xfrm>
          <a:off x="451820" y="1280160"/>
          <a:ext cx="8463579" cy="5228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2" name="Slide Number Placeholder 1">
            <a:extLst>
              <a:ext uri="{FF2B5EF4-FFF2-40B4-BE49-F238E27FC236}">
                <a16:creationId xmlns:a16="http://schemas.microsoft.com/office/drawing/2014/main" id="{DC1D4E91-D503-98C6-C876-2402BED40CC4}"/>
              </a:ext>
            </a:extLst>
          </p:cNvPr>
          <p:cNvSpPr>
            <a:spLocks noGrp="1"/>
          </p:cNvSpPr>
          <p:nvPr>
            <p:ph type="sldNum" sz="quarter" idx="12"/>
          </p:nvPr>
        </p:nvSpPr>
        <p:spPr/>
        <p:txBody>
          <a:bodyPr/>
          <a:lstStyle/>
          <a:p>
            <a:fld id="{D7E63A33-8271-4DD0-9C48-789913D7C115}"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415459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39015" y="627564"/>
            <a:ext cx="8071585" cy="1325563"/>
          </a:xfrm>
        </p:spPr>
        <p:txBody>
          <a:bodyPr>
            <a:normAutofit fontScale="90000"/>
          </a:bodyPr>
          <a:lstStyle/>
          <a:p>
            <a:br>
              <a:rPr lang="en-GB" sz="2100" dirty="0"/>
            </a:br>
            <a:r>
              <a:rPr lang="en-GB" sz="3600" b="1" dirty="0">
                <a:latin typeface="Tahoma" panose="020B0604030504040204" pitchFamily="34" charset="0"/>
                <a:ea typeface="Tahoma" panose="020B0604030504040204" pitchFamily="34" charset="0"/>
                <a:cs typeface="Tahoma" panose="020B0604030504040204" pitchFamily="34" charset="0"/>
              </a:rPr>
              <a:t>Positive Approaches to Children’s Behaviour: Objectives</a:t>
            </a:r>
            <a:br>
              <a:rPr lang="en-GB" sz="3600" dirty="0"/>
            </a:br>
            <a:endParaRPr lang="en-GB" sz="3600" dirty="0"/>
          </a:p>
        </p:txBody>
      </p:sp>
      <p:sp>
        <p:nvSpPr>
          <p:cNvPr id="2" name="Content Placeholder 1"/>
          <p:cNvSpPr>
            <a:spLocks noGrp="1"/>
          </p:cNvSpPr>
          <p:nvPr>
            <p:ph idx="1"/>
          </p:nvPr>
        </p:nvSpPr>
        <p:spPr>
          <a:xfrm>
            <a:off x="539015" y="1771048"/>
            <a:ext cx="8071585" cy="4697129"/>
          </a:xfrm>
        </p:spPr>
        <p:txBody>
          <a:bodyPr anchor="ctr">
            <a:noAutofit/>
          </a:bodyPr>
          <a:lstStyle/>
          <a:p>
            <a:pPr marL="109728" indent="0">
              <a:spcBef>
                <a:spcPts val="600"/>
              </a:spcBef>
              <a:buNone/>
            </a:pPr>
            <a:r>
              <a:rPr lang="en-GB" sz="2400" dirty="0">
                <a:latin typeface="Tahoma" panose="020B0604030504040204" pitchFamily="34" charset="0"/>
                <a:ea typeface="Tahoma" panose="020B0604030504040204" pitchFamily="34" charset="0"/>
                <a:cs typeface="Tahoma" panose="020B0604030504040204" pitchFamily="34" charset="0"/>
              </a:rPr>
              <a:t>Participants will be able to:</a:t>
            </a:r>
          </a:p>
          <a:p>
            <a:pPr marL="109728" indent="0">
              <a:spcBef>
                <a:spcPts val="600"/>
              </a:spcBef>
              <a:buNone/>
            </a:pPr>
            <a:endParaRPr lang="en-GB" sz="2400" dirty="0">
              <a:latin typeface="Tahoma" panose="020B0604030504040204" pitchFamily="34" charset="0"/>
              <a:ea typeface="Tahoma" panose="020B0604030504040204" pitchFamily="34" charset="0"/>
              <a:cs typeface="Tahoma" panose="020B0604030504040204" pitchFamily="34" charset="0"/>
            </a:endParaRPr>
          </a:p>
          <a:p>
            <a:pPr>
              <a:spcBef>
                <a:spcPts val="600"/>
              </a:spcBef>
            </a:pPr>
            <a:r>
              <a:rPr lang="en-GB" sz="2400" dirty="0">
                <a:latin typeface="Tahoma" panose="020B0604030504040204" pitchFamily="34" charset="0"/>
                <a:ea typeface="Tahoma" panose="020B0604030504040204" pitchFamily="34" charset="0"/>
                <a:cs typeface="Tahoma" panose="020B0604030504040204" pitchFamily="34" charset="0"/>
              </a:rPr>
              <a:t>State what is </a:t>
            </a:r>
            <a:r>
              <a:rPr lang="en-GB" sz="2400" b="1" dirty="0">
                <a:latin typeface="Tahoma" panose="020B0604030504040204" pitchFamily="34" charset="0"/>
                <a:ea typeface="Tahoma" panose="020B0604030504040204" pitchFamily="34" charset="0"/>
                <a:cs typeface="Tahoma" panose="020B0604030504040204" pitchFamily="34" charset="0"/>
              </a:rPr>
              <a:t>age-appropriate behaviour</a:t>
            </a:r>
          </a:p>
          <a:p>
            <a:pPr>
              <a:spcBef>
                <a:spcPts val="600"/>
              </a:spcBef>
            </a:pPr>
            <a:r>
              <a:rPr lang="en-GB" sz="2400" dirty="0">
                <a:latin typeface="Tahoma" panose="020B0604030504040204" pitchFamily="34" charset="0"/>
                <a:ea typeface="Tahoma" panose="020B0604030504040204" pitchFamily="34" charset="0"/>
                <a:cs typeface="Tahoma" panose="020B0604030504040204" pitchFamily="34" charset="0"/>
              </a:rPr>
              <a:t>Name the </a:t>
            </a:r>
            <a:r>
              <a:rPr lang="en-GB" sz="2400" b="1" dirty="0">
                <a:latin typeface="Tahoma" panose="020B0604030504040204" pitchFamily="34" charset="0"/>
                <a:ea typeface="Tahoma" panose="020B0604030504040204" pitchFamily="34" charset="0"/>
                <a:cs typeface="Tahoma" panose="020B0604030504040204" pitchFamily="34" charset="0"/>
              </a:rPr>
              <a:t>four common functions of behaviour (SEAT)</a:t>
            </a:r>
          </a:p>
          <a:p>
            <a:pPr>
              <a:spcBef>
                <a:spcPts val="600"/>
              </a:spcBef>
            </a:pPr>
            <a:r>
              <a:rPr lang="en-GB" sz="2400" dirty="0">
                <a:latin typeface="Tahoma" panose="020B0604030504040204" pitchFamily="34" charset="0"/>
                <a:ea typeface="Tahoma" panose="020B0604030504040204" pitchFamily="34" charset="0"/>
                <a:cs typeface="Tahoma" panose="020B0604030504040204" pitchFamily="34" charset="0"/>
              </a:rPr>
              <a:t>State what messages might be </a:t>
            </a:r>
            <a:r>
              <a:rPr lang="en-GB" sz="2400" b="1" dirty="0">
                <a:latin typeface="Tahoma" panose="020B0604030504040204" pitchFamily="34" charset="0"/>
                <a:ea typeface="Tahoma" panose="020B0604030504040204" pitchFamily="34" charset="0"/>
                <a:cs typeface="Tahoma" panose="020B0604030504040204" pitchFamily="34" charset="0"/>
              </a:rPr>
              <a:t>communicated</a:t>
            </a:r>
            <a:r>
              <a:rPr lang="en-GB" sz="2400" dirty="0">
                <a:latin typeface="Tahoma" panose="020B0604030504040204" pitchFamily="34" charset="0"/>
                <a:ea typeface="Tahoma" panose="020B0604030504040204" pitchFamily="34" charset="0"/>
                <a:cs typeface="Tahoma" panose="020B0604030504040204" pitchFamily="34" charset="0"/>
              </a:rPr>
              <a:t> through behaviour</a:t>
            </a:r>
          </a:p>
          <a:p>
            <a:pPr>
              <a:spcBef>
                <a:spcPts val="600"/>
              </a:spcBef>
            </a:pPr>
            <a:r>
              <a:rPr lang="en-GB" sz="2400" dirty="0">
                <a:latin typeface="Tahoma" panose="020B0604030504040204" pitchFamily="34" charset="0"/>
                <a:ea typeface="Tahoma" panose="020B0604030504040204" pitchFamily="34" charset="0"/>
                <a:cs typeface="Tahoma" panose="020B0604030504040204" pitchFamily="34" charset="0"/>
              </a:rPr>
              <a:t>State how </a:t>
            </a:r>
            <a:r>
              <a:rPr lang="en-GB" sz="2400" b="1" dirty="0">
                <a:latin typeface="Tahoma" panose="020B0604030504040204" pitchFamily="34" charset="0"/>
                <a:ea typeface="Tahoma" panose="020B0604030504040204" pitchFamily="34" charset="0"/>
                <a:cs typeface="Tahoma" panose="020B0604030504040204" pitchFamily="34" charset="0"/>
              </a:rPr>
              <a:t>settings</a:t>
            </a:r>
            <a:r>
              <a:rPr lang="en-GB" sz="2400" dirty="0">
                <a:latin typeface="Tahoma" panose="020B0604030504040204" pitchFamily="34" charset="0"/>
                <a:ea typeface="Tahoma" panose="020B0604030504040204" pitchFamily="34" charset="0"/>
                <a:cs typeface="Tahoma" panose="020B0604030504040204" pitchFamily="34" charset="0"/>
              </a:rPr>
              <a:t> and </a:t>
            </a:r>
            <a:r>
              <a:rPr lang="en-GB" sz="2400" b="1" dirty="0">
                <a:latin typeface="Tahoma" panose="020B0604030504040204" pitchFamily="34" charset="0"/>
                <a:ea typeface="Tahoma" panose="020B0604030504040204" pitchFamily="34" charset="0"/>
                <a:cs typeface="Tahoma" panose="020B0604030504040204" pitchFamily="34" charset="0"/>
              </a:rPr>
              <a:t>triggers</a:t>
            </a:r>
            <a:r>
              <a:rPr lang="en-GB" sz="2400" dirty="0">
                <a:latin typeface="Tahoma" panose="020B0604030504040204" pitchFamily="34" charset="0"/>
                <a:ea typeface="Tahoma" panose="020B0604030504040204" pitchFamily="34" charset="0"/>
                <a:cs typeface="Tahoma" panose="020B0604030504040204" pitchFamily="34" charset="0"/>
              </a:rPr>
              <a:t> can be changed to modify behaviour</a:t>
            </a:r>
          </a:p>
          <a:p>
            <a:pPr>
              <a:spcBef>
                <a:spcPts val="600"/>
              </a:spcBef>
            </a:pPr>
            <a:r>
              <a:rPr lang="en-GB" sz="2400" dirty="0">
                <a:latin typeface="Tahoma" panose="020B0604030504040204" pitchFamily="34" charset="0"/>
                <a:ea typeface="Tahoma" panose="020B0604030504040204" pitchFamily="34" charset="0"/>
                <a:cs typeface="Tahoma" panose="020B0604030504040204" pitchFamily="34" charset="0"/>
              </a:rPr>
              <a:t>List what information could be included in a </a:t>
            </a:r>
            <a:r>
              <a:rPr lang="en-GB" sz="2400" b="1" dirty="0">
                <a:latin typeface="Tahoma" panose="020B0604030504040204" pitchFamily="34" charset="0"/>
                <a:ea typeface="Tahoma" panose="020B0604030504040204" pitchFamily="34" charset="0"/>
                <a:cs typeface="Tahoma" panose="020B0604030504040204" pitchFamily="34" charset="0"/>
              </a:rPr>
              <a:t>behaviour plan </a:t>
            </a:r>
            <a:r>
              <a:rPr lang="en-GB" sz="2400" dirty="0">
                <a:latin typeface="Tahoma" panose="020B0604030504040204" pitchFamily="34" charset="0"/>
                <a:ea typeface="Tahoma" panose="020B0604030504040204" pitchFamily="34" charset="0"/>
                <a:cs typeface="Tahoma" panose="020B0604030504040204" pitchFamily="34" charset="0"/>
              </a:rPr>
              <a:t>using skills and strategies learned to promote positive behaviour</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a:extLst>
              <a:ext uri="{FF2B5EF4-FFF2-40B4-BE49-F238E27FC236}">
                <a16:creationId xmlns:a16="http://schemas.microsoft.com/office/drawing/2014/main" id="{89B43C81-7D9B-CE32-9D26-23F5052167F5}"/>
              </a:ext>
            </a:extLst>
          </p:cNvPr>
          <p:cNvSpPr>
            <a:spLocks noGrp="1"/>
          </p:cNvSpPr>
          <p:nvPr>
            <p:ph type="sldNum" sz="quarter" idx="12"/>
          </p:nvPr>
        </p:nvSpPr>
        <p:spPr/>
        <p:txBody>
          <a:bodyPr/>
          <a:lstStyle/>
          <a:p>
            <a:fld id="{D7E63A33-8271-4DD0-9C48-789913D7C115}"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2865763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8331117B5C614AB3084853513CD485" ma:contentTypeVersion="16" ma:contentTypeDescription="Create a new document." ma:contentTypeScope="" ma:versionID="48541348611d71b861e2d76bb2b5b36d">
  <xsd:schema xmlns:xsd="http://www.w3.org/2001/XMLSchema" xmlns:xs="http://www.w3.org/2001/XMLSchema" xmlns:p="http://schemas.microsoft.com/office/2006/metadata/properties" xmlns:ns2="2f0e7918-2d1a-4cbb-a249-96d9e6fc7ce3" xmlns:ns3="e39bad00-0a81-459d-98ff-060fa3001cfe" targetNamespace="http://schemas.microsoft.com/office/2006/metadata/properties" ma:root="true" ma:fieldsID="c34f99ea8e833bfd2c7a4217a31521b0" ns2:_="" ns3:_="">
    <xsd:import namespace="2f0e7918-2d1a-4cbb-a249-96d9e6fc7ce3"/>
    <xsd:import namespace="e39bad00-0a81-459d-98ff-060fa3001cf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Responsibility"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e7918-2d1a-4cbb-a249-96d9e6fc7c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e94dd69-7f8e-4e91-9e08-58d8221f5fb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Responsibility" ma:index="21" nillable="true" ma:displayName="Responsibility" ma:format="Dropdown" ma:list="UserInfo" ma:SharePointGroup="0" ma:internalName="Responsibilit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9bad00-0a81-459d-98ff-060fa3001cf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8dac379-62ca-4452-a710-59b0c0c80ccd}" ma:internalName="TaxCatchAll" ma:showField="CatchAllData" ma:web="e39bad00-0a81-459d-98ff-060fa3001cf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0e7918-2d1a-4cbb-a249-96d9e6fc7ce3">
      <Terms xmlns="http://schemas.microsoft.com/office/infopath/2007/PartnerControls"/>
    </lcf76f155ced4ddcb4097134ff3c332f>
    <TaxCatchAll xmlns="e39bad00-0a81-459d-98ff-060fa3001cfe" xsi:nil="true"/>
    <Responsibility xmlns="2f0e7918-2d1a-4cbb-a249-96d9e6fc7ce3">
      <UserInfo>
        <DisplayName/>
        <AccountId xsi:nil="true"/>
        <AccountType/>
      </UserInfo>
    </Responsibility>
  </documentManagement>
</p:properties>
</file>

<file path=customXml/itemProps1.xml><?xml version="1.0" encoding="utf-8"?>
<ds:datastoreItem xmlns:ds="http://schemas.openxmlformats.org/officeDocument/2006/customXml" ds:itemID="{560E63C8-0E8F-4AC7-858E-21DC58DC54E6}"/>
</file>

<file path=customXml/itemProps2.xml><?xml version="1.0" encoding="utf-8"?>
<ds:datastoreItem xmlns:ds="http://schemas.openxmlformats.org/officeDocument/2006/customXml" ds:itemID="{30584CC7-D3F9-4B9E-93F8-016530B38080}">
  <ds:schemaRefs>
    <ds:schemaRef ds:uri="http://schemas.microsoft.com/sharepoint/v3/contenttype/forms"/>
  </ds:schemaRefs>
</ds:datastoreItem>
</file>

<file path=customXml/itemProps3.xml><?xml version="1.0" encoding="utf-8"?>
<ds:datastoreItem xmlns:ds="http://schemas.openxmlformats.org/officeDocument/2006/customXml" ds:itemID="{F7F4982E-5CFA-4199-A917-FB9638E7A300}">
  <ds:schemaRefs>
    <ds:schemaRef ds:uri="http://schemas.microsoft.com/office/2006/metadata/properties"/>
    <ds:schemaRef ds:uri="http://schemas.microsoft.com/office/infopath/2007/PartnerControls"/>
    <ds:schemaRef ds:uri="85c43e82-4e01-4641-b686-4f01e95a1ec7"/>
    <ds:schemaRef ds:uri="6d530cca-4666-44c9-9217-0d45c071f526"/>
  </ds:schemaRefs>
</ds:datastoreItem>
</file>

<file path=docProps/app.xml><?xml version="1.0" encoding="utf-8"?>
<Properties xmlns="http://schemas.openxmlformats.org/officeDocument/2006/extended-properties" xmlns:vt="http://schemas.openxmlformats.org/officeDocument/2006/docPropsVTypes">
  <Template/>
  <TotalTime>10314</TotalTime>
  <Words>6757</Words>
  <Application>Microsoft Office PowerPoint</Application>
  <PresentationFormat>Widescreen</PresentationFormat>
  <Paragraphs>761</Paragraphs>
  <Slides>46</Slides>
  <Notes>46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Calibri</vt:lpstr>
      <vt:lpstr>Calibri Light</vt:lpstr>
      <vt:lpstr>Comic Sans MS</vt:lpstr>
      <vt:lpstr>Symbol</vt:lpstr>
      <vt:lpstr>Tahoma</vt:lpstr>
      <vt:lpstr>Times New Roman</vt:lpstr>
      <vt:lpstr>Wingdings</vt:lpstr>
      <vt:lpstr>Office Theme</vt:lpstr>
      <vt:lpstr>Positive Approaches to Children's Behaviours</vt:lpstr>
      <vt:lpstr>Outcomes for Participants: Positive Approaches to Children’s Behaviour</vt:lpstr>
      <vt:lpstr> Positive Approaches to Children’s Behaviour: Objectives </vt:lpstr>
      <vt:lpstr>The Portage Model</vt:lpstr>
      <vt:lpstr>Guidance on Supporting Behaviour</vt:lpstr>
      <vt:lpstr>   Self-Regulation and Developmental Age</vt:lpstr>
      <vt:lpstr> Activity 1: Developmental Levels </vt:lpstr>
      <vt:lpstr> Development linked to SEND   </vt:lpstr>
      <vt:lpstr>Communicational Intent of Behaviour</vt:lpstr>
      <vt:lpstr>What is the function of behaviour?  It could be…       Sensory      Escape       Attention      Tangible  </vt:lpstr>
      <vt:lpstr>SENSORY </vt:lpstr>
      <vt:lpstr>PowerPoint Presentation</vt:lpstr>
      <vt:lpstr>SENSORY </vt:lpstr>
      <vt:lpstr>PowerPoint Presentation</vt:lpstr>
      <vt:lpstr>  Inconsistency of Perception:  Be aware, there can be levels of hypersensitivity  and hyposensitivity in any individual child.  This is a complex area so specialist advice may be required to further assess the child’s needs e.g. a specialist Occupational Therapist   </vt:lpstr>
      <vt:lpstr>ESCAPE</vt:lpstr>
      <vt:lpstr>ATTENTION </vt:lpstr>
      <vt:lpstr>TANGIBLE (CONCRETE)</vt:lpstr>
      <vt:lpstr>Activity 2: </vt:lpstr>
      <vt:lpstr>PowerPoint Presentation</vt:lpstr>
      <vt:lpstr>PowerPoint Presentation</vt:lpstr>
      <vt:lpstr>PowerPoint Presentation</vt:lpstr>
      <vt:lpstr>PowerPoint Presentation</vt:lpstr>
      <vt:lpstr>Encouraging Change</vt:lpstr>
      <vt:lpstr>Small Steps Towards Changing a Child’s Responses</vt:lpstr>
      <vt:lpstr>The Small Steps Approach</vt:lpstr>
      <vt:lpstr>What is a Reward?</vt:lpstr>
      <vt:lpstr>Effective Rewards </vt:lpstr>
      <vt:lpstr>Points to Consider</vt:lpstr>
      <vt:lpstr>Using Praise</vt:lpstr>
      <vt:lpstr>Positive Responses to a Child’s Behaviour</vt:lpstr>
      <vt:lpstr>Negative Responses</vt:lpstr>
      <vt:lpstr>Using Observations to Help Understand a Child's Emotional Responses</vt:lpstr>
      <vt:lpstr>Setting a Long Term Goal </vt:lpstr>
      <vt:lpstr>Using a STAR Chart for Behaviour</vt:lpstr>
      <vt:lpstr>Example STAR Chart</vt:lpstr>
      <vt:lpstr>Changing Settings and Triggers </vt:lpstr>
      <vt:lpstr>Activity 3:  Changing Setting and triggers </vt:lpstr>
      <vt:lpstr>Changing Responses</vt:lpstr>
      <vt:lpstr>Developing an Emotional Regulation Plan</vt:lpstr>
      <vt:lpstr>Example of an Emotional Regulation Plan</vt:lpstr>
      <vt:lpstr>Checking for Positive Change</vt:lpstr>
      <vt:lpstr>Summary</vt:lpstr>
      <vt:lpstr>PowerPoint Presentation</vt:lpstr>
      <vt:lpstr>Outcomes for Participants: </vt:lpstr>
      <vt:lpstr> Positive Approaches to Children’s Behaviour: Objectives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Cathryn</dc:creator>
  <cp:lastModifiedBy>NPA Office Manager</cp:lastModifiedBy>
  <cp:revision>695</cp:revision>
  <cp:lastPrinted>2023-06-05T17:55:07Z</cp:lastPrinted>
  <dcterms:created xsi:type="dcterms:W3CDTF">2015-09-14T10:24:35Z</dcterms:created>
  <dcterms:modified xsi:type="dcterms:W3CDTF">2023-07-25T09:57:15Z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0x010100538331117B5C614AB3084853513CD485</vt:lpwstr>
  </property>
  <property fmtid="{D5CDD505-2E9C-101B-9397-08002B2CF9AE}" pid="3" name="MediaServiceImageTags">
    <vt:lpwstr/>
  </property>
</Properties>
</file>