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2"/>
  </p:notesMasterIdLst>
  <p:handoutMasterIdLst>
    <p:handoutMasterId r:id="rId23"/>
  </p:handoutMasterIdLst>
  <p:sldIdLst>
    <p:sldId id="336" r:id="rId2"/>
    <p:sldId id="330" r:id="rId3"/>
    <p:sldId id="333" r:id="rId4"/>
    <p:sldId id="294" r:id="rId5"/>
    <p:sldId id="311" r:id="rId6"/>
    <p:sldId id="299" r:id="rId7"/>
    <p:sldId id="320" r:id="rId8"/>
    <p:sldId id="323" r:id="rId9"/>
    <p:sldId id="318" r:id="rId10"/>
    <p:sldId id="322" r:id="rId11"/>
    <p:sldId id="325" r:id="rId12"/>
    <p:sldId id="316" r:id="rId13"/>
    <p:sldId id="313" r:id="rId14"/>
    <p:sldId id="305" r:id="rId15"/>
    <p:sldId id="324" r:id="rId16"/>
    <p:sldId id="315" r:id="rId17"/>
    <p:sldId id="317" r:id="rId18"/>
    <p:sldId id="328" r:id="rId19"/>
    <p:sldId id="335" r:id="rId20"/>
    <p:sldId id="334" r:id="rId21"/>
  </p:sldIdLst>
  <p:sldSz cx="12192000" cy="6858000"/>
  <p:notesSz cx="6877050"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776E1D-04BE-4F5B-AC26-C03906695F9E}" v="62" dt="2023-07-03T14:36:14.4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68" autoAdjust="0"/>
    <p:restoredTop sz="56757" autoAdjust="0"/>
  </p:normalViewPr>
  <p:slideViewPr>
    <p:cSldViewPr snapToGrid="0">
      <p:cViewPr varScale="1">
        <p:scale>
          <a:sx n="85" d="100"/>
          <a:sy n="85" d="100"/>
        </p:scale>
        <p:origin x="90" y="21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2" d="100"/>
          <a:sy n="52" d="100"/>
        </p:scale>
        <p:origin x="294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y Harvey - CY EPA" userId="9ea75284-534f-4527-9d6a-a6a91625aa2c" providerId="ADAL" clId="{34776E1D-04BE-4F5B-AC26-C03906695F9E}"/>
    <pc:docChg chg="custSel modSld">
      <pc:chgData name="Tracy Harvey - CY EPA" userId="9ea75284-534f-4527-9d6a-a6a91625aa2c" providerId="ADAL" clId="{34776E1D-04BE-4F5B-AC26-C03906695F9E}" dt="2023-07-03T14:38:09.471" v="76" actId="20577"/>
      <pc:docMkLst>
        <pc:docMk/>
      </pc:docMkLst>
      <pc:sldChg chg="modSp mod modAnim modNotesTx">
        <pc:chgData name="Tracy Harvey - CY EPA" userId="9ea75284-534f-4527-9d6a-a6a91625aa2c" providerId="ADAL" clId="{34776E1D-04BE-4F5B-AC26-C03906695F9E}" dt="2023-07-03T14:38:09.471" v="76" actId="20577"/>
        <pc:sldMkLst>
          <pc:docMk/>
          <pc:sldMk cId="3155381273" sldId="299"/>
        </pc:sldMkLst>
        <pc:spChg chg="mod">
          <ac:chgData name="Tracy Harvey - CY EPA" userId="9ea75284-534f-4527-9d6a-a6a91625aa2c" providerId="ADAL" clId="{34776E1D-04BE-4F5B-AC26-C03906695F9E}" dt="2023-07-03T14:36:59.362" v="73" actId="14100"/>
          <ac:spMkLst>
            <pc:docMk/>
            <pc:sldMk cId="3155381273" sldId="299"/>
            <ac:spMk id="29698" creationId="{00000000-0000-0000-0000-000000000000}"/>
          </ac:spMkLst>
        </pc:spChg>
        <pc:spChg chg="mod">
          <ac:chgData name="Tracy Harvey - CY EPA" userId="9ea75284-534f-4527-9d6a-a6a91625aa2c" providerId="ADAL" clId="{34776E1D-04BE-4F5B-AC26-C03906695F9E}" dt="2023-07-03T14:36:46.238" v="70" actId="27636"/>
          <ac:spMkLst>
            <pc:docMk/>
            <pc:sldMk cId="3155381273" sldId="299"/>
            <ac:spMk id="29699" creationId="{00000000-0000-0000-0000-000000000000}"/>
          </ac:spMkLst>
        </pc:spChg>
        <pc:picChg chg="mod">
          <ac:chgData name="Tracy Harvey - CY EPA" userId="9ea75284-534f-4527-9d6a-a6a91625aa2c" providerId="ADAL" clId="{34776E1D-04BE-4F5B-AC26-C03906695F9E}" dt="2023-07-03T14:37:03.591" v="74" actId="1076"/>
          <ac:picMkLst>
            <pc:docMk/>
            <pc:sldMk cId="3155381273" sldId="299"/>
            <ac:picMk id="5" creationId="{00000000-0000-0000-0000-000000000000}"/>
          </ac:picMkLst>
        </pc:picChg>
      </pc:sldChg>
    </pc:docChg>
  </pc:docChgLst>
</pc:chgInfo>
</file>

<file path=ppt/diagrams/_rels/data2.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F95287-5761-4B0E-B2F2-6298DEC92DB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DEDC000-78E3-4D05-AE96-7CC23F9ABF47}">
      <dgm:prSet/>
      <dgm:spPr/>
      <dgm:t>
        <a:bodyPr/>
        <a:lstStyle/>
        <a:p>
          <a:pPr>
            <a:lnSpc>
              <a:spcPct val="100000"/>
            </a:lnSpc>
          </a:pPr>
          <a:r>
            <a:rPr lang="en-GB" dirty="0">
              <a:latin typeface="Tahoma" panose="020B0604030504040204" pitchFamily="34" charset="0"/>
              <a:ea typeface="Tahoma" panose="020B0604030504040204" pitchFamily="34" charset="0"/>
              <a:cs typeface="Tahoma" panose="020B0604030504040204" pitchFamily="34" charset="0"/>
            </a:rPr>
            <a:t>To reflect on positive holistic assessment of a child’s skills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1BB5420C-11AB-40F0-ABFA-A7AD5D5665B0}" type="parTrans" cxnId="{68A1BF20-FBD4-47AA-8C65-691EA990D379}">
      <dgm:prSet/>
      <dgm:spPr/>
      <dgm:t>
        <a:bodyPr/>
        <a:lstStyle/>
        <a:p>
          <a:endParaRPr lang="en-US"/>
        </a:p>
      </dgm:t>
    </dgm:pt>
    <dgm:pt modelId="{7947ECE0-F830-4FD9-9DED-A0A4A49D6C6C}" type="sibTrans" cxnId="{68A1BF20-FBD4-47AA-8C65-691EA990D379}">
      <dgm:prSet/>
      <dgm:spPr/>
      <dgm:t>
        <a:bodyPr/>
        <a:lstStyle/>
        <a:p>
          <a:endParaRPr lang="en-US"/>
        </a:p>
      </dgm:t>
    </dgm:pt>
    <dgm:pt modelId="{0942757A-2214-44D4-A993-D13B596F9DA6}">
      <dgm:prSet/>
      <dgm:spPr/>
      <dgm:t>
        <a:bodyPr/>
        <a:lstStyle/>
        <a:p>
          <a:pPr>
            <a:lnSpc>
              <a:spcPct val="100000"/>
            </a:lnSpc>
          </a:pPr>
          <a:r>
            <a:rPr lang="en-GB" dirty="0">
              <a:latin typeface="Tahoma" panose="020B0604030504040204" pitchFamily="34" charset="0"/>
              <a:ea typeface="Tahoma" panose="020B0604030504040204" pitchFamily="34" charset="0"/>
              <a:cs typeface="Tahoma" panose="020B0604030504040204" pitchFamily="34" charset="0"/>
            </a:rPr>
            <a:t>To be aware of the range of information needed to set appropriate Long Term Goals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8BA3EEE2-1E39-4ABB-BED1-62DA9EEC2D7D}" type="parTrans" cxnId="{AA30F2FB-F55B-4CE4-A4D8-17582CB05D3D}">
      <dgm:prSet/>
      <dgm:spPr/>
      <dgm:t>
        <a:bodyPr/>
        <a:lstStyle/>
        <a:p>
          <a:endParaRPr lang="en-US"/>
        </a:p>
      </dgm:t>
    </dgm:pt>
    <dgm:pt modelId="{F72A82A0-DE86-4DDA-BFC3-F50DCDE092EC}" type="sibTrans" cxnId="{AA30F2FB-F55B-4CE4-A4D8-17582CB05D3D}">
      <dgm:prSet/>
      <dgm:spPr/>
      <dgm:t>
        <a:bodyPr/>
        <a:lstStyle/>
        <a:p>
          <a:endParaRPr lang="en-US"/>
        </a:p>
      </dgm:t>
    </dgm:pt>
    <dgm:pt modelId="{1B741792-EAFF-4427-82F1-3974274DEFBA}">
      <dgm:prSet/>
      <dgm:spPr/>
      <dgm:t>
        <a:bodyPr/>
        <a:lstStyle/>
        <a:p>
          <a:pPr>
            <a:lnSpc>
              <a:spcPct val="100000"/>
            </a:lnSpc>
          </a:pPr>
          <a:r>
            <a:rPr lang="en-GB" dirty="0">
              <a:latin typeface="Tahoma" panose="020B0604030504040204" pitchFamily="34" charset="0"/>
              <a:ea typeface="Tahoma" panose="020B0604030504040204" pitchFamily="34" charset="0"/>
              <a:cs typeface="Tahoma" panose="020B0604030504040204" pitchFamily="34" charset="0"/>
            </a:rPr>
            <a:t>To complete an activity on setting appropriate Long Term Goals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ED87C771-44E1-412D-91CB-6E4CC6B73431}" type="parTrans" cxnId="{139301DE-07EC-449B-8059-15D9B45BA3B7}">
      <dgm:prSet/>
      <dgm:spPr/>
      <dgm:t>
        <a:bodyPr/>
        <a:lstStyle/>
        <a:p>
          <a:endParaRPr lang="en-US"/>
        </a:p>
      </dgm:t>
    </dgm:pt>
    <dgm:pt modelId="{5182575F-3858-47C8-9681-74AF644EB040}" type="sibTrans" cxnId="{139301DE-07EC-449B-8059-15D9B45BA3B7}">
      <dgm:prSet/>
      <dgm:spPr/>
      <dgm:t>
        <a:bodyPr/>
        <a:lstStyle/>
        <a:p>
          <a:endParaRPr lang="en-US"/>
        </a:p>
      </dgm:t>
    </dgm:pt>
    <dgm:pt modelId="{410FA4C2-34C5-4229-8457-CCEE4D7A89EE}" type="pres">
      <dgm:prSet presAssocID="{A2F95287-5761-4B0E-B2F2-6298DEC92DB8}" presName="linear" presStyleCnt="0">
        <dgm:presLayoutVars>
          <dgm:animLvl val="lvl"/>
          <dgm:resizeHandles val="exact"/>
        </dgm:presLayoutVars>
      </dgm:prSet>
      <dgm:spPr/>
    </dgm:pt>
    <dgm:pt modelId="{5A26FE43-917C-46D3-B0EB-366625277994}" type="pres">
      <dgm:prSet presAssocID="{0DEDC000-78E3-4D05-AE96-7CC23F9ABF47}" presName="parentText" presStyleLbl="node1" presStyleIdx="0" presStyleCnt="3">
        <dgm:presLayoutVars>
          <dgm:chMax val="0"/>
          <dgm:bulletEnabled val="1"/>
        </dgm:presLayoutVars>
      </dgm:prSet>
      <dgm:spPr/>
    </dgm:pt>
    <dgm:pt modelId="{E826D3DF-50C3-49C2-B700-7F3C7B723E96}" type="pres">
      <dgm:prSet presAssocID="{7947ECE0-F830-4FD9-9DED-A0A4A49D6C6C}" presName="spacer" presStyleCnt="0"/>
      <dgm:spPr/>
    </dgm:pt>
    <dgm:pt modelId="{155F425F-F605-47BD-B35E-66CF47441613}" type="pres">
      <dgm:prSet presAssocID="{0942757A-2214-44D4-A993-D13B596F9DA6}" presName="parentText" presStyleLbl="node1" presStyleIdx="1" presStyleCnt="3">
        <dgm:presLayoutVars>
          <dgm:chMax val="0"/>
          <dgm:bulletEnabled val="1"/>
        </dgm:presLayoutVars>
      </dgm:prSet>
      <dgm:spPr/>
    </dgm:pt>
    <dgm:pt modelId="{64AD15DD-AE4A-496D-98E1-C0CABC8F630D}" type="pres">
      <dgm:prSet presAssocID="{F72A82A0-DE86-4DDA-BFC3-F50DCDE092EC}" presName="spacer" presStyleCnt="0"/>
      <dgm:spPr/>
    </dgm:pt>
    <dgm:pt modelId="{D395774A-A45C-4D8E-9DB8-CB3CF8307ECE}" type="pres">
      <dgm:prSet presAssocID="{1B741792-EAFF-4427-82F1-3974274DEFBA}" presName="parentText" presStyleLbl="node1" presStyleIdx="2" presStyleCnt="3">
        <dgm:presLayoutVars>
          <dgm:chMax val="0"/>
          <dgm:bulletEnabled val="1"/>
        </dgm:presLayoutVars>
      </dgm:prSet>
      <dgm:spPr/>
    </dgm:pt>
  </dgm:ptLst>
  <dgm:cxnLst>
    <dgm:cxn modelId="{68A1BF20-FBD4-47AA-8C65-691EA990D379}" srcId="{A2F95287-5761-4B0E-B2F2-6298DEC92DB8}" destId="{0DEDC000-78E3-4D05-AE96-7CC23F9ABF47}" srcOrd="0" destOrd="0" parTransId="{1BB5420C-11AB-40F0-ABFA-A7AD5D5665B0}" sibTransId="{7947ECE0-F830-4FD9-9DED-A0A4A49D6C6C}"/>
    <dgm:cxn modelId="{58CAB538-D46F-49CD-BE88-0C9CEC45EDBD}" type="presOf" srcId="{0DEDC000-78E3-4D05-AE96-7CC23F9ABF47}" destId="{5A26FE43-917C-46D3-B0EB-366625277994}" srcOrd="0" destOrd="0" presId="urn:microsoft.com/office/officeart/2005/8/layout/vList2"/>
    <dgm:cxn modelId="{01C3D643-36EB-4981-99D6-E0ECA921C6C8}" type="presOf" srcId="{1B741792-EAFF-4427-82F1-3974274DEFBA}" destId="{D395774A-A45C-4D8E-9DB8-CB3CF8307ECE}" srcOrd="0" destOrd="0" presId="urn:microsoft.com/office/officeart/2005/8/layout/vList2"/>
    <dgm:cxn modelId="{37B0946E-BD6E-4A69-A396-A2CDEAFBACDA}" type="presOf" srcId="{0942757A-2214-44D4-A993-D13B596F9DA6}" destId="{155F425F-F605-47BD-B35E-66CF47441613}" srcOrd="0" destOrd="0" presId="urn:microsoft.com/office/officeart/2005/8/layout/vList2"/>
    <dgm:cxn modelId="{B81CC456-B84B-403C-B0DF-5C456FB34D1A}" type="presOf" srcId="{A2F95287-5761-4B0E-B2F2-6298DEC92DB8}" destId="{410FA4C2-34C5-4229-8457-CCEE4D7A89EE}" srcOrd="0" destOrd="0" presId="urn:microsoft.com/office/officeart/2005/8/layout/vList2"/>
    <dgm:cxn modelId="{139301DE-07EC-449B-8059-15D9B45BA3B7}" srcId="{A2F95287-5761-4B0E-B2F2-6298DEC92DB8}" destId="{1B741792-EAFF-4427-82F1-3974274DEFBA}" srcOrd="2" destOrd="0" parTransId="{ED87C771-44E1-412D-91CB-6E4CC6B73431}" sibTransId="{5182575F-3858-47C8-9681-74AF644EB040}"/>
    <dgm:cxn modelId="{AA30F2FB-F55B-4CE4-A4D8-17582CB05D3D}" srcId="{A2F95287-5761-4B0E-B2F2-6298DEC92DB8}" destId="{0942757A-2214-44D4-A993-D13B596F9DA6}" srcOrd="1" destOrd="0" parTransId="{8BA3EEE2-1E39-4ABB-BED1-62DA9EEC2D7D}" sibTransId="{F72A82A0-DE86-4DDA-BFC3-F50DCDE092EC}"/>
    <dgm:cxn modelId="{DAF97873-CA82-4515-95D3-670BE04A3048}" type="presParOf" srcId="{410FA4C2-34C5-4229-8457-CCEE4D7A89EE}" destId="{5A26FE43-917C-46D3-B0EB-366625277994}" srcOrd="0" destOrd="0" presId="urn:microsoft.com/office/officeart/2005/8/layout/vList2"/>
    <dgm:cxn modelId="{C42A38A1-E584-4DB0-B0A2-3151F8819BE1}" type="presParOf" srcId="{410FA4C2-34C5-4229-8457-CCEE4D7A89EE}" destId="{E826D3DF-50C3-49C2-B700-7F3C7B723E96}" srcOrd="1" destOrd="0" presId="urn:microsoft.com/office/officeart/2005/8/layout/vList2"/>
    <dgm:cxn modelId="{80C92DD0-87DD-4C44-B1BE-2C2A4A242F16}" type="presParOf" srcId="{410FA4C2-34C5-4229-8457-CCEE4D7A89EE}" destId="{155F425F-F605-47BD-B35E-66CF47441613}" srcOrd="2" destOrd="0" presId="urn:microsoft.com/office/officeart/2005/8/layout/vList2"/>
    <dgm:cxn modelId="{A1820C25-674D-4A92-B243-0D036591ECF6}" type="presParOf" srcId="{410FA4C2-34C5-4229-8457-CCEE4D7A89EE}" destId="{64AD15DD-AE4A-496D-98E1-C0CABC8F630D}" srcOrd="3" destOrd="0" presId="urn:microsoft.com/office/officeart/2005/8/layout/vList2"/>
    <dgm:cxn modelId="{DEF7088B-B1BA-4DE2-98F0-0CFEA383B142}" type="presParOf" srcId="{410FA4C2-34C5-4229-8457-CCEE4D7A89EE}" destId="{D395774A-A45C-4D8E-9DB8-CB3CF8307EC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C0A2BD-76DE-4E57-AE2A-7ACC2B4890EE}"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GB"/>
        </a:p>
      </dgm:t>
    </dgm:pt>
    <dgm:pt modelId="{02A29D12-C11E-48DE-8666-5B67893D68D6}">
      <dgm:prSet phldrT="[Text]" custT="1"/>
      <dgm:spPr>
        <a:blipFill rotWithShape="0">
          <a:blip xmlns:r="http://schemas.openxmlformats.org/officeDocument/2006/relationships" r:embed="rId1"/>
          <a:stretch>
            <a:fillRect/>
          </a:stretch>
        </a:blipFill>
      </dgm:spPr>
      <dgm:t>
        <a:bodyPr/>
        <a:lstStyle/>
        <a:p>
          <a:r>
            <a:rPr lang="en-GB" sz="2400" b="1" dirty="0">
              <a:ln>
                <a:noFill/>
              </a:ln>
              <a:effectLst>
                <a:outerShdw blurRad="38100" dist="38100" dir="2700000" algn="tl">
                  <a:srgbClr val="000000">
                    <a:alpha val="43137"/>
                  </a:srgbClr>
                </a:outerShdw>
              </a:effectLst>
            </a:rPr>
            <a:t>Me</a:t>
          </a:r>
          <a:endParaRPr lang="en-GB" sz="1800" b="1" dirty="0">
            <a:ln>
              <a:noFill/>
            </a:ln>
            <a:effectLst>
              <a:outerShdw blurRad="38100" dist="38100" dir="2700000" algn="tl">
                <a:srgbClr val="000000">
                  <a:alpha val="43137"/>
                </a:srgbClr>
              </a:outerShdw>
            </a:effectLst>
          </a:endParaRPr>
        </a:p>
      </dgm:t>
    </dgm:pt>
    <dgm:pt modelId="{E5C73FBF-8596-47A0-884A-4B43A840E299}" type="parTrans" cxnId="{FB7AD357-276B-43EE-8A89-509C8362F99B}">
      <dgm:prSet/>
      <dgm:spPr/>
      <dgm:t>
        <a:bodyPr/>
        <a:lstStyle/>
        <a:p>
          <a:endParaRPr lang="en-GB"/>
        </a:p>
      </dgm:t>
    </dgm:pt>
    <dgm:pt modelId="{E2CC111A-122A-436A-B32B-56B7C45F261F}" type="sibTrans" cxnId="{FB7AD357-276B-43EE-8A89-509C8362F99B}">
      <dgm:prSet/>
      <dgm:spPr/>
      <dgm:t>
        <a:bodyPr/>
        <a:lstStyle/>
        <a:p>
          <a:endParaRPr lang="en-GB"/>
        </a:p>
      </dgm:t>
    </dgm:pt>
    <dgm:pt modelId="{C979D2A9-72E4-4559-8909-170EDDF59FC8}">
      <dgm:prSet phldrT="[Text]" custT="1"/>
      <dgm:spPr>
        <a:solidFill>
          <a:schemeClr val="accent3"/>
        </a:solidFill>
      </dgm:spPr>
      <dgm:t>
        <a:bodyPr/>
        <a:lstStyle/>
        <a:p>
          <a:r>
            <a:rPr lang="en-GB" sz="1600" dirty="0"/>
            <a:t>My family </a:t>
          </a:r>
        </a:p>
      </dgm:t>
    </dgm:pt>
    <dgm:pt modelId="{9860EB96-45D9-451C-A582-37A52EA95DA2}" type="parTrans" cxnId="{C555098B-0307-403B-8EEC-8EC9A88F2095}">
      <dgm:prSet/>
      <dgm:spPr/>
      <dgm:t>
        <a:bodyPr/>
        <a:lstStyle/>
        <a:p>
          <a:endParaRPr lang="en-GB"/>
        </a:p>
      </dgm:t>
    </dgm:pt>
    <dgm:pt modelId="{51DD941C-3B88-40DD-B51E-28FCFB4704E8}" type="sibTrans" cxnId="{C555098B-0307-403B-8EEC-8EC9A88F2095}">
      <dgm:prSet/>
      <dgm:spPr/>
      <dgm:t>
        <a:bodyPr/>
        <a:lstStyle/>
        <a:p>
          <a:endParaRPr lang="en-GB"/>
        </a:p>
      </dgm:t>
    </dgm:pt>
    <dgm:pt modelId="{333A0E6E-E3B0-4BE2-A7A6-17D052A496CB}">
      <dgm:prSet phldrT="[Text]" custT="1"/>
      <dgm:spPr>
        <a:solidFill>
          <a:srgbClr val="00B050"/>
        </a:solidFill>
      </dgm:spPr>
      <dgm:t>
        <a:bodyPr/>
        <a:lstStyle/>
        <a:p>
          <a:r>
            <a:rPr lang="en-GB" sz="1600" dirty="0"/>
            <a:t>People who help me</a:t>
          </a:r>
        </a:p>
      </dgm:t>
    </dgm:pt>
    <dgm:pt modelId="{50628A21-BC81-42BD-90D5-334A1C21E6E3}" type="parTrans" cxnId="{637ED72C-717A-4033-915C-AF97AD562589}">
      <dgm:prSet/>
      <dgm:spPr/>
      <dgm:t>
        <a:bodyPr/>
        <a:lstStyle/>
        <a:p>
          <a:endParaRPr lang="en-GB"/>
        </a:p>
      </dgm:t>
    </dgm:pt>
    <dgm:pt modelId="{1D1113A9-6911-4A81-A7C0-0F68E60A2C2B}" type="sibTrans" cxnId="{637ED72C-717A-4033-915C-AF97AD562589}">
      <dgm:prSet/>
      <dgm:spPr/>
      <dgm:t>
        <a:bodyPr/>
        <a:lstStyle/>
        <a:p>
          <a:endParaRPr lang="en-GB"/>
        </a:p>
      </dgm:t>
    </dgm:pt>
    <dgm:pt modelId="{2AD6BAE5-6D5F-46ED-B17D-C4FD74605607}">
      <dgm:prSet phldrT="[Text]" custT="1"/>
      <dgm:spPr>
        <a:solidFill>
          <a:srgbClr val="FF0000"/>
        </a:solidFill>
      </dgm:spPr>
      <dgm:t>
        <a:bodyPr/>
        <a:lstStyle/>
        <a:p>
          <a:endParaRPr lang="en-GB" sz="1600" dirty="0"/>
        </a:p>
        <a:p>
          <a:r>
            <a:rPr lang="en-GB" sz="1600" dirty="0"/>
            <a:t>Looking towards the future </a:t>
          </a:r>
        </a:p>
        <a:p>
          <a:endParaRPr lang="en-GB" sz="1600" dirty="0"/>
        </a:p>
      </dgm:t>
    </dgm:pt>
    <dgm:pt modelId="{CF82A857-EAD8-4127-8A77-57B8E31C188C}" type="parTrans" cxnId="{207C0965-E591-44EF-9BC4-510737AB3D9B}">
      <dgm:prSet/>
      <dgm:spPr/>
      <dgm:t>
        <a:bodyPr/>
        <a:lstStyle/>
        <a:p>
          <a:endParaRPr lang="en-GB"/>
        </a:p>
      </dgm:t>
    </dgm:pt>
    <dgm:pt modelId="{E54EEC00-2764-430B-A1D2-62B7ECFAEB8B}" type="sibTrans" cxnId="{207C0965-E591-44EF-9BC4-510737AB3D9B}">
      <dgm:prSet/>
      <dgm:spPr/>
      <dgm:t>
        <a:bodyPr/>
        <a:lstStyle/>
        <a:p>
          <a:endParaRPr lang="en-GB"/>
        </a:p>
      </dgm:t>
    </dgm:pt>
    <dgm:pt modelId="{C55B8145-44D3-4535-8757-82640A480A90}">
      <dgm:prSet phldrT="[Text]" custT="1"/>
      <dgm:spPr>
        <a:solidFill>
          <a:schemeClr val="accent1">
            <a:lumMod val="50000"/>
          </a:schemeClr>
        </a:solidFill>
      </dgm:spPr>
      <dgm:t>
        <a:bodyPr/>
        <a:lstStyle/>
        <a:p>
          <a:r>
            <a:rPr lang="en-GB" sz="1600" dirty="0"/>
            <a:t>Observations of my play  </a:t>
          </a:r>
        </a:p>
      </dgm:t>
    </dgm:pt>
    <dgm:pt modelId="{58B90699-6284-4B81-8FF4-D3850B0F10B3}" type="parTrans" cxnId="{F62C8E39-A19D-4DF7-8C6B-E48F8D84A4FD}">
      <dgm:prSet/>
      <dgm:spPr/>
      <dgm:t>
        <a:bodyPr/>
        <a:lstStyle/>
        <a:p>
          <a:endParaRPr lang="en-GB"/>
        </a:p>
      </dgm:t>
    </dgm:pt>
    <dgm:pt modelId="{44ECB90C-9D5D-49A4-A249-A0B5312BD9BA}" type="sibTrans" cxnId="{F62C8E39-A19D-4DF7-8C6B-E48F8D84A4FD}">
      <dgm:prSet/>
      <dgm:spPr/>
      <dgm:t>
        <a:bodyPr/>
        <a:lstStyle/>
        <a:p>
          <a:endParaRPr lang="en-GB"/>
        </a:p>
      </dgm:t>
    </dgm:pt>
    <dgm:pt modelId="{84B066CD-8527-4AC1-9BD5-CAA2ABB8234D}" type="pres">
      <dgm:prSet presAssocID="{2FC0A2BD-76DE-4E57-AE2A-7ACC2B4890EE}" presName="Name0" presStyleCnt="0">
        <dgm:presLayoutVars>
          <dgm:chMax val="1"/>
          <dgm:dir/>
          <dgm:animLvl val="ctr"/>
          <dgm:resizeHandles val="exact"/>
        </dgm:presLayoutVars>
      </dgm:prSet>
      <dgm:spPr/>
    </dgm:pt>
    <dgm:pt modelId="{2522C6C8-102B-459A-9317-3866BE4DA689}" type="pres">
      <dgm:prSet presAssocID="{02A29D12-C11E-48DE-8666-5B67893D68D6}" presName="centerShape" presStyleLbl="node0" presStyleIdx="0" presStyleCnt="1" custLinFactNeighborX="-671"/>
      <dgm:spPr/>
    </dgm:pt>
    <dgm:pt modelId="{68B951BC-3319-442F-B87B-15345D9DAB9B}" type="pres">
      <dgm:prSet presAssocID="{C979D2A9-72E4-4559-8909-170EDDF59FC8}" presName="node" presStyleLbl="node1" presStyleIdx="0" presStyleCnt="4" custScaleX="121000" custScaleY="121000">
        <dgm:presLayoutVars>
          <dgm:bulletEnabled val="1"/>
        </dgm:presLayoutVars>
      </dgm:prSet>
      <dgm:spPr/>
    </dgm:pt>
    <dgm:pt modelId="{84A28625-9868-4885-8E65-865F57981C7A}" type="pres">
      <dgm:prSet presAssocID="{C979D2A9-72E4-4559-8909-170EDDF59FC8}" presName="dummy" presStyleCnt="0"/>
      <dgm:spPr/>
    </dgm:pt>
    <dgm:pt modelId="{EAC05E4B-97E8-4320-A59D-71475A2E8C92}" type="pres">
      <dgm:prSet presAssocID="{51DD941C-3B88-40DD-B51E-28FCFB4704E8}" presName="sibTrans" presStyleLbl="sibTrans2D1" presStyleIdx="0" presStyleCnt="4"/>
      <dgm:spPr/>
    </dgm:pt>
    <dgm:pt modelId="{8572701B-57C2-44B5-BD12-42D8B3B0AF4F}" type="pres">
      <dgm:prSet presAssocID="{333A0E6E-E3B0-4BE2-A7A6-17D052A496CB}" presName="node" presStyleLbl="node1" presStyleIdx="1" presStyleCnt="4" custScaleX="121000" custScaleY="121000">
        <dgm:presLayoutVars>
          <dgm:bulletEnabled val="1"/>
        </dgm:presLayoutVars>
      </dgm:prSet>
      <dgm:spPr/>
    </dgm:pt>
    <dgm:pt modelId="{267656C8-EBE0-4000-B8D7-955A4D9B3204}" type="pres">
      <dgm:prSet presAssocID="{333A0E6E-E3B0-4BE2-A7A6-17D052A496CB}" presName="dummy" presStyleCnt="0"/>
      <dgm:spPr/>
    </dgm:pt>
    <dgm:pt modelId="{FE16F6F3-208C-4C51-8AD0-09FD1ABF668E}" type="pres">
      <dgm:prSet presAssocID="{1D1113A9-6911-4A81-A7C0-0F68E60A2C2B}" presName="sibTrans" presStyleLbl="sibTrans2D1" presStyleIdx="1" presStyleCnt="4"/>
      <dgm:spPr/>
    </dgm:pt>
    <dgm:pt modelId="{07AF45AE-1761-4CA2-B254-E3DB38BB7DD0}" type="pres">
      <dgm:prSet presAssocID="{2AD6BAE5-6D5F-46ED-B17D-C4FD74605607}" presName="node" presStyleLbl="node1" presStyleIdx="2" presStyleCnt="4" custScaleX="121000" custScaleY="121000">
        <dgm:presLayoutVars>
          <dgm:bulletEnabled val="1"/>
        </dgm:presLayoutVars>
      </dgm:prSet>
      <dgm:spPr/>
    </dgm:pt>
    <dgm:pt modelId="{0A60E319-7638-4926-A12E-09C1E38CFB2F}" type="pres">
      <dgm:prSet presAssocID="{2AD6BAE5-6D5F-46ED-B17D-C4FD74605607}" presName="dummy" presStyleCnt="0"/>
      <dgm:spPr/>
    </dgm:pt>
    <dgm:pt modelId="{571C3689-F664-4201-BBD1-F5EE0D8A000A}" type="pres">
      <dgm:prSet presAssocID="{E54EEC00-2764-430B-A1D2-62B7ECFAEB8B}" presName="sibTrans" presStyleLbl="sibTrans2D1" presStyleIdx="2" presStyleCnt="4"/>
      <dgm:spPr/>
    </dgm:pt>
    <dgm:pt modelId="{03BA7363-EE07-4814-9CD9-1959FDED28D4}" type="pres">
      <dgm:prSet presAssocID="{C55B8145-44D3-4535-8757-82640A480A90}" presName="node" presStyleLbl="node1" presStyleIdx="3" presStyleCnt="4" custScaleX="121000" custScaleY="121000">
        <dgm:presLayoutVars>
          <dgm:bulletEnabled val="1"/>
        </dgm:presLayoutVars>
      </dgm:prSet>
      <dgm:spPr/>
    </dgm:pt>
    <dgm:pt modelId="{84B63BD0-FF12-47C8-904D-34D5E06A2B6F}" type="pres">
      <dgm:prSet presAssocID="{C55B8145-44D3-4535-8757-82640A480A90}" presName="dummy" presStyleCnt="0"/>
      <dgm:spPr/>
    </dgm:pt>
    <dgm:pt modelId="{00AC922D-5E61-44C4-8751-9B53C14DC28E}" type="pres">
      <dgm:prSet presAssocID="{44ECB90C-9D5D-49A4-A249-A0B5312BD9BA}" presName="sibTrans" presStyleLbl="sibTrans2D1" presStyleIdx="3" presStyleCnt="4"/>
      <dgm:spPr/>
    </dgm:pt>
  </dgm:ptLst>
  <dgm:cxnLst>
    <dgm:cxn modelId="{0C8A790C-C30C-4510-9BA3-C65F5F358CF3}" type="presOf" srcId="{2AD6BAE5-6D5F-46ED-B17D-C4FD74605607}" destId="{07AF45AE-1761-4CA2-B254-E3DB38BB7DD0}" srcOrd="0" destOrd="0" presId="urn:microsoft.com/office/officeart/2005/8/layout/radial6"/>
    <dgm:cxn modelId="{E86B581D-EB5A-4117-AE23-6A18A72D65E4}" type="presOf" srcId="{2FC0A2BD-76DE-4E57-AE2A-7ACC2B4890EE}" destId="{84B066CD-8527-4AC1-9BD5-CAA2ABB8234D}" srcOrd="0" destOrd="0" presId="urn:microsoft.com/office/officeart/2005/8/layout/radial6"/>
    <dgm:cxn modelId="{637ED72C-717A-4033-915C-AF97AD562589}" srcId="{02A29D12-C11E-48DE-8666-5B67893D68D6}" destId="{333A0E6E-E3B0-4BE2-A7A6-17D052A496CB}" srcOrd="1" destOrd="0" parTransId="{50628A21-BC81-42BD-90D5-334A1C21E6E3}" sibTransId="{1D1113A9-6911-4A81-A7C0-0F68E60A2C2B}"/>
    <dgm:cxn modelId="{F62C8E39-A19D-4DF7-8C6B-E48F8D84A4FD}" srcId="{02A29D12-C11E-48DE-8666-5B67893D68D6}" destId="{C55B8145-44D3-4535-8757-82640A480A90}" srcOrd="3" destOrd="0" parTransId="{58B90699-6284-4B81-8FF4-D3850B0F10B3}" sibTransId="{44ECB90C-9D5D-49A4-A249-A0B5312BD9BA}"/>
    <dgm:cxn modelId="{207C0965-E591-44EF-9BC4-510737AB3D9B}" srcId="{02A29D12-C11E-48DE-8666-5B67893D68D6}" destId="{2AD6BAE5-6D5F-46ED-B17D-C4FD74605607}" srcOrd="2" destOrd="0" parTransId="{CF82A857-EAD8-4127-8A77-57B8E31C188C}" sibTransId="{E54EEC00-2764-430B-A1D2-62B7ECFAEB8B}"/>
    <dgm:cxn modelId="{FB7AD357-276B-43EE-8A89-509C8362F99B}" srcId="{2FC0A2BD-76DE-4E57-AE2A-7ACC2B4890EE}" destId="{02A29D12-C11E-48DE-8666-5B67893D68D6}" srcOrd="0" destOrd="0" parTransId="{E5C73FBF-8596-47A0-884A-4B43A840E299}" sibTransId="{E2CC111A-122A-436A-B32B-56B7C45F261F}"/>
    <dgm:cxn modelId="{C555098B-0307-403B-8EEC-8EC9A88F2095}" srcId="{02A29D12-C11E-48DE-8666-5B67893D68D6}" destId="{C979D2A9-72E4-4559-8909-170EDDF59FC8}" srcOrd="0" destOrd="0" parTransId="{9860EB96-45D9-451C-A582-37A52EA95DA2}" sibTransId="{51DD941C-3B88-40DD-B51E-28FCFB4704E8}"/>
    <dgm:cxn modelId="{FA79338B-4FA1-48F3-A162-609C8BE7F005}" type="presOf" srcId="{333A0E6E-E3B0-4BE2-A7A6-17D052A496CB}" destId="{8572701B-57C2-44B5-BD12-42D8B3B0AF4F}" srcOrd="0" destOrd="0" presId="urn:microsoft.com/office/officeart/2005/8/layout/radial6"/>
    <dgm:cxn modelId="{93C25C8B-F869-4742-89E4-DB5F4807F3BF}" type="presOf" srcId="{1D1113A9-6911-4A81-A7C0-0F68E60A2C2B}" destId="{FE16F6F3-208C-4C51-8AD0-09FD1ABF668E}" srcOrd="0" destOrd="0" presId="urn:microsoft.com/office/officeart/2005/8/layout/radial6"/>
    <dgm:cxn modelId="{76C39DA4-406E-4A07-9680-73BF9B54868F}" type="presOf" srcId="{C55B8145-44D3-4535-8757-82640A480A90}" destId="{03BA7363-EE07-4814-9CD9-1959FDED28D4}" srcOrd="0" destOrd="0" presId="urn:microsoft.com/office/officeart/2005/8/layout/radial6"/>
    <dgm:cxn modelId="{14EF68AC-32AD-419B-A380-53BF69462A46}" type="presOf" srcId="{51DD941C-3B88-40DD-B51E-28FCFB4704E8}" destId="{EAC05E4B-97E8-4320-A59D-71475A2E8C92}" srcOrd="0" destOrd="0" presId="urn:microsoft.com/office/officeart/2005/8/layout/radial6"/>
    <dgm:cxn modelId="{625A6FB2-E077-4835-B741-72CAB221AF76}" type="presOf" srcId="{02A29D12-C11E-48DE-8666-5B67893D68D6}" destId="{2522C6C8-102B-459A-9317-3866BE4DA689}" srcOrd="0" destOrd="0" presId="urn:microsoft.com/office/officeart/2005/8/layout/radial6"/>
    <dgm:cxn modelId="{2FAEB3B4-ACF8-4229-9F52-E06BCF76E9DB}" type="presOf" srcId="{E54EEC00-2764-430B-A1D2-62B7ECFAEB8B}" destId="{571C3689-F664-4201-BBD1-F5EE0D8A000A}" srcOrd="0" destOrd="0" presId="urn:microsoft.com/office/officeart/2005/8/layout/radial6"/>
    <dgm:cxn modelId="{5ABF60C4-8979-454F-8BAB-C96933C0E696}" type="presOf" srcId="{C979D2A9-72E4-4559-8909-170EDDF59FC8}" destId="{68B951BC-3319-442F-B87B-15345D9DAB9B}" srcOrd="0" destOrd="0" presId="urn:microsoft.com/office/officeart/2005/8/layout/radial6"/>
    <dgm:cxn modelId="{B0579FE3-F23E-4FDD-BEFA-F5A7BC54E028}" type="presOf" srcId="{44ECB90C-9D5D-49A4-A249-A0B5312BD9BA}" destId="{00AC922D-5E61-44C4-8751-9B53C14DC28E}" srcOrd="0" destOrd="0" presId="urn:microsoft.com/office/officeart/2005/8/layout/radial6"/>
    <dgm:cxn modelId="{3C58E14F-18C4-41C9-8623-14FF54F8EE2B}" type="presParOf" srcId="{84B066CD-8527-4AC1-9BD5-CAA2ABB8234D}" destId="{2522C6C8-102B-459A-9317-3866BE4DA689}" srcOrd="0" destOrd="0" presId="urn:microsoft.com/office/officeart/2005/8/layout/radial6"/>
    <dgm:cxn modelId="{95CC820A-61DF-4449-A5BC-52261A3DEAC9}" type="presParOf" srcId="{84B066CD-8527-4AC1-9BD5-CAA2ABB8234D}" destId="{68B951BC-3319-442F-B87B-15345D9DAB9B}" srcOrd="1" destOrd="0" presId="urn:microsoft.com/office/officeart/2005/8/layout/radial6"/>
    <dgm:cxn modelId="{061DB06A-0ACF-4896-A630-3241A143C7F9}" type="presParOf" srcId="{84B066CD-8527-4AC1-9BD5-CAA2ABB8234D}" destId="{84A28625-9868-4885-8E65-865F57981C7A}" srcOrd="2" destOrd="0" presId="urn:microsoft.com/office/officeart/2005/8/layout/radial6"/>
    <dgm:cxn modelId="{799A4E14-2016-4BC4-8ED6-2A8B06044458}" type="presParOf" srcId="{84B066CD-8527-4AC1-9BD5-CAA2ABB8234D}" destId="{EAC05E4B-97E8-4320-A59D-71475A2E8C92}" srcOrd="3" destOrd="0" presId="urn:microsoft.com/office/officeart/2005/8/layout/radial6"/>
    <dgm:cxn modelId="{50CD347E-01E7-4CC1-974D-79A227FF0F6A}" type="presParOf" srcId="{84B066CD-8527-4AC1-9BD5-CAA2ABB8234D}" destId="{8572701B-57C2-44B5-BD12-42D8B3B0AF4F}" srcOrd="4" destOrd="0" presId="urn:microsoft.com/office/officeart/2005/8/layout/radial6"/>
    <dgm:cxn modelId="{E014CFB5-D806-47AC-8B8E-C76B19F3919B}" type="presParOf" srcId="{84B066CD-8527-4AC1-9BD5-CAA2ABB8234D}" destId="{267656C8-EBE0-4000-B8D7-955A4D9B3204}" srcOrd="5" destOrd="0" presId="urn:microsoft.com/office/officeart/2005/8/layout/radial6"/>
    <dgm:cxn modelId="{6C17241E-C851-421A-819D-163458CA5866}" type="presParOf" srcId="{84B066CD-8527-4AC1-9BD5-CAA2ABB8234D}" destId="{FE16F6F3-208C-4C51-8AD0-09FD1ABF668E}" srcOrd="6" destOrd="0" presId="urn:microsoft.com/office/officeart/2005/8/layout/radial6"/>
    <dgm:cxn modelId="{A1E275B3-59F2-4AD7-A711-AE426F0C88D5}" type="presParOf" srcId="{84B066CD-8527-4AC1-9BD5-CAA2ABB8234D}" destId="{07AF45AE-1761-4CA2-B254-E3DB38BB7DD0}" srcOrd="7" destOrd="0" presId="urn:microsoft.com/office/officeart/2005/8/layout/radial6"/>
    <dgm:cxn modelId="{94E24579-EA28-4283-B785-05FFC1CF2607}" type="presParOf" srcId="{84B066CD-8527-4AC1-9BD5-CAA2ABB8234D}" destId="{0A60E319-7638-4926-A12E-09C1E38CFB2F}" srcOrd="8" destOrd="0" presId="urn:microsoft.com/office/officeart/2005/8/layout/radial6"/>
    <dgm:cxn modelId="{63508446-BF1A-4E73-B997-CAF8FD9938AC}" type="presParOf" srcId="{84B066CD-8527-4AC1-9BD5-CAA2ABB8234D}" destId="{571C3689-F664-4201-BBD1-F5EE0D8A000A}" srcOrd="9" destOrd="0" presId="urn:microsoft.com/office/officeart/2005/8/layout/radial6"/>
    <dgm:cxn modelId="{CA93DFC0-1F83-47FB-A239-0328092BF6BE}" type="presParOf" srcId="{84B066CD-8527-4AC1-9BD5-CAA2ABB8234D}" destId="{03BA7363-EE07-4814-9CD9-1959FDED28D4}" srcOrd="10" destOrd="0" presId="urn:microsoft.com/office/officeart/2005/8/layout/radial6"/>
    <dgm:cxn modelId="{A11F4024-1E48-4225-B54A-3483A3374D69}" type="presParOf" srcId="{84B066CD-8527-4AC1-9BD5-CAA2ABB8234D}" destId="{84B63BD0-FF12-47C8-904D-34D5E06A2B6F}" srcOrd="11" destOrd="0" presId="urn:microsoft.com/office/officeart/2005/8/layout/radial6"/>
    <dgm:cxn modelId="{011D0B1F-1B2A-49B8-862F-0B35C1F3BDC6}" type="presParOf" srcId="{84B066CD-8527-4AC1-9BD5-CAA2ABB8234D}" destId="{00AC922D-5E61-44C4-8751-9B53C14DC28E}"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F95287-5761-4B0E-B2F2-6298DEC92DB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DEDC000-78E3-4D05-AE96-7CC23F9ABF47}">
      <dgm:prSet/>
      <dgm:spPr/>
      <dgm:t>
        <a:bodyPr/>
        <a:lstStyle/>
        <a:p>
          <a:pPr>
            <a:lnSpc>
              <a:spcPct val="100000"/>
            </a:lnSpc>
          </a:pPr>
          <a:r>
            <a:rPr lang="en-GB"/>
            <a:t>To reflect on positive holistic assessment of a child’s skills</a:t>
          </a:r>
          <a:endParaRPr lang="en-US"/>
        </a:p>
      </dgm:t>
    </dgm:pt>
    <dgm:pt modelId="{1BB5420C-11AB-40F0-ABFA-A7AD5D5665B0}" type="parTrans" cxnId="{68A1BF20-FBD4-47AA-8C65-691EA990D379}">
      <dgm:prSet/>
      <dgm:spPr/>
      <dgm:t>
        <a:bodyPr/>
        <a:lstStyle/>
        <a:p>
          <a:endParaRPr lang="en-US"/>
        </a:p>
      </dgm:t>
    </dgm:pt>
    <dgm:pt modelId="{7947ECE0-F830-4FD9-9DED-A0A4A49D6C6C}" type="sibTrans" cxnId="{68A1BF20-FBD4-47AA-8C65-691EA990D379}">
      <dgm:prSet/>
      <dgm:spPr/>
      <dgm:t>
        <a:bodyPr/>
        <a:lstStyle/>
        <a:p>
          <a:endParaRPr lang="en-US"/>
        </a:p>
      </dgm:t>
    </dgm:pt>
    <dgm:pt modelId="{0942757A-2214-44D4-A993-D13B596F9DA6}">
      <dgm:prSet/>
      <dgm:spPr/>
      <dgm:t>
        <a:bodyPr/>
        <a:lstStyle/>
        <a:p>
          <a:pPr>
            <a:lnSpc>
              <a:spcPct val="100000"/>
            </a:lnSpc>
          </a:pPr>
          <a:r>
            <a:rPr lang="en-GB" dirty="0"/>
            <a:t>To be aware of the range of information needed to set appropriate Long Term Goals</a:t>
          </a:r>
          <a:endParaRPr lang="en-US" dirty="0"/>
        </a:p>
      </dgm:t>
    </dgm:pt>
    <dgm:pt modelId="{8BA3EEE2-1E39-4ABB-BED1-62DA9EEC2D7D}" type="parTrans" cxnId="{AA30F2FB-F55B-4CE4-A4D8-17582CB05D3D}">
      <dgm:prSet/>
      <dgm:spPr/>
      <dgm:t>
        <a:bodyPr/>
        <a:lstStyle/>
        <a:p>
          <a:endParaRPr lang="en-US"/>
        </a:p>
      </dgm:t>
    </dgm:pt>
    <dgm:pt modelId="{F72A82A0-DE86-4DDA-BFC3-F50DCDE092EC}" type="sibTrans" cxnId="{AA30F2FB-F55B-4CE4-A4D8-17582CB05D3D}">
      <dgm:prSet/>
      <dgm:spPr/>
      <dgm:t>
        <a:bodyPr/>
        <a:lstStyle/>
        <a:p>
          <a:endParaRPr lang="en-US"/>
        </a:p>
      </dgm:t>
    </dgm:pt>
    <dgm:pt modelId="{1B741792-EAFF-4427-82F1-3974274DEFBA}">
      <dgm:prSet/>
      <dgm:spPr/>
      <dgm:t>
        <a:bodyPr/>
        <a:lstStyle/>
        <a:p>
          <a:pPr>
            <a:lnSpc>
              <a:spcPct val="100000"/>
            </a:lnSpc>
          </a:pPr>
          <a:r>
            <a:rPr lang="en-GB" dirty="0"/>
            <a:t>To complete an activity on setting appropriate Long Term Goals </a:t>
          </a:r>
          <a:endParaRPr lang="en-US" dirty="0"/>
        </a:p>
      </dgm:t>
    </dgm:pt>
    <dgm:pt modelId="{ED87C771-44E1-412D-91CB-6E4CC6B73431}" type="parTrans" cxnId="{139301DE-07EC-449B-8059-15D9B45BA3B7}">
      <dgm:prSet/>
      <dgm:spPr/>
      <dgm:t>
        <a:bodyPr/>
        <a:lstStyle/>
        <a:p>
          <a:endParaRPr lang="en-US"/>
        </a:p>
      </dgm:t>
    </dgm:pt>
    <dgm:pt modelId="{5182575F-3858-47C8-9681-74AF644EB040}" type="sibTrans" cxnId="{139301DE-07EC-449B-8059-15D9B45BA3B7}">
      <dgm:prSet/>
      <dgm:spPr/>
      <dgm:t>
        <a:bodyPr/>
        <a:lstStyle/>
        <a:p>
          <a:endParaRPr lang="en-US"/>
        </a:p>
      </dgm:t>
    </dgm:pt>
    <dgm:pt modelId="{410FA4C2-34C5-4229-8457-CCEE4D7A89EE}" type="pres">
      <dgm:prSet presAssocID="{A2F95287-5761-4B0E-B2F2-6298DEC92DB8}" presName="linear" presStyleCnt="0">
        <dgm:presLayoutVars>
          <dgm:animLvl val="lvl"/>
          <dgm:resizeHandles val="exact"/>
        </dgm:presLayoutVars>
      </dgm:prSet>
      <dgm:spPr/>
    </dgm:pt>
    <dgm:pt modelId="{5A26FE43-917C-46D3-B0EB-366625277994}" type="pres">
      <dgm:prSet presAssocID="{0DEDC000-78E3-4D05-AE96-7CC23F9ABF47}" presName="parentText" presStyleLbl="node1" presStyleIdx="0" presStyleCnt="3">
        <dgm:presLayoutVars>
          <dgm:chMax val="0"/>
          <dgm:bulletEnabled val="1"/>
        </dgm:presLayoutVars>
      </dgm:prSet>
      <dgm:spPr/>
    </dgm:pt>
    <dgm:pt modelId="{E826D3DF-50C3-49C2-B700-7F3C7B723E96}" type="pres">
      <dgm:prSet presAssocID="{7947ECE0-F830-4FD9-9DED-A0A4A49D6C6C}" presName="spacer" presStyleCnt="0"/>
      <dgm:spPr/>
    </dgm:pt>
    <dgm:pt modelId="{155F425F-F605-47BD-B35E-66CF47441613}" type="pres">
      <dgm:prSet presAssocID="{0942757A-2214-44D4-A993-D13B596F9DA6}" presName="parentText" presStyleLbl="node1" presStyleIdx="1" presStyleCnt="3">
        <dgm:presLayoutVars>
          <dgm:chMax val="0"/>
          <dgm:bulletEnabled val="1"/>
        </dgm:presLayoutVars>
      </dgm:prSet>
      <dgm:spPr/>
    </dgm:pt>
    <dgm:pt modelId="{64AD15DD-AE4A-496D-98E1-C0CABC8F630D}" type="pres">
      <dgm:prSet presAssocID="{F72A82A0-DE86-4DDA-BFC3-F50DCDE092EC}" presName="spacer" presStyleCnt="0"/>
      <dgm:spPr/>
    </dgm:pt>
    <dgm:pt modelId="{D395774A-A45C-4D8E-9DB8-CB3CF8307ECE}" type="pres">
      <dgm:prSet presAssocID="{1B741792-EAFF-4427-82F1-3974274DEFBA}" presName="parentText" presStyleLbl="node1" presStyleIdx="2" presStyleCnt="3">
        <dgm:presLayoutVars>
          <dgm:chMax val="0"/>
          <dgm:bulletEnabled val="1"/>
        </dgm:presLayoutVars>
      </dgm:prSet>
      <dgm:spPr/>
    </dgm:pt>
  </dgm:ptLst>
  <dgm:cxnLst>
    <dgm:cxn modelId="{68A1BF20-FBD4-47AA-8C65-691EA990D379}" srcId="{A2F95287-5761-4B0E-B2F2-6298DEC92DB8}" destId="{0DEDC000-78E3-4D05-AE96-7CC23F9ABF47}" srcOrd="0" destOrd="0" parTransId="{1BB5420C-11AB-40F0-ABFA-A7AD5D5665B0}" sibTransId="{7947ECE0-F830-4FD9-9DED-A0A4A49D6C6C}"/>
    <dgm:cxn modelId="{58CAB538-D46F-49CD-BE88-0C9CEC45EDBD}" type="presOf" srcId="{0DEDC000-78E3-4D05-AE96-7CC23F9ABF47}" destId="{5A26FE43-917C-46D3-B0EB-366625277994}" srcOrd="0" destOrd="0" presId="urn:microsoft.com/office/officeart/2005/8/layout/vList2"/>
    <dgm:cxn modelId="{01C3D643-36EB-4981-99D6-E0ECA921C6C8}" type="presOf" srcId="{1B741792-EAFF-4427-82F1-3974274DEFBA}" destId="{D395774A-A45C-4D8E-9DB8-CB3CF8307ECE}" srcOrd="0" destOrd="0" presId="urn:microsoft.com/office/officeart/2005/8/layout/vList2"/>
    <dgm:cxn modelId="{37B0946E-BD6E-4A69-A396-A2CDEAFBACDA}" type="presOf" srcId="{0942757A-2214-44D4-A993-D13B596F9DA6}" destId="{155F425F-F605-47BD-B35E-66CF47441613}" srcOrd="0" destOrd="0" presId="urn:microsoft.com/office/officeart/2005/8/layout/vList2"/>
    <dgm:cxn modelId="{B81CC456-B84B-403C-B0DF-5C456FB34D1A}" type="presOf" srcId="{A2F95287-5761-4B0E-B2F2-6298DEC92DB8}" destId="{410FA4C2-34C5-4229-8457-CCEE4D7A89EE}" srcOrd="0" destOrd="0" presId="urn:microsoft.com/office/officeart/2005/8/layout/vList2"/>
    <dgm:cxn modelId="{139301DE-07EC-449B-8059-15D9B45BA3B7}" srcId="{A2F95287-5761-4B0E-B2F2-6298DEC92DB8}" destId="{1B741792-EAFF-4427-82F1-3974274DEFBA}" srcOrd="2" destOrd="0" parTransId="{ED87C771-44E1-412D-91CB-6E4CC6B73431}" sibTransId="{5182575F-3858-47C8-9681-74AF644EB040}"/>
    <dgm:cxn modelId="{AA30F2FB-F55B-4CE4-A4D8-17582CB05D3D}" srcId="{A2F95287-5761-4B0E-B2F2-6298DEC92DB8}" destId="{0942757A-2214-44D4-A993-D13B596F9DA6}" srcOrd="1" destOrd="0" parTransId="{8BA3EEE2-1E39-4ABB-BED1-62DA9EEC2D7D}" sibTransId="{F72A82A0-DE86-4DDA-BFC3-F50DCDE092EC}"/>
    <dgm:cxn modelId="{DAF97873-CA82-4515-95D3-670BE04A3048}" type="presParOf" srcId="{410FA4C2-34C5-4229-8457-CCEE4D7A89EE}" destId="{5A26FE43-917C-46D3-B0EB-366625277994}" srcOrd="0" destOrd="0" presId="urn:microsoft.com/office/officeart/2005/8/layout/vList2"/>
    <dgm:cxn modelId="{C42A38A1-E584-4DB0-B0A2-3151F8819BE1}" type="presParOf" srcId="{410FA4C2-34C5-4229-8457-CCEE4D7A89EE}" destId="{E826D3DF-50C3-49C2-B700-7F3C7B723E96}" srcOrd="1" destOrd="0" presId="urn:microsoft.com/office/officeart/2005/8/layout/vList2"/>
    <dgm:cxn modelId="{80C92DD0-87DD-4C44-B1BE-2C2A4A242F16}" type="presParOf" srcId="{410FA4C2-34C5-4229-8457-CCEE4D7A89EE}" destId="{155F425F-F605-47BD-B35E-66CF47441613}" srcOrd="2" destOrd="0" presId="urn:microsoft.com/office/officeart/2005/8/layout/vList2"/>
    <dgm:cxn modelId="{A1820C25-674D-4A92-B243-0D036591ECF6}" type="presParOf" srcId="{410FA4C2-34C5-4229-8457-CCEE4D7A89EE}" destId="{64AD15DD-AE4A-496D-98E1-C0CABC8F630D}" srcOrd="3" destOrd="0" presId="urn:microsoft.com/office/officeart/2005/8/layout/vList2"/>
    <dgm:cxn modelId="{DEF7088B-B1BA-4DE2-98F0-0CFEA383B142}" type="presParOf" srcId="{410FA4C2-34C5-4229-8457-CCEE4D7A89EE}" destId="{D395774A-A45C-4D8E-9DB8-CB3CF8307EC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6FE43-917C-46D3-B0EB-366625277994}">
      <dsp:nvSpPr>
        <dsp:cNvPr id="0" name=""/>
        <dsp:cNvSpPr/>
      </dsp:nvSpPr>
      <dsp:spPr>
        <a:xfrm>
          <a:off x="0" y="51461"/>
          <a:ext cx="8258783" cy="1341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en-GB" sz="3100" kern="1200" dirty="0">
              <a:latin typeface="Tahoma" panose="020B0604030504040204" pitchFamily="34" charset="0"/>
              <a:ea typeface="Tahoma" panose="020B0604030504040204" pitchFamily="34" charset="0"/>
              <a:cs typeface="Tahoma" panose="020B0604030504040204" pitchFamily="34" charset="0"/>
            </a:rPr>
            <a:t>To reflect on positive holistic assessment of a child’s skills</a:t>
          </a:r>
          <a:endParaRPr lang="en-US" sz="3100" kern="1200" dirty="0">
            <a:latin typeface="Tahoma" panose="020B0604030504040204" pitchFamily="34" charset="0"/>
            <a:ea typeface="Tahoma" panose="020B0604030504040204" pitchFamily="34" charset="0"/>
            <a:cs typeface="Tahoma" panose="020B0604030504040204" pitchFamily="34" charset="0"/>
          </a:endParaRPr>
        </a:p>
      </dsp:txBody>
      <dsp:txXfrm>
        <a:off x="65511" y="116972"/>
        <a:ext cx="8127761" cy="1210967"/>
      </dsp:txXfrm>
    </dsp:sp>
    <dsp:sp modelId="{155F425F-F605-47BD-B35E-66CF47441613}">
      <dsp:nvSpPr>
        <dsp:cNvPr id="0" name=""/>
        <dsp:cNvSpPr/>
      </dsp:nvSpPr>
      <dsp:spPr>
        <a:xfrm>
          <a:off x="0" y="1482731"/>
          <a:ext cx="8258783" cy="1341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en-GB" sz="3100" kern="1200" dirty="0">
              <a:latin typeface="Tahoma" panose="020B0604030504040204" pitchFamily="34" charset="0"/>
              <a:ea typeface="Tahoma" panose="020B0604030504040204" pitchFamily="34" charset="0"/>
              <a:cs typeface="Tahoma" panose="020B0604030504040204" pitchFamily="34" charset="0"/>
            </a:rPr>
            <a:t>To be aware of the range of information needed to set appropriate Long Term Goals</a:t>
          </a:r>
          <a:endParaRPr lang="en-US" sz="3100" kern="1200" dirty="0">
            <a:latin typeface="Tahoma" panose="020B0604030504040204" pitchFamily="34" charset="0"/>
            <a:ea typeface="Tahoma" panose="020B0604030504040204" pitchFamily="34" charset="0"/>
            <a:cs typeface="Tahoma" panose="020B0604030504040204" pitchFamily="34" charset="0"/>
          </a:endParaRPr>
        </a:p>
      </dsp:txBody>
      <dsp:txXfrm>
        <a:off x="65511" y="1548242"/>
        <a:ext cx="8127761" cy="1210967"/>
      </dsp:txXfrm>
    </dsp:sp>
    <dsp:sp modelId="{D395774A-A45C-4D8E-9DB8-CB3CF8307ECE}">
      <dsp:nvSpPr>
        <dsp:cNvPr id="0" name=""/>
        <dsp:cNvSpPr/>
      </dsp:nvSpPr>
      <dsp:spPr>
        <a:xfrm>
          <a:off x="0" y="2914001"/>
          <a:ext cx="8258783" cy="1341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en-GB" sz="3100" kern="1200" dirty="0">
              <a:latin typeface="Tahoma" panose="020B0604030504040204" pitchFamily="34" charset="0"/>
              <a:ea typeface="Tahoma" panose="020B0604030504040204" pitchFamily="34" charset="0"/>
              <a:cs typeface="Tahoma" panose="020B0604030504040204" pitchFamily="34" charset="0"/>
            </a:rPr>
            <a:t>To complete an activity on setting appropriate Long Term Goals </a:t>
          </a:r>
          <a:endParaRPr lang="en-US" sz="3100" kern="1200" dirty="0">
            <a:latin typeface="Tahoma" panose="020B0604030504040204" pitchFamily="34" charset="0"/>
            <a:ea typeface="Tahoma" panose="020B0604030504040204" pitchFamily="34" charset="0"/>
            <a:cs typeface="Tahoma" panose="020B0604030504040204" pitchFamily="34" charset="0"/>
          </a:endParaRPr>
        </a:p>
      </dsp:txBody>
      <dsp:txXfrm>
        <a:off x="65511" y="2979512"/>
        <a:ext cx="8127761" cy="12109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AC922D-5E61-44C4-8751-9B53C14DC28E}">
      <dsp:nvSpPr>
        <dsp:cNvPr id="0" name=""/>
        <dsp:cNvSpPr/>
      </dsp:nvSpPr>
      <dsp:spPr>
        <a:xfrm>
          <a:off x="1461918" y="677184"/>
          <a:ext cx="4524883" cy="4524883"/>
        </a:xfrm>
        <a:prstGeom prst="blockArc">
          <a:avLst>
            <a:gd name="adj1" fmla="val 10800000"/>
            <a:gd name="adj2" fmla="val 16200000"/>
            <a:gd name="adj3" fmla="val 46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1C3689-F664-4201-BBD1-F5EE0D8A000A}">
      <dsp:nvSpPr>
        <dsp:cNvPr id="0" name=""/>
        <dsp:cNvSpPr/>
      </dsp:nvSpPr>
      <dsp:spPr>
        <a:xfrm>
          <a:off x="1461918" y="677184"/>
          <a:ext cx="4524883" cy="4524883"/>
        </a:xfrm>
        <a:prstGeom prst="blockArc">
          <a:avLst>
            <a:gd name="adj1" fmla="val 5400000"/>
            <a:gd name="adj2" fmla="val 10800000"/>
            <a:gd name="adj3" fmla="val 46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16F6F3-208C-4C51-8AD0-09FD1ABF668E}">
      <dsp:nvSpPr>
        <dsp:cNvPr id="0" name=""/>
        <dsp:cNvSpPr/>
      </dsp:nvSpPr>
      <dsp:spPr>
        <a:xfrm>
          <a:off x="1461918" y="677184"/>
          <a:ext cx="4524883" cy="4524883"/>
        </a:xfrm>
        <a:prstGeom prst="blockArc">
          <a:avLst>
            <a:gd name="adj1" fmla="val 0"/>
            <a:gd name="adj2" fmla="val 5400000"/>
            <a:gd name="adj3" fmla="val 46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C05E4B-97E8-4320-A59D-71475A2E8C92}">
      <dsp:nvSpPr>
        <dsp:cNvPr id="0" name=""/>
        <dsp:cNvSpPr/>
      </dsp:nvSpPr>
      <dsp:spPr>
        <a:xfrm>
          <a:off x="1461918" y="677184"/>
          <a:ext cx="4524883" cy="4524883"/>
        </a:xfrm>
        <a:prstGeom prst="blockArc">
          <a:avLst>
            <a:gd name="adj1" fmla="val 16200000"/>
            <a:gd name="adj2" fmla="val 0"/>
            <a:gd name="adj3" fmla="val 46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22C6C8-102B-459A-9317-3866BE4DA689}">
      <dsp:nvSpPr>
        <dsp:cNvPr id="0" name=""/>
        <dsp:cNvSpPr/>
      </dsp:nvSpPr>
      <dsp:spPr>
        <a:xfrm>
          <a:off x="2654499" y="1899424"/>
          <a:ext cx="2080404" cy="2080404"/>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b="1" kern="1200" dirty="0">
              <a:ln>
                <a:noFill/>
              </a:ln>
              <a:effectLst>
                <a:outerShdw blurRad="38100" dist="38100" dir="2700000" algn="tl">
                  <a:srgbClr val="000000">
                    <a:alpha val="43137"/>
                  </a:srgbClr>
                </a:outerShdw>
              </a:effectLst>
            </a:rPr>
            <a:t>Me</a:t>
          </a:r>
          <a:endParaRPr lang="en-GB" sz="1800" b="1" kern="1200" dirty="0">
            <a:ln>
              <a:noFill/>
            </a:ln>
            <a:effectLst>
              <a:outerShdw blurRad="38100" dist="38100" dir="2700000" algn="tl">
                <a:srgbClr val="000000">
                  <a:alpha val="43137"/>
                </a:srgbClr>
              </a:outerShdw>
            </a:effectLst>
          </a:endParaRPr>
        </a:p>
      </dsp:txBody>
      <dsp:txXfrm>
        <a:off x="2959167" y="2204092"/>
        <a:ext cx="1471068" cy="1471068"/>
      </dsp:txXfrm>
    </dsp:sp>
    <dsp:sp modelId="{68B951BC-3319-442F-B87B-15345D9DAB9B}">
      <dsp:nvSpPr>
        <dsp:cNvPr id="0" name=""/>
        <dsp:cNvSpPr/>
      </dsp:nvSpPr>
      <dsp:spPr>
        <a:xfrm>
          <a:off x="2843309" y="-151440"/>
          <a:ext cx="1762102" cy="1762102"/>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My family </a:t>
          </a:r>
        </a:p>
      </dsp:txBody>
      <dsp:txXfrm>
        <a:off x="3101363" y="106614"/>
        <a:ext cx="1245994" cy="1245994"/>
      </dsp:txXfrm>
    </dsp:sp>
    <dsp:sp modelId="{8572701B-57C2-44B5-BD12-42D8B3B0AF4F}">
      <dsp:nvSpPr>
        <dsp:cNvPr id="0" name=""/>
        <dsp:cNvSpPr/>
      </dsp:nvSpPr>
      <dsp:spPr>
        <a:xfrm>
          <a:off x="5053324" y="2058575"/>
          <a:ext cx="1762102" cy="1762102"/>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People who help me</a:t>
          </a:r>
        </a:p>
      </dsp:txBody>
      <dsp:txXfrm>
        <a:off x="5311378" y="2316629"/>
        <a:ext cx="1245994" cy="1245994"/>
      </dsp:txXfrm>
    </dsp:sp>
    <dsp:sp modelId="{07AF45AE-1761-4CA2-B254-E3DB38BB7DD0}">
      <dsp:nvSpPr>
        <dsp:cNvPr id="0" name=""/>
        <dsp:cNvSpPr/>
      </dsp:nvSpPr>
      <dsp:spPr>
        <a:xfrm>
          <a:off x="2843309" y="4268590"/>
          <a:ext cx="1762102" cy="1762102"/>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GB" sz="1600" kern="1200" dirty="0"/>
        </a:p>
        <a:p>
          <a:pPr marL="0" lvl="0" indent="0" algn="ctr" defTabSz="711200">
            <a:lnSpc>
              <a:spcPct val="90000"/>
            </a:lnSpc>
            <a:spcBef>
              <a:spcPct val="0"/>
            </a:spcBef>
            <a:spcAft>
              <a:spcPct val="35000"/>
            </a:spcAft>
            <a:buNone/>
          </a:pPr>
          <a:r>
            <a:rPr lang="en-GB" sz="1600" kern="1200" dirty="0"/>
            <a:t>Looking towards the future </a:t>
          </a:r>
        </a:p>
        <a:p>
          <a:pPr marL="0" lvl="0" indent="0" algn="ctr" defTabSz="711200">
            <a:lnSpc>
              <a:spcPct val="90000"/>
            </a:lnSpc>
            <a:spcBef>
              <a:spcPct val="0"/>
            </a:spcBef>
            <a:spcAft>
              <a:spcPct val="35000"/>
            </a:spcAft>
            <a:buNone/>
          </a:pPr>
          <a:endParaRPr lang="en-GB" sz="1600" kern="1200" dirty="0"/>
        </a:p>
      </dsp:txBody>
      <dsp:txXfrm>
        <a:off x="3101363" y="4526644"/>
        <a:ext cx="1245994" cy="1245994"/>
      </dsp:txXfrm>
    </dsp:sp>
    <dsp:sp modelId="{03BA7363-EE07-4814-9CD9-1959FDED28D4}">
      <dsp:nvSpPr>
        <dsp:cNvPr id="0" name=""/>
        <dsp:cNvSpPr/>
      </dsp:nvSpPr>
      <dsp:spPr>
        <a:xfrm>
          <a:off x="633293" y="2058575"/>
          <a:ext cx="1762102" cy="1762102"/>
        </a:xfrm>
        <a:prstGeom prst="ellipse">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Observations of my play  </a:t>
          </a:r>
        </a:p>
      </dsp:txBody>
      <dsp:txXfrm>
        <a:off x="891347" y="2316629"/>
        <a:ext cx="1245994" cy="12459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6FE43-917C-46D3-B0EB-366625277994}">
      <dsp:nvSpPr>
        <dsp:cNvPr id="0" name=""/>
        <dsp:cNvSpPr/>
      </dsp:nvSpPr>
      <dsp:spPr>
        <a:xfrm>
          <a:off x="0" y="51461"/>
          <a:ext cx="8258783" cy="1341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en-GB" sz="3100" kern="1200"/>
            <a:t>To reflect on positive holistic assessment of a child’s skills</a:t>
          </a:r>
          <a:endParaRPr lang="en-US" sz="3100" kern="1200"/>
        </a:p>
      </dsp:txBody>
      <dsp:txXfrm>
        <a:off x="65511" y="116972"/>
        <a:ext cx="8127761" cy="1210967"/>
      </dsp:txXfrm>
    </dsp:sp>
    <dsp:sp modelId="{155F425F-F605-47BD-B35E-66CF47441613}">
      <dsp:nvSpPr>
        <dsp:cNvPr id="0" name=""/>
        <dsp:cNvSpPr/>
      </dsp:nvSpPr>
      <dsp:spPr>
        <a:xfrm>
          <a:off x="0" y="1482731"/>
          <a:ext cx="8258783" cy="1341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en-GB" sz="3100" kern="1200" dirty="0"/>
            <a:t>To be aware of the range of information needed to set appropriate Long Term Goals</a:t>
          </a:r>
          <a:endParaRPr lang="en-US" sz="3100" kern="1200" dirty="0"/>
        </a:p>
      </dsp:txBody>
      <dsp:txXfrm>
        <a:off x="65511" y="1548242"/>
        <a:ext cx="8127761" cy="1210967"/>
      </dsp:txXfrm>
    </dsp:sp>
    <dsp:sp modelId="{D395774A-A45C-4D8E-9DB8-CB3CF8307ECE}">
      <dsp:nvSpPr>
        <dsp:cNvPr id="0" name=""/>
        <dsp:cNvSpPr/>
      </dsp:nvSpPr>
      <dsp:spPr>
        <a:xfrm>
          <a:off x="0" y="2914001"/>
          <a:ext cx="8258783" cy="1341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en-GB" sz="3100" kern="1200" dirty="0"/>
            <a:t>To complete an activity on setting appropriate Long Term Goals </a:t>
          </a:r>
          <a:endParaRPr lang="en-US" sz="3100" kern="1200" dirty="0"/>
        </a:p>
      </dsp:txBody>
      <dsp:txXfrm>
        <a:off x="65511" y="2979512"/>
        <a:ext cx="8127761" cy="121096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501879"/>
          </a:xfrm>
          <a:prstGeom prst="rect">
            <a:avLst/>
          </a:prstGeom>
        </p:spPr>
        <p:txBody>
          <a:bodyPr vert="horz" lIns="96451" tIns="48225" rIns="96451" bIns="48225" rtlCol="0"/>
          <a:lstStyle>
            <a:lvl1pPr algn="l">
              <a:defRPr sz="1300"/>
            </a:lvl1pPr>
          </a:lstStyle>
          <a:p>
            <a:endParaRPr lang="en-GB"/>
          </a:p>
        </p:txBody>
      </p:sp>
      <p:sp>
        <p:nvSpPr>
          <p:cNvPr id="3" name="Date Placeholder 2"/>
          <p:cNvSpPr>
            <a:spLocks noGrp="1"/>
          </p:cNvSpPr>
          <p:nvPr>
            <p:ph type="dt" sz="quarter" idx="1"/>
          </p:nvPr>
        </p:nvSpPr>
        <p:spPr>
          <a:xfrm>
            <a:off x="3895404" y="0"/>
            <a:ext cx="2980055" cy="501879"/>
          </a:xfrm>
          <a:prstGeom prst="rect">
            <a:avLst/>
          </a:prstGeom>
        </p:spPr>
        <p:txBody>
          <a:bodyPr vert="horz" lIns="96451" tIns="48225" rIns="96451" bIns="48225" rtlCol="0"/>
          <a:lstStyle>
            <a:lvl1pPr algn="r">
              <a:defRPr sz="1300"/>
            </a:lvl1pPr>
          </a:lstStyle>
          <a:p>
            <a:fld id="{5990D5E9-0EB6-431F-8E35-880D5CC4A071}" type="datetimeFigureOut">
              <a:rPr lang="en-GB" smtClean="0"/>
              <a:t>03/07/2023</a:t>
            </a:fld>
            <a:endParaRPr lang="en-GB"/>
          </a:p>
        </p:txBody>
      </p:sp>
      <p:sp>
        <p:nvSpPr>
          <p:cNvPr id="4" name="Footer Placeholder 3"/>
          <p:cNvSpPr>
            <a:spLocks noGrp="1"/>
          </p:cNvSpPr>
          <p:nvPr>
            <p:ph type="ftr" sz="quarter" idx="2"/>
          </p:nvPr>
        </p:nvSpPr>
        <p:spPr>
          <a:xfrm>
            <a:off x="0" y="9500961"/>
            <a:ext cx="2980055" cy="501878"/>
          </a:xfrm>
          <a:prstGeom prst="rect">
            <a:avLst/>
          </a:prstGeom>
        </p:spPr>
        <p:txBody>
          <a:bodyPr vert="horz" lIns="96451" tIns="48225" rIns="96451" bIns="48225" rtlCol="0" anchor="b"/>
          <a:lstStyle>
            <a:lvl1pPr algn="l">
              <a:defRPr sz="1300"/>
            </a:lvl1pPr>
          </a:lstStyle>
          <a:p>
            <a:endParaRPr lang="en-GB"/>
          </a:p>
        </p:txBody>
      </p:sp>
      <p:sp>
        <p:nvSpPr>
          <p:cNvPr id="5" name="Slide Number Placeholder 4"/>
          <p:cNvSpPr>
            <a:spLocks noGrp="1"/>
          </p:cNvSpPr>
          <p:nvPr>
            <p:ph type="sldNum" sz="quarter" idx="3"/>
          </p:nvPr>
        </p:nvSpPr>
        <p:spPr>
          <a:xfrm>
            <a:off x="3895404" y="9500961"/>
            <a:ext cx="2980055" cy="501878"/>
          </a:xfrm>
          <a:prstGeom prst="rect">
            <a:avLst/>
          </a:prstGeom>
        </p:spPr>
        <p:txBody>
          <a:bodyPr vert="horz" lIns="96451" tIns="48225" rIns="96451" bIns="48225" rtlCol="0" anchor="b"/>
          <a:lstStyle>
            <a:lvl1pPr algn="r">
              <a:defRPr sz="1300"/>
            </a:lvl1pPr>
          </a:lstStyle>
          <a:p>
            <a:fld id="{FAF693D7-22D7-4E16-9E6A-B417E582B313}" type="slidenum">
              <a:rPr lang="en-GB" smtClean="0"/>
              <a:t>‹#›</a:t>
            </a:fld>
            <a:endParaRPr lang="en-GB"/>
          </a:p>
        </p:txBody>
      </p:sp>
    </p:spTree>
    <p:extLst>
      <p:ext uri="{BB962C8B-B14F-4D97-AF65-F5344CB8AC3E}">
        <p14:creationId xmlns:p14="http://schemas.microsoft.com/office/powerpoint/2010/main" val="2127654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501879"/>
          </a:xfrm>
          <a:prstGeom prst="rect">
            <a:avLst/>
          </a:prstGeom>
        </p:spPr>
        <p:txBody>
          <a:bodyPr vert="horz" lIns="96451" tIns="48225" rIns="96451" bIns="48225" rtlCol="0"/>
          <a:lstStyle>
            <a:lvl1pPr algn="l">
              <a:defRPr sz="1300"/>
            </a:lvl1pPr>
          </a:lstStyle>
          <a:p>
            <a:endParaRPr lang="en-GB"/>
          </a:p>
        </p:txBody>
      </p:sp>
      <p:sp>
        <p:nvSpPr>
          <p:cNvPr id="3" name="Date Placeholder 2"/>
          <p:cNvSpPr>
            <a:spLocks noGrp="1"/>
          </p:cNvSpPr>
          <p:nvPr>
            <p:ph type="dt" idx="1"/>
          </p:nvPr>
        </p:nvSpPr>
        <p:spPr>
          <a:xfrm>
            <a:off x="3895404" y="0"/>
            <a:ext cx="2980055" cy="501879"/>
          </a:xfrm>
          <a:prstGeom prst="rect">
            <a:avLst/>
          </a:prstGeom>
        </p:spPr>
        <p:txBody>
          <a:bodyPr vert="horz" lIns="96451" tIns="48225" rIns="96451" bIns="48225" rtlCol="0"/>
          <a:lstStyle>
            <a:lvl1pPr algn="r">
              <a:defRPr sz="1300"/>
            </a:lvl1pPr>
          </a:lstStyle>
          <a:p>
            <a:fld id="{7EAAFF0F-7A83-4EAC-B27D-56A6457EFFAD}" type="datetimeFigureOut">
              <a:rPr lang="en-GB" smtClean="0"/>
              <a:t>03/07/2023</a:t>
            </a:fld>
            <a:endParaRPr lang="en-GB"/>
          </a:p>
        </p:txBody>
      </p:sp>
      <p:sp>
        <p:nvSpPr>
          <p:cNvPr id="4" name="Slide Image Placeholder 3"/>
          <p:cNvSpPr>
            <a:spLocks noGrp="1" noRot="1" noChangeAspect="1"/>
          </p:cNvSpPr>
          <p:nvPr>
            <p:ph type="sldImg" idx="2"/>
          </p:nvPr>
        </p:nvSpPr>
        <p:spPr>
          <a:xfrm>
            <a:off x="439738" y="1250950"/>
            <a:ext cx="5997575" cy="3375025"/>
          </a:xfrm>
          <a:prstGeom prst="rect">
            <a:avLst/>
          </a:prstGeom>
          <a:noFill/>
          <a:ln w="12700">
            <a:solidFill>
              <a:prstClr val="black"/>
            </a:solidFill>
          </a:ln>
        </p:spPr>
        <p:txBody>
          <a:bodyPr vert="horz" lIns="96451" tIns="48225" rIns="96451" bIns="48225" rtlCol="0" anchor="ctr"/>
          <a:lstStyle/>
          <a:p>
            <a:endParaRPr lang="en-GB"/>
          </a:p>
        </p:txBody>
      </p:sp>
      <p:sp>
        <p:nvSpPr>
          <p:cNvPr id="5" name="Notes Placeholder 4"/>
          <p:cNvSpPr>
            <a:spLocks noGrp="1"/>
          </p:cNvSpPr>
          <p:nvPr>
            <p:ph type="body" sz="quarter" idx="3"/>
          </p:nvPr>
        </p:nvSpPr>
        <p:spPr>
          <a:xfrm>
            <a:off x="687705" y="4813866"/>
            <a:ext cx="5501640" cy="3938617"/>
          </a:xfrm>
          <a:prstGeom prst="rect">
            <a:avLst/>
          </a:prstGeom>
        </p:spPr>
        <p:txBody>
          <a:bodyPr vert="horz" lIns="96451" tIns="48225" rIns="96451" bIns="482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80055" cy="501878"/>
          </a:xfrm>
          <a:prstGeom prst="rect">
            <a:avLst/>
          </a:prstGeom>
        </p:spPr>
        <p:txBody>
          <a:bodyPr vert="horz" lIns="96451" tIns="48225" rIns="96451" bIns="48225" rtlCol="0" anchor="b"/>
          <a:lstStyle>
            <a:lvl1pPr algn="l">
              <a:defRPr sz="1300"/>
            </a:lvl1pPr>
          </a:lstStyle>
          <a:p>
            <a:endParaRPr lang="en-GB"/>
          </a:p>
        </p:txBody>
      </p:sp>
      <p:sp>
        <p:nvSpPr>
          <p:cNvPr id="7" name="Slide Number Placeholder 6"/>
          <p:cNvSpPr>
            <a:spLocks noGrp="1"/>
          </p:cNvSpPr>
          <p:nvPr>
            <p:ph type="sldNum" sz="quarter" idx="5"/>
          </p:nvPr>
        </p:nvSpPr>
        <p:spPr>
          <a:xfrm>
            <a:off x="3895404" y="9500961"/>
            <a:ext cx="2980055" cy="501878"/>
          </a:xfrm>
          <a:prstGeom prst="rect">
            <a:avLst/>
          </a:prstGeom>
        </p:spPr>
        <p:txBody>
          <a:bodyPr vert="horz" lIns="96451" tIns="48225" rIns="96451" bIns="48225" rtlCol="0" anchor="b"/>
          <a:lstStyle>
            <a:lvl1pPr algn="r">
              <a:defRPr sz="1300"/>
            </a:lvl1pPr>
          </a:lstStyle>
          <a:p>
            <a:fld id="{4A58128E-F9F3-4300-B527-B0FD97878106}" type="slidenum">
              <a:rPr lang="en-GB" smtClean="0"/>
              <a:t>‹#›</a:t>
            </a:fld>
            <a:endParaRPr lang="en-GB"/>
          </a:p>
        </p:txBody>
      </p:sp>
    </p:spTree>
    <p:extLst>
      <p:ext uri="{BB962C8B-B14F-4D97-AF65-F5344CB8AC3E}">
        <p14:creationId xmlns:p14="http://schemas.microsoft.com/office/powerpoint/2010/main" val="193006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PERFORMANCE OF PRESENTERS: Total Time 75 minutes</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274320"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Consider the EYFS and SEND principles and practice regarding setting LTGs and current terminology</a:t>
            </a:r>
          </a:p>
          <a:p>
            <a:pPr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fontAlgn="auto"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Discuss the reasons for setting Long Term Goals</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Discuss holistic assessment and its links to the Portage model</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Consider the wide range of information needed to inform the setting of Long Term Goals</a:t>
            </a:r>
          </a:p>
          <a:p>
            <a:pPr marL="0" lvl="0" indent="0" hangingPunct="0">
              <a:buFont typeface="Symbol" panose="05050102010706020507" pitchFamily="18" charset="2"/>
              <a:buNone/>
              <a:tabLst>
                <a:tab pos="274320" algn="l"/>
              </a:tabLst>
            </a:pP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Consider a range of materials to support goal setting</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algn="just" fontAlgn="auto"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Provide an opportunity for participants to practice setting Long Term Goals</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Ensure that this module builds on and consolidates earlier learning</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a:t>
            </a:fld>
            <a:endParaRPr lang="en-GB"/>
          </a:p>
        </p:txBody>
      </p:sp>
    </p:spTree>
    <p:extLst>
      <p:ext uri="{BB962C8B-B14F-4D97-AF65-F5344CB8AC3E}">
        <p14:creationId xmlns:p14="http://schemas.microsoft.com/office/powerpoint/2010/main" val="1327928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algn="just" fontAlgn="auto" hangingPunct="0"/>
            <a:endParaRPr lang="en-GB" sz="1800" dirty="0">
              <a:effectLst/>
              <a:latin typeface="Times New Roman" panose="02020603050405020304" pitchFamily="18" charset="0"/>
              <a:ea typeface="Times New Roman" panose="02020603050405020304" pitchFamily="18" charset="0"/>
            </a:endParaRPr>
          </a:p>
          <a:p>
            <a:pPr marL="342900" lvl="0" indent="-342900" algn="just" fontAlgn="auto"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Reflect on positive holistic assessment of a child’s skills</a:t>
            </a:r>
          </a:p>
          <a:p>
            <a:pPr marL="342900" lvl="0" indent="-342900"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Be aware of the range of information needed to set appropriate Long Term Goals</a:t>
            </a:r>
          </a:p>
          <a:p>
            <a:pPr marL="342900" lvl="0" indent="-342900" hangingPunct="0">
              <a:buFont typeface="Symbol" panose="05050102010706020507" pitchFamily="18" charset="2"/>
              <a:buChar char=""/>
              <a:tabLst>
                <a:tab pos="27432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Complete an activity on setting appropriate Long Term Goals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a:t>
            </a:fld>
            <a:endParaRPr lang="en-GB"/>
          </a:p>
        </p:txBody>
      </p:sp>
    </p:spTree>
    <p:extLst>
      <p:ext uri="{BB962C8B-B14F-4D97-AF65-F5344CB8AC3E}">
        <p14:creationId xmlns:p14="http://schemas.microsoft.com/office/powerpoint/2010/main" val="2615616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a:t>
            </a:fld>
            <a:endParaRPr lang="en-GB"/>
          </a:p>
        </p:txBody>
      </p:sp>
    </p:spTree>
    <p:extLst>
      <p:ext uri="{BB962C8B-B14F-4D97-AF65-F5344CB8AC3E}">
        <p14:creationId xmlns:p14="http://schemas.microsoft.com/office/powerpoint/2010/main" val="1142719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Link to previous sessions and focus on Long Term Goals  and </a:t>
            </a:r>
            <a:r>
              <a:rPr lang="en-GB" sz="1200" b="0" dirty="0">
                <a:effectLst/>
                <a:latin typeface="Arial" panose="020B0604020202020204" pitchFamily="34" charset="0"/>
                <a:ea typeface="Times New Roman" panose="02020603050405020304" pitchFamily="18" charset="0"/>
                <a:cs typeface="Arial" panose="020B0604020202020204" pitchFamily="34" charset="0"/>
              </a:rPr>
              <a:t>t</a:t>
            </a:r>
            <a:r>
              <a:rPr lang="en-GB" sz="1200" b="1" dirty="0">
                <a:effectLst/>
                <a:latin typeface="Arial" panose="020B0604020202020204" pitchFamily="34" charset="0"/>
                <a:ea typeface="Times New Roman" panose="02020603050405020304" pitchFamily="18" charset="0"/>
                <a:cs typeface="Arial" panose="020B0604020202020204" pitchFamily="34" charset="0"/>
              </a:rPr>
              <a:t>he importance of planning successful outcomes linked to current practice.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71755"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Recap and link to previous sessions and introduce this session</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This session is focussing on  the skills needed to set Long Term Goals</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Link this session to current EYFS and SEND recommendations and guidance </a:t>
            </a:r>
          </a:p>
          <a:p>
            <a:pPr hangingPunct="0"/>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Go through briefly to check participants are familiar with Development Matters and the plan, do, review cycle</a:t>
            </a:r>
            <a:r>
              <a:rPr lang="en-GB" sz="1200"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GB" sz="1200" kern="1200" dirty="0">
                <a:solidFill>
                  <a:schemeClr val="tx1"/>
                </a:solidFill>
                <a:effectLst/>
                <a:latin typeface="Arial" panose="020B0604020202020204" pitchFamily="34" charset="0"/>
                <a:ea typeface="+mn-ea"/>
                <a:cs typeface="Arial" panose="020B0604020202020204" pitchFamily="34" charset="0"/>
              </a:rPr>
              <a:t>Linking this session to current EYFS and SEND recommendations and guidance</a:t>
            </a:r>
          </a:p>
          <a:p>
            <a:pPr hangingPunct="0"/>
            <a:r>
              <a:rPr lang="en-GB" sz="1200" kern="1200" dirty="0">
                <a:solidFill>
                  <a:schemeClr val="tx1"/>
                </a:solidFill>
                <a:effectLst/>
                <a:latin typeface="Arial" panose="020B0604020202020204" pitchFamily="34" charset="0"/>
                <a:ea typeface="+mn-ea"/>
                <a:cs typeface="Arial" panose="020B0604020202020204" pitchFamily="34" charset="0"/>
              </a:rPr>
              <a:t>Discuss the quotes.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4</a:t>
            </a:fld>
            <a:endParaRPr lang="en-GB"/>
          </a:p>
        </p:txBody>
      </p:sp>
    </p:spTree>
    <p:extLst>
      <p:ext uri="{BB962C8B-B14F-4D97-AF65-F5344CB8AC3E}">
        <p14:creationId xmlns:p14="http://schemas.microsoft.com/office/powerpoint/2010/main" val="748169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Focus on Long Term Goals</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Remind of previous session on Using Clear Language and emphasise its importance when setting LTG’s.</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Many skills take time to learn</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Need a clear baseline</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Need a clearly defined goal</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Set a time to review what the child has learnt (possibly 3-6 months ahead).</a:t>
            </a:r>
          </a:p>
          <a:p>
            <a:pPr marL="71755"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When deciding on LTG’s consider:</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 holistic approach to the child</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 focus on emerging skills</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 balance between skill areas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That there is a cumulative effect i.e. skills build on each other</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If we are heading in the right direction </a:t>
            </a:r>
          </a:p>
          <a:p>
            <a:pPr marL="342900" lvl="0" indent="-342900" hangingPunct="0">
              <a:buFont typeface="Symbol" panose="05050102010706020507" pitchFamily="18" charset="2"/>
              <a:buChar char=""/>
            </a:pP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0" lvl="0" indent="0" hangingPunct="0">
              <a:buFont typeface="Symbol" panose="05050102010706020507" pitchFamily="18" charset="2"/>
              <a:buNone/>
            </a:pPr>
            <a:r>
              <a:rPr lang="en-GB" sz="1200" dirty="0">
                <a:effectLst/>
                <a:latin typeface="Arial" panose="020B0604020202020204" pitchFamily="34" charset="0"/>
                <a:ea typeface="Times New Roman" panose="02020603050405020304" pitchFamily="18" charset="0"/>
                <a:cs typeface="Arial" panose="020B0604020202020204" pitchFamily="34" charset="0"/>
              </a:rPr>
              <a:t>An holistic assessment needs to be completed before setting a LTG</a:t>
            </a:r>
          </a:p>
          <a:p>
            <a:pPr marL="228600"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hangingPunct="0"/>
            <a:endParaRPr lang="en-GB" sz="1800" dirty="0">
              <a:effectLst/>
              <a:latin typeface="Times New Roman" panose="02020603050405020304" pitchFamily="18" charset="0"/>
              <a:ea typeface="Times New Roman" panose="02020603050405020304" pitchFamily="18" charset="0"/>
            </a:endParaRPr>
          </a:p>
          <a:p>
            <a:pPr hangingPunct="0"/>
            <a:r>
              <a:rPr lang="en-GB" sz="1800" dirty="0">
                <a:effectLst/>
                <a:latin typeface="Times New Roman" panose="02020603050405020304" pitchFamily="18" charset="0"/>
                <a:ea typeface="Times New Roman" panose="02020603050405020304" pitchFamily="18" charset="0"/>
              </a:rPr>
              <a:t> </a:t>
            </a: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5</a:t>
            </a:fld>
            <a:endParaRPr lang="en-GB"/>
          </a:p>
        </p:txBody>
      </p:sp>
    </p:spTree>
    <p:extLst>
      <p:ext uri="{BB962C8B-B14F-4D97-AF65-F5344CB8AC3E}">
        <p14:creationId xmlns:p14="http://schemas.microsoft.com/office/powerpoint/2010/main" val="1733832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400" kern="1200" dirty="0">
                <a:solidFill>
                  <a:schemeClr val="tx1"/>
                </a:solidFill>
                <a:effectLst/>
                <a:latin typeface="+mn-lt"/>
                <a:ea typeface="+mn-ea"/>
                <a:cs typeface="+mn-cs"/>
              </a:rPr>
              <a:t>When deciding on LTG’s  point so consider:</a:t>
            </a:r>
          </a:p>
          <a:p>
            <a:pPr lvl="0" hangingPunct="0"/>
            <a:endParaRPr lang="en-GB" sz="1400" kern="1200" dirty="0">
              <a:solidFill>
                <a:schemeClr val="tx1"/>
              </a:solidFill>
              <a:effectLst/>
              <a:latin typeface="+mn-lt"/>
              <a:ea typeface="+mn-ea"/>
              <a:cs typeface="+mn-cs"/>
            </a:endParaRPr>
          </a:p>
          <a:p>
            <a:pPr lvl="0" hangingPunct="0"/>
            <a:r>
              <a:rPr lang="en-GB" sz="1400" kern="1200" dirty="0">
                <a:solidFill>
                  <a:schemeClr val="tx1"/>
                </a:solidFill>
                <a:effectLst/>
                <a:latin typeface="+mn-lt"/>
                <a:ea typeface="+mn-ea"/>
                <a:cs typeface="+mn-cs"/>
              </a:rPr>
              <a:t>A holistic approach to the child</a:t>
            </a:r>
          </a:p>
          <a:p>
            <a:pPr lvl="0" hangingPunct="0"/>
            <a:endParaRPr lang="en-GB" sz="1400" kern="1200" dirty="0">
              <a:solidFill>
                <a:schemeClr val="tx1"/>
              </a:solidFill>
              <a:effectLst/>
              <a:latin typeface="+mn-lt"/>
              <a:ea typeface="+mn-ea"/>
              <a:cs typeface="+mn-cs"/>
            </a:endParaRPr>
          </a:p>
          <a:p>
            <a:pPr lvl="0" hangingPunct="0"/>
            <a:r>
              <a:rPr lang="en-GB" sz="1400" kern="1200" dirty="0">
                <a:solidFill>
                  <a:schemeClr val="tx1"/>
                </a:solidFill>
                <a:effectLst/>
                <a:latin typeface="+mn-lt"/>
                <a:ea typeface="+mn-ea"/>
                <a:cs typeface="+mn-cs"/>
              </a:rPr>
              <a:t>A focus on emerging skills</a:t>
            </a:r>
          </a:p>
          <a:p>
            <a:pPr lvl="0" hangingPunct="0"/>
            <a:endParaRPr lang="en-GB" sz="1200" kern="1200" dirty="0">
              <a:solidFill>
                <a:schemeClr val="tx1"/>
              </a:solidFill>
              <a:effectLst/>
              <a:latin typeface="Arial" panose="020B0604020202020204" pitchFamily="34" charset="0"/>
              <a:ea typeface="+mn-ea"/>
              <a:cs typeface="Arial" panose="020B0604020202020204" pitchFamily="34" charset="0"/>
            </a:endParaRPr>
          </a:p>
          <a:p>
            <a:pPr lvl="0" hangingPunct="0"/>
            <a:r>
              <a:rPr lang="en-GB" sz="1400" kern="1200" dirty="0">
                <a:solidFill>
                  <a:schemeClr val="tx1"/>
                </a:solidFill>
                <a:effectLst/>
                <a:latin typeface="+mn-lt"/>
                <a:ea typeface="+mn-ea"/>
                <a:cs typeface="+mn-cs"/>
              </a:rPr>
              <a:t>A balance between skill areas </a:t>
            </a:r>
          </a:p>
          <a:p>
            <a:pPr lvl="0" hangingPunct="0"/>
            <a:endParaRPr lang="en-GB" sz="1400" kern="1200" dirty="0">
              <a:solidFill>
                <a:schemeClr val="tx1"/>
              </a:solidFill>
              <a:effectLst/>
              <a:latin typeface="+mn-lt"/>
              <a:ea typeface="+mn-ea"/>
              <a:cs typeface="+mn-cs"/>
            </a:endParaRPr>
          </a:p>
          <a:p>
            <a:pPr lvl="0" hangingPunct="0"/>
            <a:r>
              <a:rPr lang="en-GB" sz="1400" kern="1200" dirty="0">
                <a:solidFill>
                  <a:schemeClr val="tx1"/>
                </a:solidFill>
                <a:effectLst/>
                <a:latin typeface="+mn-lt"/>
                <a:ea typeface="+mn-ea"/>
                <a:cs typeface="+mn-cs"/>
              </a:rPr>
              <a:t>That there is a cumulative effect i.e. skills build on each other</a:t>
            </a:r>
          </a:p>
          <a:p>
            <a:pPr lvl="0" hangingPunct="0"/>
            <a:endParaRPr lang="en-GB" sz="1400" kern="1200" dirty="0">
              <a:solidFill>
                <a:schemeClr val="tx1"/>
              </a:solidFill>
              <a:effectLst/>
              <a:latin typeface="+mn-lt"/>
              <a:ea typeface="+mn-ea"/>
              <a:cs typeface="+mn-cs"/>
            </a:endParaRPr>
          </a:p>
          <a:p>
            <a:pPr lvl="0" hangingPunct="0"/>
            <a:r>
              <a:rPr lang="en-GB" sz="1400" kern="1200" dirty="0">
                <a:solidFill>
                  <a:schemeClr val="tx1"/>
                </a:solidFill>
                <a:effectLst/>
                <a:latin typeface="+mn-lt"/>
                <a:ea typeface="+mn-ea"/>
                <a:cs typeface="+mn-cs"/>
              </a:rPr>
              <a:t>Check to see If we are heading in the right direction</a:t>
            </a:r>
          </a:p>
          <a:p>
            <a:pPr marL="0" marR="0" lvl="0" indent="0" algn="l" defTabSz="914400" rtl="0" eaLnBrk="1" fontAlgn="auto" latinLnBrk="0" hangingPunct="0">
              <a:lnSpc>
                <a:spcPct val="100000"/>
              </a:lnSpc>
              <a:spcBef>
                <a:spcPts val="0"/>
              </a:spcBef>
              <a:spcAft>
                <a:spcPts val="0"/>
              </a:spcAft>
              <a:buClrTx/>
              <a:buSzTx/>
              <a:buFontTx/>
              <a:buNone/>
              <a:tabLst/>
              <a:defRPr/>
            </a:pPr>
            <a:r>
              <a:rPr lang="en-GB" sz="1400" kern="1200" dirty="0">
                <a:solidFill>
                  <a:schemeClr val="tx1"/>
                </a:solidFill>
                <a:effectLst/>
                <a:latin typeface="+mn-lt"/>
                <a:ea typeface="+mn-ea"/>
                <a:cs typeface="+mn-cs"/>
              </a:rPr>
              <a:t> </a:t>
            </a:r>
          </a:p>
          <a:p>
            <a:pPr marL="0" marR="0" lvl="0" indent="0" algn="l" defTabSz="914400" rtl="0" eaLnBrk="1" fontAlgn="auto" latinLnBrk="0" hangingPunct="0">
              <a:lnSpc>
                <a:spcPct val="100000"/>
              </a:lnSpc>
              <a:spcBef>
                <a:spcPts val="0"/>
              </a:spcBef>
              <a:spcAft>
                <a:spcPts val="0"/>
              </a:spcAft>
              <a:buClrTx/>
              <a:buSzTx/>
              <a:buFontTx/>
              <a:buNone/>
              <a:tabLst/>
              <a:defRPr/>
            </a:pPr>
            <a:r>
              <a:rPr lang="en-GB" sz="1400" b="1" dirty="0">
                <a:latin typeface="Arial" panose="020B0604020202020204" pitchFamily="34" charset="0"/>
                <a:ea typeface="Times New Roman" panose="02020603050405020304" pitchFamily="18" charset="0"/>
                <a:cs typeface="Arial" panose="020B0604020202020204" pitchFamily="34" charset="0"/>
              </a:rPr>
              <a:t>long term aims /goals should be written as clear teaching targets using the who does what under what conditions,  for </a:t>
            </a:r>
            <a:r>
              <a:rPr lang="en-GB" sz="1400" b="1">
                <a:latin typeface="Arial" panose="020B0604020202020204" pitchFamily="34" charset="0"/>
                <a:ea typeface="Times New Roman" panose="02020603050405020304" pitchFamily="18" charset="0"/>
                <a:cs typeface="Arial" panose="020B0604020202020204" pitchFamily="34" charset="0"/>
              </a:rPr>
              <a:t>a LTG </a:t>
            </a:r>
            <a:r>
              <a:rPr lang="en-GB" sz="1400" b="1" dirty="0">
                <a:latin typeface="Arial" panose="020B0604020202020204" pitchFamily="34" charset="0"/>
                <a:ea typeface="Times New Roman" panose="02020603050405020304" pitchFamily="18" charset="0"/>
                <a:cs typeface="Arial" panose="020B0604020202020204" pitchFamily="34" charset="0"/>
              </a:rPr>
              <a:t>the degree of success does not need to be included. </a:t>
            </a:r>
          </a:p>
          <a:p>
            <a:pPr lvl="0" hangingPunct="0"/>
            <a:endParaRPr lang="en-GB" sz="1400" kern="1200" dirty="0">
              <a:solidFill>
                <a:schemeClr val="tx1"/>
              </a:solidFill>
              <a:effectLst/>
              <a:latin typeface="+mn-lt"/>
              <a:ea typeface="+mn-ea"/>
              <a:cs typeface="+mn-cs"/>
            </a:endParaRPr>
          </a:p>
          <a:p>
            <a:pPr hangingPunct="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6</a:t>
            </a:fld>
            <a:endParaRPr lang="en-GB"/>
          </a:p>
        </p:txBody>
      </p:sp>
    </p:spTree>
    <p:extLst>
      <p:ext uri="{BB962C8B-B14F-4D97-AF65-F5344CB8AC3E}">
        <p14:creationId xmlns:p14="http://schemas.microsoft.com/office/powerpoint/2010/main" val="2504408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eaLnBrk="1" hangingPunct="1">
              <a:buNone/>
            </a:pPr>
            <a:r>
              <a:rPr lang="en-GB" sz="1200" b="1" dirty="0">
                <a:effectLst/>
                <a:latin typeface="Arial" panose="020B0604020202020204" pitchFamily="34" charset="0"/>
                <a:ea typeface="Times New Roman" panose="02020603050405020304" pitchFamily="18" charset="0"/>
                <a:cs typeface="Arial" panose="020B0604020202020204" pitchFamily="34" charset="0"/>
              </a:rPr>
              <a:t>Introduce the Holistic Profile </a:t>
            </a:r>
            <a:r>
              <a:rPr lang="en-GB" sz="1200" dirty="0">
                <a:effectLst/>
                <a:latin typeface="Arial" panose="020B0604020202020204" pitchFamily="34" charset="0"/>
                <a:ea typeface="Times New Roman" panose="02020603050405020304" pitchFamily="18" charset="0"/>
                <a:cs typeface="Arial" panose="020B0604020202020204" pitchFamily="34" charset="0"/>
              </a:rPr>
              <a:t>and discuss each element briefly </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Stress that an Holistic Assessment has to be completed before Long Term Goals can be set/</a:t>
            </a:r>
          </a:p>
          <a:p>
            <a:pPr hangingPunct="0"/>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The Holistic Profile is a key teaching point. It underpins how the Portage Home Visitor and the family work together</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It ensures the fullest picture of the child’s abilities and needs</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The next  slides consider aspects of this profile in more detail</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hangingPunct="0"/>
            <a:endParaRPr lang="en-GB" sz="1800" dirty="0">
              <a:effectLst/>
              <a:latin typeface="Times New Roman" panose="02020603050405020304" pitchFamily="18" charset="0"/>
              <a:ea typeface="Times New Roman" panose="02020603050405020304" pitchFamily="18" charset="0"/>
            </a:endParaRP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109728" indent="0" eaLnBrk="1" hangingPunct="1">
              <a:buNone/>
            </a:pPr>
            <a:endParaRPr lang="en-GB" altLang="en-US" sz="1200" baseline="0"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7</a:t>
            </a:fld>
            <a:endParaRPr lang="en-GB"/>
          </a:p>
        </p:txBody>
      </p:sp>
    </p:spTree>
    <p:extLst>
      <p:ext uri="{BB962C8B-B14F-4D97-AF65-F5344CB8AC3E}">
        <p14:creationId xmlns:p14="http://schemas.microsoft.com/office/powerpoint/2010/main" val="1282353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200" b="1" kern="1200" dirty="0">
                <a:solidFill>
                  <a:schemeClr val="tx1"/>
                </a:solidFill>
                <a:effectLst/>
                <a:latin typeface="Arial" panose="020B0604020202020204" pitchFamily="34" charset="0"/>
                <a:ea typeface="+mn-ea"/>
                <a:cs typeface="Arial" panose="020B0604020202020204" pitchFamily="34" charset="0"/>
              </a:rPr>
              <a:t>Observations are key</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Children may respond differently in different situations and environments</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Need to observe the child in a range of situations and look across the skill areas to provide a thorough picture of their strengths and needs, </a:t>
            </a:r>
            <a:r>
              <a:rPr lang="en-GB" sz="1200" dirty="0">
                <a:latin typeface="Arial" panose="020B0604020202020204" pitchFamily="34" charset="0"/>
                <a:cs typeface="Arial" panose="020B0604020202020204" pitchFamily="34" charset="0"/>
              </a:rPr>
              <a:t>this can include video/photos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lvl="0" hangingPunct="0"/>
            <a:endParaRPr lang="en-GB" sz="1200" b="1" kern="1200" dirty="0">
              <a:solidFill>
                <a:schemeClr val="tx1"/>
              </a:solidFill>
              <a:effectLst/>
              <a:latin typeface="Arial" panose="020B0604020202020204" pitchFamily="34" charset="0"/>
              <a:ea typeface="+mn-ea"/>
              <a:cs typeface="Arial" panose="020B0604020202020204" pitchFamily="34" charset="0"/>
            </a:endParaRPr>
          </a:p>
          <a:p>
            <a:pPr lvl="0" hangingPunct="0"/>
            <a:r>
              <a:rPr lang="en-GB" sz="1200" b="1" dirty="0">
                <a:latin typeface="Arial" panose="020B0604020202020204" pitchFamily="34" charset="0"/>
                <a:cs typeface="Arial" panose="020B0604020202020204" pitchFamily="34" charset="0"/>
              </a:rPr>
              <a:t>This is key  to  providing a holistic assessment of the child and is central to Early Years practice.</a:t>
            </a:r>
          </a:p>
          <a:p>
            <a:pPr lvl="0" hangingPunct="0"/>
            <a:endParaRPr lang="en-GB" sz="12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8</a:t>
            </a:fld>
            <a:endParaRPr lang="en-GB"/>
          </a:p>
        </p:txBody>
      </p:sp>
    </p:spTree>
    <p:extLst>
      <p:ext uri="{BB962C8B-B14F-4D97-AF65-F5344CB8AC3E}">
        <p14:creationId xmlns:p14="http://schemas.microsoft.com/office/powerpoint/2010/main" val="3059541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My Family</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71755"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The focus here is on working closely with families to get a full picture of the child’s strengths and needs and what they particularly enjoy.</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Family priorities should be acknowledged and reflected in planning by the setting.</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Refer back to the discussion on working in partnership with families </a:t>
            </a:r>
          </a:p>
          <a:p>
            <a:endParaRPr lang="en-GB" sz="1200" dirty="0"/>
          </a:p>
        </p:txBody>
      </p:sp>
      <p:sp>
        <p:nvSpPr>
          <p:cNvPr id="4" name="Slide Number Placeholder 3"/>
          <p:cNvSpPr>
            <a:spLocks noGrp="1"/>
          </p:cNvSpPr>
          <p:nvPr>
            <p:ph type="sldNum" sz="quarter" idx="10"/>
          </p:nvPr>
        </p:nvSpPr>
        <p:spPr/>
        <p:txBody>
          <a:bodyPr/>
          <a:lstStyle/>
          <a:p>
            <a:fld id="{4A58128E-F9F3-4300-B527-B0FD97878106}" type="slidenum">
              <a:rPr lang="en-GB" smtClean="0"/>
              <a:t>9</a:t>
            </a:fld>
            <a:endParaRPr lang="en-GB"/>
          </a:p>
        </p:txBody>
      </p:sp>
    </p:spTree>
    <p:extLst>
      <p:ext uri="{BB962C8B-B14F-4D97-AF65-F5344CB8AC3E}">
        <p14:creationId xmlns:p14="http://schemas.microsoft.com/office/powerpoint/2010/main" val="1924239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i="0" dirty="0">
                <a:effectLst/>
                <a:latin typeface="Arial" panose="020B0604020202020204" pitchFamily="34" charset="0"/>
                <a:cs typeface="Arial" panose="020B0604020202020204" pitchFamily="34" charset="0"/>
              </a:rPr>
              <a:t>People who Help Me</a:t>
            </a:r>
            <a:endParaRPr lang="en-GB" sz="1200" b="1" i="1" dirty="0">
              <a:effectLst/>
              <a:latin typeface="Arial" panose="020B0604020202020204" pitchFamily="34" charset="0"/>
              <a:cs typeface="Arial" panose="020B0604020202020204" pitchFamily="34" charset="0"/>
            </a:endParaRPr>
          </a:p>
          <a:p>
            <a:pPr marL="71755"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Most children have a number of agencies working with them and their families, including their Early Years Providers. Together, this team can provide a holistic assessment of the child’s needs by coming together to plan a way forward.</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Setting Long Term Goals in collaboration with multi-agency partners ensures that all agencies are working together in target setting and planning.</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Emphasise the importance of Portage Services and EY providers working with other professionals and agencies to ensure a coordinated approach</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ahoma" panose="020B060403050404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10</a:t>
            </a:fld>
            <a:endParaRPr lang="en-GB"/>
          </a:p>
        </p:txBody>
      </p:sp>
    </p:spTree>
    <p:extLst>
      <p:ext uri="{BB962C8B-B14F-4D97-AF65-F5344CB8AC3E}">
        <p14:creationId xmlns:p14="http://schemas.microsoft.com/office/powerpoint/2010/main" val="2961798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effectLst/>
                <a:latin typeface="Arial" panose="020B0604020202020204" pitchFamily="34" charset="0"/>
                <a:ea typeface="Times New Roman" panose="02020603050405020304" pitchFamily="18" charset="0"/>
                <a:cs typeface="Arial" panose="020B0604020202020204" pitchFamily="34" charset="0"/>
              </a:rPr>
              <a:t>Looking Towards the Future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 </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l" defTabSz="914400" rtl="0" eaLnBrk="1" fontAlgn="auto" latinLnBrk="0" hangingPunct="0">
              <a:lnSpc>
                <a:spcPct val="100000"/>
              </a:lnSpc>
              <a:spcBef>
                <a:spcPts val="0"/>
              </a:spcBef>
              <a:spcAft>
                <a:spcPts val="0"/>
              </a:spcAft>
              <a:buClrTx/>
              <a:buSzTx/>
              <a:buFont typeface="Symbol" panose="05050102010706020507" pitchFamily="18" charset="2"/>
              <a:buChar char=""/>
              <a:tabLst/>
              <a:defRPr/>
            </a:pPr>
            <a:r>
              <a:rPr lang="en-GB" sz="1200" dirty="0">
                <a:effectLst/>
                <a:latin typeface="Arial" panose="020B0604020202020204" pitchFamily="34" charset="0"/>
                <a:ea typeface="Times New Roman" panose="02020603050405020304" pitchFamily="18" charset="0"/>
                <a:cs typeface="Arial" panose="020B0604020202020204" pitchFamily="34" charset="0"/>
              </a:rPr>
              <a:t>Refer back to Goals and Outcomes  when presenting this slide</a:t>
            </a:r>
          </a:p>
          <a:p>
            <a:pPr marL="0" lvl="0" indent="0" hangingPunct="0">
              <a:buFont typeface="Symbol" panose="05050102010706020507" pitchFamily="18" charset="2"/>
              <a:buNone/>
            </a:pPr>
            <a:endParaRPr lang="en-GB" sz="1800" dirty="0">
              <a:effectLst/>
              <a:latin typeface="Times New Roman" panose="02020603050405020304" pitchFamily="18" charset="0"/>
              <a:ea typeface="Times New Roman" panose="02020603050405020304" pitchFamily="18" charset="0"/>
            </a:endParaRPr>
          </a:p>
          <a:p>
            <a:pPr hangingPunct="0"/>
            <a:endParaRPr lang="en-GB" sz="1800" dirty="0">
              <a:effectLst/>
              <a:latin typeface="Arial" panose="020B0604020202020204" pitchFamily="34" charset="0"/>
              <a:ea typeface="Times New Roman" panose="02020603050405020304" pitchFamily="18" charset="0"/>
            </a:endParaRPr>
          </a:p>
          <a:p>
            <a:pPr hangingPunct="0"/>
            <a:endParaRPr lang="en-GB" sz="1800" dirty="0">
              <a:effectLst/>
              <a:latin typeface="Times New Roman" panose="02020603050405020304" pitchFamily="18" charset="0"/>
              <a:ea typeface="Times New Roman" panose="02020603050405020304" pitchFamily="18" charset="0"/>
            </a:endParaRPr>
          </a:p>
          <a:p>
            <a:pPr hangingPunct="0"/>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11</a:t>
            </a:fld>
            <a:endParaRPr lang="en-GB"/>
          </a:p>
        </p:txBody>
      </p:sp>
    </p:spTree>
    <p:extLst>
      <p:ext uri="{BB962C8B-B14F-4D97-AF65-F5344CB8AC3E}">
        <p14:creationId xmlns:p14="http://schemas.microsoft.com/office/powerpoint/2010/main" val="3011199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Recording of long term goals can be formal or informal-photos,</a:t>
            </a:r>
            <a:r>
              <a:rPr lang="en-GB" sz="1200" baseline="0" dirty="0">
                <a:latin typeface="Arial" panose="020B0604020202020204" pitchFamily="34" charset="0"/>
                <a:cs typeface="Arial" panose="020B0604020202020204" pitchFamily="34" charset="0"/>
              </a:rPr>
              <a:t> learning stories, pictures can be more child centred than formal recording sheets. </a:t>
            </a:r>
          </a:p>
          <a:p>
            <a:endParaRPr lang="en-GB" sz="1200" baseline="0" dirty="0">
              <a:latin typeface="Arial" panose="020B0604020202020204" pitchFamily="34" charset="0"/>
              <a:cs typeface="Arial" panose="020B0604020202020204" pitchFamily="34" charset="0"/>
            </a:endParaRP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How we record may vary but the purpose is the same</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Sharing knowledge clearly with parents is empowering</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Enables clear communication  </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Collates information from observations made by parents, Early Years Providers, other agencies and assessment tools. From this, goals are discussed and negotiated</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12</a:t>
            </a:fld>
            <a:endParaRPr lang="en-GB"/>
          </a:p>
        </p:txBody>
      </p:sp>
    </p:spTree>
    <p:extLst>
      <p:ext uri="{BB962C8B-B14F-4D97-AF65-F5344CB8AC3E}">
        <p14:creationId xmlns:p14="http://schemas.microsoft.com/office/powerpoint/2010/main" val="1829059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hangingPunct="0">
              <a:buSzPts val="1200"/>
              <a:buFont typeface="Arial" panose="020B0604020202020204" pitchFamily="34" charset="0"/>
              <a:buNone/>
              <a:tabLst>
                <a:tab pos="228600" algn="l"/>
              </a:tabLst>
            </a:pPr>
            <a:r>
              <a:rPr lang="en-GB" sz="1200" b="1" dirty="0">
                <a:effectLst/>
                <a:latin typeface="Arial" panose="020B0604020202020204" pitchFamily="34" charset="0"/>
                <a:ea typeface="Times New Roman" panose="02020603050405020304" pitchFamily="18" charset="0"/>
                <a:cs typeface="Arial" panose="020B0604020202020204" pitchFamily="34" charset="0"/>
              </a:rPr>
              <a:t>Points to consider when setting Long Term Goals</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914400"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Aim to choose activities that :</a:t>
            </a:r>
          </a:p>
          <a:p>
            <a:pPr marL="742950" lvl="1" indent="-285750" hangingPunct="0">
              <a:buFont typeface="Courier New" panose="02070309020205020404" pitchFamily="49" charset="0"/>
              <a:buChar char="o"/>
            </a:pPr>
            <a:r>
              <a:rPr lang="en-GB" sz="1200" dirty="0">
                <a:effectLst/>
                <a:latin typeface="Arial" panose="020B0604020202020204" pitchFamily="34" charset="0"/>
                <a:ea typeface="Times New Roman" panose="02020603050405020304" pitchFamily="18" charset="0"/>
                <a:cs typeface="Arial" panose="020B0604020202020204" pitchFamily="34" charset="0"/>
              </a:rPr>
              <a:t>Are relevant and meaningful </a:t>
            </a:r>
          </a:p>
          <a:p>
            <a:pPr marL="742950" lvl="1" indent="-285750" hangingPunct="0">
              <a:buFont typeface="Courier New" panose="02070309020205020404" pitchFamily="49" charset="0"/>
              <a:buChar char="o"/>
            </a:pPr>
            <a:r>
              <a:rPr lang="en-GB" sz="1200" dirty="0">
                <a:effectLst/>
                <a:latin typeface="Arial" panose="020B0604020202020204" pitchFamily="34" charset="0"/>
                <a:ea typeface="Times New Roman" panose="02020603050405020304" pitchFamily="18" charset="0"/>
                <a:cs typeface="Arial" panose="020B0604020202020204" pitchFamily="34" charset="0"/>
              </a:rPr>
              <a:t>Are realistic </a:t>
            </a:r>
          </a:p>
          <a:p>
            <a:pPr marL="742950" lvl="1" indent="-285750" hangingPunct="0">
              <a:buFont typeface="Courier New" panose="02070309020205020404" pitchFamily="49" charset="0"/>
              <a:buChar char="o"/>
            </a:pPr>
            <a:r>
              <a:rPr lang="en-GB" sz="1200" dirty="0">
                <a:effectLst/>
                <a:latin typeface="Arial" panose="020B0604020202020204" pitchFamily="34" charset="0"/>
                <a:ea typeface="Times New Roman" panose="02020603050405020304" pitchFamily="18" charset="0"/>
                <a:cs typeface="Arial" panose="020B0604020202020204" pitchFamily="34" charset="0"/>
              </a:rPr>
              <a:t>Enable independence</a:t>
            </a:r>
          </a:p>
          <a:p>
            <a:pPr marL="742950" lvl="1" indent="-285750" hangingPunct="0">
              <a:buFont typeface="Courier New" panose="02070309020205020404" pitchFamily="49" charset="0"/>
              <a:buChar char="o"/>
            </a:pPr>
            <a:r>
              <a:rPr lang="en-GB" sz="1200" dirty="0">
                <a:effectLst/>
                <a:latin typeface="Arial" panose="020B0604020202020204" pitchFamily="34" charset="0"/>
                <a:ea typeface="Times New Roman" panose="02020603050405020304" pitchFamily="18" charset="0"/>
                <a:cs typeface="Arial" panose="020B0604020202020204" pitchFamily="34" charset="0"/>
              </a:rPr>
              <a:t>Foundation for future development</a:t>
            </a:r>
          </a:p>
          <a:p>
            <a:pPr hangingPunct="0"/>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Mention here that time frames may vary.</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Emphasise that if the Long Term Goal has not been achieved, it is because it was inappropriate or external factors have affected the result, e.g. illness or absence but not because the child and family have  not achieved what was set.</a:t>
            </a:r>
          </a:p>
          <a:p>
            <a:pPr hangingPunct="0"/>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13</a:t>
            </a:fld>
            <a:endParaRPr lang="en-GB"/>
          </a:p>
        </p:txBody>
      </p:sp>
    </p:spTree>
    <p:extLst>
      <p:ext uri="{BB962C8B-B14F-4D97-AF65-F5344CB8AC3E}">
        <p14:creationId xmlns:p14="http://schemas.microsoft.com/office/powerpoint/2010/main" val="3707470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b="1" i="0" dirty="0">
                <a:effectLst/>
                <a:latin typeface="Arial" panose="020B0604020202020204" pitchFamily="34" charset="0"/>
                <a:cs typeface="Arial" panose="020B0604020202020204" pitchFamily="34" charset="0"/>
              </a:rPr>
              <a:t>Using assessment materials</a:t>
            </a:r>
            <a:endParaRPr lang="en-GB" sz="1200" b="1" i="1" dirty="0">
              <a:effectLst/>
              <a:latin typeface="Arial" panose="020B0604020202020204" pitchFamily="34" charset="0"/>
              <a:cs typeface="Arial" panose="020B0604020202020204" pitchFamily="34" charset="0"/>
            </a:endParaRPr>
          </a:p>
          <a:p>
            <a:pPr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Discussion: assessment materials</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457200"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Explain some assessment tools are specifically for Early Years, some for SEND, some cover both. Describe the specialist SEN materials briefly, including the NPA checklist. </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Trainers may wish to ask  participants what assessment tools they use to help with planning and show some examples such as Early Support Journals &amp; NPA checklist.</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Examples of different checklists could be displayed.</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All children are unique and have different learning pathways and styles. The next item on a checklist or step in a journal may not be appropriate as the step may be too big or not relevant at the time.</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It is important to stress that assessment materials/checklists are tools and only a small part of the Portage model.  Trainers may wish to emphasise how difficult some parents find the use of checklists, particularly in relation to children with complex needs and the use of developmental age bands.</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Portage Holistic Profile informs planning in a more rounded and focused way. Link with ‘The Unique Child’ (EYFS).</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14</a:t>
            </a:fld>
            <a:endParaRPr lang="en-GB"/>
          </a:p>
        </p:txBody>
      </p:sp>
    </p:spTree>
    <p:extLst>
      <p:ext uri="{BB962C8B-B14F-4D97-AF65-F5344CB8AC3E}">
        <p14:creationId xmlns:p14="http://schemas.microsoft.com/office/powerpoint/2010/main" val="2927543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ea typeface="+mn-ea"/>
                <a:cs typeface="Arial" panose="020B0604020202020204" pitchFamily="34" charset="0"/>
              </a:rPr>
              <a:t>The aim of the discussion is to encourage participants to think about the possible dangers of only relying on assessment materials to identify LTG’s.</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Checklists alone are not able to give a complete picture of a child, although they can help provide information on:</a:t>
            </a:r>
          </a:p>
          <a:p>
            <a:pPr lvl="1" hangingPunct="0"/>
            <a:r>
              <a:rPr lang="en-GB" sz="1200" kern="1200" dirty="0">
                <a:solidFill>
                  <a:schemeClr val="tx1"/>
                </a:solidFill>
                <a:effectLst/>
                <a:latin typeface="Arial" panose="020B0604020202020204" pitchFamily="34" charset="0"/>
                <a:ea typeface="+mn-ea"/>
                <a:cs typeface="Arial" panose="020B0604020202020204" pitchFamily="34" charset="0"/>
              </a:rPr>
              <a:t>what the child has already learned</a:t>
            </a:r>
          </a:p>
          <a:p>
            <a:pPr lvl="1" hangingPunct="0"/>
            <a:r>
              <a:rPr lang="en-GB" sz="1200" kern="1200" dirty="0">
                <a:solidFill>
                  <a:schemeClr val="tx1"/>
                </a:solidFill>
                <a:effectLst/>
                <a:latin typeface="Arial" panose="020B0604020202020204" pitchFamily="34" charset="0"/>
                <a:ea typeface="+mn-ea"/>
                <a:cs typeface="Arial" panose="020B0604020202020204" pitchFamily="34" charset="0"/>
              </a:rPr>
              <a:t>where the child still needs help</a:t>
            </a:r>
          </a:p>
          <a:p>
            <a:pPr lvl="1" hangingPunct="0"/>
            <a:r>
              <a:rPr lang="en-GB" sz="1200" kern="1200" dirty="0">
                <a:solidFill>
                  <a:schemeClr val="tx1"/>
                </a:solidFill>
                <a:effectLst/>
                <a:latin typeface="Arial" panose="020B0604020202020204" pitchFamily="34" charset="0"/>
                <a:ea typeface="+mn-ea"/>
                <a:cs typeface="Arial" panose="020B0604020202020204" pitchFamily="34" charset="0"/>
              </a:rPr>
              <a:t>what the child still needs to learn</a:t>
            </a:r>
          </a:p>
          <a:p>
            <a:r>
              <a:rPr lang="en-GB" sz="1200" kern="1200" dirty="0">
                <a:solidFill>
                  <a:schemeClr val="tx1"/>
                </a:solidFill>
                <a:effectLst/>
                <a:latin typeface="Arial" panose="020B0604020202020204" pitchFamily="34" charset="0"/>
                <a:ea typeface="+mn-ea"/>
                <a:cs typeface="Arial" panose="020B0604020202020204" pitchFamily="34" charset="0"/>
              </a:rPr>
              <a:t>Emphasise a Holistic approach combined with appropriate assessment tools, as needed</a:t>
            </a:r>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Points</a:t>
            </a:r>
            <a:r>
              <a:rPr lang="en-GB" sz="1200" baseline="0" dirty="0">
                <a:latin typeface="Arial" panose="020B0604020202020204" pitchFamily="34" charset="0"/>
                <a:cs typeface="Arial" panose="020B0604020202020204" pitchFamily="34" charset="0"/>
              </a:rPr>
              <a:t> to cover: Assessment materials on their own don’t take into account the holistic assessment. </a:t>
            </a:r>
          </a:p>
          <a:p>
            <a:r>
              <a:rPr lang="en-GB" sz="1200" baseline="0" dirty="0">
                <a:latin typeface="Arial" panose="020B0604020202020204" pitchFamily="34" charset="0"/>
                <a:cs typeface="Arial" panose="020B0604020202020204" pitchFamily="34" charset="0"/>
              </a:rPr>
              <a:t>They can be helpful to clarify goals and put them into clear language but should not be relied on as all children are unique and have different learning pathways and styles. </a:t>
            </a:r>
          </a:p>
          <a:p>
            <a:r>
              <a:rPr lang="en-GB" sz="1200" baseline="0" dirty="0">
                <a:latin typeface="Arial" panose="020B0604020202020204" pitchFamily="34" charset="0"/>
                <a:cs typeface="Arial" panose="020B0604020202020204" pitchFamily="34" charset="0"/>
              </a:rPr>
              <a:t>The next item on a checklist or step in a journal may not be appropriate for a number of reasons.</a:t>
            </a:r>
          </a:p>
          <a:p>
            <a:endParaRPr lang="en-GB"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15</a:t>
            </a:fld>
            <a:endParaRPr lang="en-GB"/>
          </a:p>
        </p:txBody>
      </p:sp>
    </p:spTree>
    <p:extLst>
      <p:ext uri="{BB962C8B-B14F-4D97-AF65-F5344CB8AC3E}">
        <p14:creationId xmlns:p14="http://schemas.microsoft.com/office/powerpoint/2010/main" val="3795876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Video Footage NPA video Liam or Maisy</a:t>
            </a:r>
          </a:p>
          <a:p>
            <a:pPr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The aim of the activity is to provide participants with an opportunity to set a LTG for a child </a:t>
            </a:r>
          </a:p>
          <a:p>
            <a:pPr hangingPunct="0"/>
            <a:r>
              <a:rPr lang="en-GB" sz="1200" kern="1200" dirty="0">
                <a:solidFill>
                  <a:schemeClr val="tx1"/>
                </a:solidFill>
                <a:effectLst/>
                <a:latin typeface="Arial" panose="020B0604020202020204" pitchFamily="34" charset="0"/>
                <a:ea typeface="+mn-ea"/>
                <a:cs typeface="Arial" panose="020B0604020202020204" pitchFamily="34" charset="0"/>
              </a:rPr>
              <a:t>Before showing the footage ask participants to make some notes whilst viewing on what they can see the child doing currently, trainers could use the Liam video clip.</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Emphasise that there may be a number of LTG’s for the child </a:t>
            </a:r>
          </a:p>
          <a:p>
            <a:pPr lvl="0" hangingPunct="0"/>
            <a:r>
              <a:rPr lang="en-GB" sz="1200" kern="1200" dirty="0">
                <a:solidFill>
                  <a:schemeClr val="tx1"/>
                </a:solidFill>
                <a:effectLst/>
                <a:latin typeface="Arial" panose="020B0604020202020204" pitchFamily="34" charset="0"/>
                <a:ea typeface="+mn-ea"/>
                <a:cs typeface="Arial" panose="020B0604020202020204" pitchFamily="34" charset="0"/>
              </a:rPr>
              <a:t>A Long Term Goal can be broader than a teaching target but still needs to use clear language  </a:t>
            </a:r>
          </a:p>
          <a:p>
            <a:pPr hangingPunct="0"/>
            <a:r>
              <a:rPr lang="en-GB" sz="1200" b="1" dirty="0">
                <a:effectLst/>
                <a:latin typeface="Arial" panose="020B0604020202020204" pitchFamily="34" charset="0"/>
                <a:ea typeface="Times New Roman" panose="02020603050405020304" pitchFamily="18" charset="0"/>
                <a:cs typeface="Arial" panose="020B0604020202020204" pitchFamily="34" charset="0"/>
              </a:rPr>
              <a:t>Recording Long Term Goals</a:t>
            </a:r>
            <a:r>
              <a:rPr lang="en-GB" sz="1200" b="1" i="1" dirty="0">
                <a:effectLst/>
                <a:latin typeface="Arial" panose="020B0604020202020204" pitchFamily="34" charset="0"/>
                <a:cs typeface="Arial" panose="020B0604020202020204" pitchFamily="34" charset="0"/>
              </a:rPr>
              <a:t> </a:t>
            </a:r>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How we record may vary but the purpose is the same</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Sharing knowledge clearly with parents is empowering</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Enables clear communication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Collates information from observations made by parents, Early Years Providers, other agencies and assessment tools. From this, goals are discussed and negotiated</a:t>
            </a:r>
          </a:p>
          <a:p>
            <a:pPr marL="71755"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Explain that we will be covering recording later in the course </a:t>
            </a:r>
          </a:p>
          <a:p>
            <a:pPr hangingPunct="0"/>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71755" hangingPunct="0"/>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hangingPunct="0"/>
            <a:r>
              <a:rPr lang="en-GB" sz="8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hangingPunct="0"/>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hangingPunct="0"/>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hangingPunct="0"/>
            <a:r>
              <a:rPr lang="en-GB" sz="8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p>
        </p:txBody>
      </p:sp>
      <p:sp>
        <p:nvSpPr>
          <p:cNvPr id="4" name="Slide Number Placeholder 3"/>
          <p:cNvSpPr>
            <a:spLocks noGrp="1"/>
          </p:cNvSpPr>
          <p:nvPr>
            <p:ph type="sldNum" sz="quarter" idx="10"/>
          </p:nvPr>
        </p:nvSpPr>
        <p:spPr/>
        <p:txBody>
          <a:bodyPr/>
          <a:lstStyle/>
          <a:p>
            <a:fld id="{4A58128E-F9F3-4300-B527-B0FD97878106}" type="slidenum">
              <a:rPr lang="en-GB" smtClean="0"/>
              <a:t>16</a:t>
            </a:fld>
            <a:endParaRPr lang="en-GB"/>
          </a:p>
        </p:txBody>
      </p:sp>
    </p:spTree>
    <p:extLst>
      <p:ext uri="{BB962C8B-B14F-4D97-AF65-F5344CB8AC3E}">
        <p14:creationId xmlns:p14="http://schemas.microsoft.com/office/powerpoint/2010/main" val="15024271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hangingPunct="0">
              <a:buSzPts val="1200"/>
              <a:buFont typeface="Arial" panose="020B0604020202020204" pitchFamily="34" charset="0"/>
              <a:buNone/>
              <a:tabLst>
                <a:tab pos="228600" algn="l"/>
              </a:tabLst>
            </a:pPr>
            <a:r>
              <a:rPr lang="en-GB" sz="1200" b="1" kern="0" dirty="0">
                <a:effectLst/>
                <a:latin typeface="Arial" panose="020B0604020202020204" pitchFamily="34" charset="0"/>
                <a:cs typeface="Arial" panose="020B0604020202020204" pitchFamily="34" charset="0"/>
              </a:rPr>
              <a:t> Recap and summarise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marL="457200" hangingPunct="0"/>
            <a:r>
              <a:rPr lang="en-GB" sz="1200" dirty="0">
                <a:effectLst/>
                <a:latin typeface="Arial" panose="020B0604020202020204" pitchFamily="34" charset="0"/>
                <a:ea typeface="Times New Roman" panose="02020603050405020304" pitchFamily="18" charset="0"/>
                <a:cs typeface="Arial" panose="020B0604020202020204" pitchFamily="34" charset="0"/>
              </a:rPr>
              <a:t> </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Importance of setting Long Term Goals</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Holistic approach to assessment</a:t>
            </a:r>
          </a:p>
          <a:p>
            <a:pPr marL="342900" lvl="0" indent="-342900" hangingPunct="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Link to Portage Principles-remind participants of the principles covered in this session, particularly:</a:t>
            </a:r>
          </a:p>
          <a:p>
            <a:pPr marL="742950" lvl="1" indent="-285750" hangingPunct="0">
              <a:buFont typeface="Courier New" panose="02070309020205020404" pitchFamily="49" charset="0"/>
              <a:buChar char="o"/>
            </a:pPr>
            <a:r>
              <a:rPr lang="en-GB" sz="1200" dirty="0">
                <a:effectLst/>
                <a:latin typeface="Arial" panose="020B0604020202020204" pitchFamily="34" charset="0"/>
                <a:ea typeface="Times New Roman" panose="02020603050405020304" pitchFamily="18" charset="0"/>
                <a:cs typeface="Arial" panose="020B0604020202020204" pitchFamily="34" charset="0"/>
              </a:rPr>
              <a:t>Being positive</a:t>
            </a:r>
          </a:p>
          <a:p>
            <a:pPr marL="742950" lvl="1" indent="-285750" hangingPunct="0">
              <a:buFont typeface="Courier New" panose="02070309020205020404" pitchFamily="49" charset="0"/>
              <a:buChar char="o"/>
            </a:pPr>
            <a:r>
              <a:rPr lang="en-GB" sz="1200" dirty="0">
                <a:effectLst/>
                <a:latin typeface="Arial" panose="020B0604020202020204" pitchFamily="34" charset="0"/>
                <a:ea typeface="Times New Roman" panose="02020603050405020304" pitchFamily="18" charset="0"/>
                <a:cs typeface="Arial" panose="020B0604020202020204" pitchFamily="34" charset="0"/>
              </a:rPr>
              <a:t>Enabling</a:t>
            </a:r>
          </a:p>
          <a:p>
            <a:pPr marL="742950" lvl="1" indent="-285750" hangingPunct="0">
              <a:buFont typeface="Courier New" panose="02070309020205020404" pitchFamily="49" charset="0"/>
              <a:buChar char="o"/>
            </a:pPr>
            <a:r>
              <a:rPr lang="en-GB" sz="1200" dirty="0">
                <a:effectLst/>
                <a:latin typeface="Arial" panose="020B0604020202020204" pitchFamily="34" charset="0"/>
                <a:ea typeface="Times New Roman" panose="02020603050405020304" pitchFamily="18" charset="0"/>
                <a:cs typeface="Arial" panose="020B0604020202020204" pitchFamily="34" charset="0"/>
              </a:rPr>
              <a:t>Looking forward</a:t>
            </a:r>
          </a:p>
          <a:p>
            <a:pPr hangingPunct="0">
              <a:tabLst>
                <a:tab pos="2637155" algn="ctr"/>
                <a:tab pos="5274310" algn="r"/>
                <a:tab pos="457200" algn="l"/>
              </a:tabLst>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p>
        </p:txBody>
      </p:sp>
      <p:sp>
        <p:nvSpPr>
          <p:cNvPr id="4" name="Slide Number Placeholder 3"/>
          <p:cNvSpPr>
            <a:spLocks noGrp="1"/>
          </p:cNvSpPr>
          <p:nvPr>
            <p:ph type="sldNum" sz="quarter" idx="10"/>
          </p:nvPr>
        </p:nvSpPr>
        <p:spPr/>
        <p:txBody>
          <a:bodyPr/>
          <a:lstStyle/>
          <a:p>
            <a:fld id="{4A58128E-F9F3-4300-B527-B0FD97878106}" type="slidenum">
              <a:rPr lang="en-GB" smtClean="0"/>
              <a:t>17</a:t>
            </a:fld>
            <a:endParaRPr lang="en-GB"/>
          </a:p>
        </p:txBody>
      </p:sp>
    </p:spTree>
    <p:extLst>
      <p:ext uri="{BB962C8B-B14F-4D97-AF65-F5344CB8AC3E}">
        <p14:creationId xmlns:p14="http://schemas.microsoft.com/office/powerpoint/2010/main" val="2233010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0950"/>
            <a:ext cx="5997575" cy="3375025"/>
          </a:xfrm>
        </p:spPr>
      </p:sp>
      <p:sp>
        <p:nvSpPr>
          <p:cNvPr id="3" name="Notes Placeholder 2"/>
          <p:cNvSpPr>
            <a:spLocks noGrp="1"/>
          </p:cNvSpPr>
          <p:nvPr>
            <p:ph type="body" idx="1"/>
          </p:nvPr>
        </p:nvSpPr>
        <p:spPr>
          <a:xfrm>
            <a:off x="687705" y="4751349"/>
            <a:ext cx="5501640" cy="5138855"/>
          </a:xfrm>
        </p:spPr>
        <p:txBody>
          <a:bodyPr/>
          <a:lstStyle/>
          <a:p>
            <a:endParaRPr lang="en-GB" dirty="0"/>
          </a:p>
        </p:txBody>
      </p:sp>
      <p:sp>
        <p:nvSpPr>
          <p:cNvPr id="4" name="Date Placeholder 3"/>
          <p:cNvSpPr>
            <a:spLocks noGrp="1"/>
          </p:cNvSpPr>
          <p:nvPr>
            <p:ph type="dt" idx="10"/>
          </p:nvPr>
        </p:nvSpPr>
        <p:spPr/>
        <p:txBody>
          <a:bodyPr/>
          <a:lstStyle/>
          <a:p>
            <a:r>
              <a:rPr lang="en-US">
                <a:solidFill>
                  <a:prstClr val="black"/>
                </a:solidFill>
              </a:rPr>
              <a:t>23/11/2015</a:t>
            </a:r>
            <a:endParaRPr lang="en-GB">
              <a:solidFill>
                <a:prstClr val="black"/>
              </a:solidFill>
            </a:endParaRPr>
          </a:p>
        </p:txBody>
      </p:sp>
      <p:sp>
        <p:nvSpPr>
          <p:cNvPr id="5" name="Slide Number Placeholder 4"/>
          <p:cNvSpPr>
            <a:spLocks noGrp="1"/>
          </p:cNvSpPr>
          <p:nvPr>
            <p:ph type="sldNum" sz="quarter" idx="11"/>
          </p:nvPr>
        </p:nvSpPr>
        <p:spPr/>
        <p:txBody>
          <a:bodyPr/>
          <a:lstStyle/>
          <a:p>
            <a:fld id="{0A219DA0-B55C-4784-8F18-CB1CD2567E22}"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1645069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19</a:t>
            </a:fld>
            <a:endParaRPr lang="en-GB"/>
          </a:p>
        </p:txBody>
      </p:sp>
    </p:spTree>
    <p:extLst>
      <p:ext uri="{BB962C8B-B14F-4D97-AF65-F5344CB8AC3E}">
        <p14:creationId xmlns:p14="http://schemas.microsoft.com/office/powerpoint/2010/main" val="143074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20</a:t>
            </a:fld>
            <a:endParaRPr lang="en-GB"/>
          </a:p>
        </p:txBody>
      </p:sp>
    </p:spTree>
    <p:extLst>
      <p:ext uri="{BB962C8B-B14F-4D97-AF65-F5344CB8AC3E}">
        <p14:creationId xmlns:p14="http://schemas.microsoft.com/office/powerpoint/2010/main" val="3429472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10DC3-5EBE-90BA-FDAD-B5FA004A36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E784653-6C09-2388-1E86-62EC329BA9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4376F4-40A1-F23A-212B-71F613E669B0}"/>
              </a:ext>
            </a:extLst>
          </p:cNvPr>
          <p:cNvSpPr>
            <a:spLocks noGrp="1"/>
          </p:cNvSpPr>
          <p:nvPr>
            <p:ph type="dt" sz="half" idx="10"/>
          </p:nvPr>
        </p:nvSpPr>
        <p:spPr/>
        <p:txBody>
          <a:bodyPr/>
          <a:lstStyle/>
          <a:p>
            <a:fld id="{A072F087-0570-4C98-9D2D-389FF0672F96}" type="datetime1">
              <a:rPr lang="en-US" smtClean="0"/>
              <a:t>7/3/2023</a:t>
            </a:fld>
            <a:endParaRPr lang="en-US"/>
          </a:p>
        </p:txBody>
      </p:sp>
      <p:sp>
        <p:nvSpPr>
          <p:cNvPr id="5" name="Footer Placeholder 4">
            <a:extLst>
              <a:ext uri="{FF2B5EF4-FFF2-40B4-BE49-F238E27FC236}">
                <a16:creationId xmlns:a16="http://schemas.microsoft.com/office/drawing/2014/main" id="{76231BD2-B9A7-BD98-CE59-273467F1FB3D}"/>
              </a:ext>
            </a:extLst>
          </p:cNvPr>
          <p:cNvSpPr>
            <a:spLocks noGrp="1"/>
          </p:cNvSpPr>
          <p:nvPr>
            <p:ph type="ftr" sz="quarter" idx="11"/>
          </p:nvPr>
        </p:nvSpPr>
        <p:spPr/>
        <p:txBody>
          <a:bodyPr/>
          <a:lstStyle/>
          <a:p>
            <a:endParaRPr lang="en-US">
              <a:solidFill>
                <a:srgbClr val="2DA2BF">
                  <a:tint val="20000"/>
                </a:srgbClr>
              </a:solidFill>
            </a:endParaRPr>
          </a:p>
        </p:txBody>
      </p:sp>
      <p:sp>
        <p:nvSpPr>
          <p:cNvPr id="6" name="Slide Number Placeholder 5">
            <a:extLst>
              <a:ext uri="{FF2B5EF4-FFF2-40B4-BE49-F238E27FC236}">
                <a16:creationId xmlns:a16="http://schemas.microsoft.com/office/drawing/2014/main" id="{74FC1FB2-95EB-4117-B5B6-F3E973AD3ED3}"/>
              </a:ext>
            </a:extLst>
          </p:cNvPr>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1837137347"/>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981BC-7FE3-7F48-58C8-C2B82D38FF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479AF8-216D-25E4-DCDD-D404F0672A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B3DDBB-5608-F18B-ECCB-F5FD58FDDB11}"/>
              </a:ext>
            </a:extLst>
          </p:cNvPr>
          <p:cNvSpPr>
            <a:spLocks noGrp="1"/>
          </p:cNvSpPr>
          <p:nvPr>
            <p:ph type="dt" sz="half" idx="10"/>
          </p:nvPr>
        </p:nvSpPr>
        <p:spPr/>
        <p:txBody>
          <a:bodyPr/>
          <a:lstStyle/>
          <a:p>
            <a:fld id="{7ECFA40E-D35A-4681-914D-E3A8B2A7712D}"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51ED26BB-AED7-2866-605B-74DAD146F708}"/>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03549488-6AB5-6DCF-43FB-B2B41115BE34}"/>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8109100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EADC-8D04-C9A7-7C4B-6B7F5D8BCA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9A505F4-53B6-3542-496E-1242940276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C91FDB-8F7F-19AC-C4F1-36CC6A1A2449}"/>
              </a:ext>
            </a:extLst>
          </p:cNvPr>
          <p:cNvSpPr>
            <a:spLocks noGrp="1"/>
          </p:cNvSpPr>
          <p:nvPr>
            <p:ph type="dt" sz="half" idx="10"/>
          </p:nvPr>
        </p:nvSpPr>
        <p:spPr/>
        <p:txBody>
          <a:bodyPr/>
          <a:lstStyle/>
          <a:p>
            <a:fld id="{71132F9E-1219-4C96-B66F-B19EC6A0F542}" type="datetime1">
              <a:rPr lang="en-US" smtClean="0">
                <a:solidFill>
                  <a:prstClr val="white"/>
                </a:solidFill>
              </a:rPr>
              <a:t>7/3/2023</a:t>
            </a:fld>
            <a:endParaRPr lang="en-US">
              <a:solidFill>
                <a:prstClr val="white"/>
              </a:solidFill>
            </a:endParaRPr>
          </a:p>
        </p:txBody>
      </p:sp>
      <p:sp>
        <p:nvSpPr>
          <p:cNvPr id="5" name="Footer Placeholder 4">
            <a:extLst>
              <a:ext uri="{FF2B5EF4-FFF2-40B4-BE49-F238E27FC236}">
                <a16:creationId xmlns:a16="http://schemas.microsoft.com/office/drawing/2014/main" id="{8DEEE3B4-F695-5C8C-E9A8-1A6432E72663}"/>
              </a:ext>
            </a:extLst>
          </p:cNvPr>
          <p:cNvSpPr>
            <a:spLocks noGrp="1"/>
          </p:cNvSpPr>
          <p:nvPr>
            <p:ph type="ftr" sz="quarter" idx="11"/>
          </p:nvPr>
        </p:nvSpPr>
        <p:spPr/>
        <p:txBody>
          <a:bodyPr/>
          <a:lstStyle/>
          <a:p>
            <a:endParaRPr lang="en-US">
              <a:solidFill>
                <a:prstClr val="white"/>
              </a:solidFill>
            </a:endParaRPr>
          </a:p>
        </p:txBody>
      </p:sp>
      <p:sp>
        <p:nvSpPr>
          <p:cNvPr id="6" name="Slide Number Placeholder 5">
            <a:extLst>
              <a:ext uri="{FF2B5EF4-FFF2-40B4-BE49-F238E27FC236}">
                <a16:creationId xmlns:a16="http://schemas.microsoft.com/office/drawing/2014/main" id="{05901FC8-CFC0-B3DD-377B-890465A5494F}"/>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33725565"/>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C8E4-F1D3-6AA4-9861-913CE2DCA9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E87347-C35D-FED0-7606-8B23280BA0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DA95D9-F0DE-D6CA-8A96-A3B48FE4C4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422F3A-4D91-91E1-00A0-AA097EE77564}"/>
              </a:ext>
            </a:extLst>
          </p:cNvPr>
          <p:cNvSpPr>
            <a:spLocks noGrp="1"/>
          </p:cNvSpPr>
          <p:nvPr>
            <p:ph type="dt" sz="half" idx="10"/>
          </p:nvPr>
        </p:nvSpPr>
        <p:spPr/>
        <p:txBody>
          <a:bodyPr/>
          <a:lstStyle/>
          <a:p>
            <a:fld id="{73C6E441-D12A-49D4-8632-BFBDF5505816}" type="datetime1">
              <a:rPr lang="en-US" smtClean="0">
                <a:solidFill>
                  <a:prstClr val="white"/>
                </a:solidFill>
              </a:rPr>
              <a:t>7/3/2023</a:t>
            </a:fld>
            <a:endParaRPr lang="en-US">
              <a:solidFill>
                <a:prstClr val="white"/>
              </a:solidFill>
            </a:endParaRPr>
          </a:p>
        </p:txBody>
      </p:sp>
      <p:sp>
        <p:nvSpPr>
          <p:cNvPr id="6" name="Footer Placeholder 5">
            <a:extLst>
              <a:ext uri="{FF2B5EF4-FFF2-40B4-BE49-F238E27FC236}">
                <a16:creationId xmlns:a16="http://schemas.microsoft.com/office/drawing/2014/main" id="{5EAAA32F-523F-29EF-0D84-9553D32D5F32}"/>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1E340B2A-7073-047D-52D5-739759202306}"/>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36136597"/>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BA84-47D7-8EC6-D49B-EC879B7E56B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B6ACFEB-5B98-FC18-1E81-DA5BE937FC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5E8043-63AA-53AD-90FB-ABEE753081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D01FD2-85DD-5AEF-5ACA-C4B7BBFBC3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E1095D-8131-54AE-C068-A38AE5B53B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20093A-6B4C-2411-FF73-11B9BEAC64CE}"/>
              </a:ext>
            </a:extLst>
          </p:cNvPr>
          <p:cNvSpPr>
            <a:spLocks noGrp="1"/>
          </p:cNvSpPr>
          <p:nvPr>
            <p:ph type="dt" sz="half" idx="10"/>
          </p:nvPr>
        </p:nvSpPr>
        <p:spPr/>
        <p:txBody>
          <a:bodyPr/>
          <a:lstStyle/>
          <a:p>
            <a:fld id="{A8AB0AEB-FA2B-4E09-980D-C8E6C4B683C6}" type="datetime1">
              <a:rPr lang="en-US" smtClean="0">
                <a:solidFill>
                  <a:prstClr val="black"/>
                </a:solidFill>
              </a:rPr>
              <a:t>7/3/2023</a:t>
            </a:fld>
            <a:endParaRPr lang="en-US">
              <a:solidFill>
                <a:prstClr val="black"/>
              </a:solidFill>
            </a:endParaRPr>
          </a:p>
        </p:txBody>
      </p:sp>
      <p:sp>
        <p:nvSpPr>
          <p:cNvPr id="8" name="Footer Placeholder 7">
            <a:extLst>
              <a:ext uri="{FF2B5EF4-FFF2-40B4-BE49-F238E27FC236}">
                <a16:creationId xmlns:a16="http://schemas.microsoft.com/office/drawing/2014/main" id="{0460ABD4-8BB3-63E9-6DFC-3D6FE529C2CC}"/>
              </a:ext>
            </a:extLst>
          </p:cNvPr>
          <p:cNvSpPr>
            <a:spLocks noGrp="1"/>
          </p:cNvSpPr>
          <p:nvPr>
            <p:ph type="ftr" sz="quarter" idx="11"/>
          </p:nvPr>
        </p:nvSpPr>
        <p:spPr/>
        <p:txBody>
          <a:bodyPr/>
          <a:lstStyle/>
          <a:p>
            <a:endParaRPr lang="en-US">
              <a:solidFill>
                <a:prstClr val="black"/>
              </a:solidFill>
            </a:endParaRPr>
          </a:p>
        </p:txBody>
      </p:sp>
      <p:sp>
        <p:nvSpPr>
          <p:cNvPr id="9" name="Slide Number Placeholder 8">
            <a:extLst>
              <a:ext uri="{FF2B5EF4-FFF2-40B4-BE49-F238E27FC236}">
                <a16:creationId xmlns:a16="http://schemas.microsoft.com/office/drawing/2014/main" id="{58EE5F6B-AEF0-4FAA-D223-64DBFEDED5C7}"/>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31474345"/>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711B-03C0-11D1-ED25-2524533F5D4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1EDACC3-5196-B620-DD2B-0B6CFE0670C8}"/>
              </a:ext>
            </a:extLst>
          </p:cNvPr>
          <p:cNvSpPr>
            <a:spLocks noGrp="1"/>
          </p:cNvSpPr>
          <p:nvPr>
            <p:ph type="dt" sz="half" idx="10"/>
          </p:nvPr>
        </p:nvSpPr>
        <p:spPr/>
        <p:txBody>
          <a:bodyPr/>
          <a:lstStyle/>
          <a:p>
            <a:fld id="{954D41BD-3CC0-4BDA-BCB6-B90E7E824EBA}" type="datetime1">
              <a:rPr lang="en-US" smtClean="0">
                <a:solidFill>
                  <a:prstClr val="white"/>
                </a:solidFill>
              </a:rPr>
              <a:t>7/3/2023</a:t>
            </a:fld>
            <a:endParaRPr lang="en-US">
              <a:solidFill>
                <a:prstClr val="white"/>
              </a:solidFill>
            </a:endParaRPr>
          </a:p>
        </p:txBody>
      </p:sp>
      <p:sp>
        <p:nvSpPr>
          <p:cNvPr id="4" name="Footer Placeholder 3">
            <a:extLst>
              <a:ext uri="{FF2B5EF4-FFF2-40B4-BE49-F238E27FC236}">
                <a16:creationId xmlns:a16="http://schemas.microsoft.com/office/drawing/2014/main" id="{6A8F057B-F49B-81C2-B744-58148B7861FE}"/>
              </a:ext>
            </a:extLst>
          </p:cNvPr>
          <p:cNvSpPr>
            <a:spLocks noGrp="1"/>
          </p:cNvSpPr>
          <p:nvPr>
            <p:ph type="ftr" sz="quarter" idx="11"/>
          </p:nvPr>
        </p:nvSpPr>
        <p:spPr/>
        <p:txBody>
          <a:bodyPr/>
          <a:lstStyle/>
          <a:p>
            <a:endParaRPr lang="en-US">
              <a:solidFill>
                <a:prstClr val="white"/>
              </a:solidFill>
            </a:endParaRPr>
          </a:p>
        </p:txBody>
      </p:sp>
      <p:sp>
        <p:nvSpPr>
          <p:cNvPr id="5" name="Slide Number Placeholder 4">
            <a:extLst>
              <a:ext uri="{FF2B5EF4-FFF2-40B4-BE49-F238E27FC236}">
                <a16:creationId xmlns:a16="http://schemas.microsoft.com/office/drawing/2014/main" id="{C49674CF-8706-9F07-5296-0E68D12DEF75}"/>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2726120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92FA66-5B5C-16AE-67E8-BA8D68AC379A}"/>
              </a:ext>
            </a:extLst>
          </p:cNvPr>
          <p:cNvSpPr>
            <a:spLocks noGrp="1"/>
          </p:cNvSpPr>
          <p:nvPr>
            <p:ph type="dt" sz="half" idx="10"/>
          </p:nvPr>
        </p:nvSpPr>
        <p:spPr/>
        <p:txBody>
          <a:bodyPr/>
          <a:lstStyle/>
          <a:p>
            <a:fld id="{8340B3AC-7980-4660-8A14-A02B54419843}" type="datetime1">
              <a:rPr lang="en-US" smtClean="0">
                <a:solidFill>
                  <a:prstClr val="black"/>
                </a:solidFill>
              </a:rPr>
              <a:t>7/3/2023</a:t>
            </a:fld>
            <a:endParaRPr lang="en-US">
              <a:solidFill>
                <a:prstClr val="black"/>
              </a:solidFill>
            </a:endParaRPr>
          </a:p>
        </p:txBody>
      </p:sp>
      <p:sp>
        <p:nvSpPr>
          <p:cNvPr id="3" name="Footer Placeholder 2">
            <a:extLst>
              <a:ext uri="{FF2B5EF4-FFF2-40B4-BE49-F238E27FC236}">
                <a16:creationId xmlns:a16="http://schemas.microsoft.com/office/drawing/2014/main" id="{E3C8D455-BD01-8752-9175-C64B85578395}"/>
              </a:ext>
            </a:extLst>
          </p:cNvPr>
          <p:cNvSpPr>
            <a:spLocks noGrp="1"/>
          </p:cNvSpPr>
          <p:nvPr>
            <p:ph type="ftr" sz="quarter" idx="11"/>
          </p:nvPr>
        </p:nvSpPr>
        <p:spPr/>
        <p:txBody>
          <a:bodyPr/>
          <a:lstStyle/>
          <a:p>
            <a:endParaRPr lang="en-US">
              <a:solidFill>
                <a:prstClr val="black"/>
              </a:solidFill>
            </a:endParaRPr>
          </a:p>
        </p:txBody>
      </p:sp>
      <p:sp>
        <p:nvSpPr>
          <p:cNvPr id="4" name="Slide Number Placeholder 3">
            <a:extLst>
              <a:ext uri="{FF2B5EF4-FFF2-40B4-BE49-F238E27FC236}">
                <a16:creationId xmlns:a16="http://schemas.microsoft.com/office/drawing/2014/main" id="{B8739A74-427E-01EA-F07A-A6ED80E6D432}"/>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13686531"/>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D935-0476-183B-C00A-16830062D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FCFE4DB-5043-AD51-A6D1-33A256BB36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8AF3756-88BA-C769-7E0B-A59B0A0E1D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6D3192-4F61-CE11-E564-9E3E6A1BC205}"/>
              </a:ext>
            </a:extLst>
          </p:cNvPr>
          <p:cNvSpPr>
            <a:spLocks noGrp="1"/>
          </p:cNvSpPr>
          <p:nvPr>
            <p:ph type="dt" sz="half" idx="10"/>
          </p:nvPr>
        </p:nvSpPr>
        <p:spPr/>
        <p:txBody>
          <a:bodyPr/>
          <a:lstStyle/>
          <a:p>
            <a:fld id="{A46F2BC4-EDB4-42F0-96FC-C6250DF24EBE}" type="datetime1">
              <a:rPr lang="en-US" smtClean="0">
                <a:solidFill>
                  <a:prstClr val="black"/>
                </a:solidFill>
              </a:rPr>
              <a:t>7/3/2023</a:t>
            </a:fld>
            <a:endParaRPr lang="en-US">
              <a:solidFill>
                <a:prstClr val="black"/>
              </a:solidFill>
            </a:endParaRPr>
          </a:p>
        </p:txBody>
      </p:sp>
      <p:sp>
        <p:nvSpPr>
          <p:cNvPr id="6" name="Footer Placeholder 5">
            <a:extLst>
              <a:ext uri="{FF2B5EF4-FFF2-40B4-BE49-F238E27FC236}">
                <a16:creationId xmlns:a16="http://schemas.microsoft.com/office/drawing/2014/main" id="{00BF35BC-4362-7AEF-9DC3-523C0AB22B45}"/>
              </a:ext>
            </a:extLst>
          </p:cNvPr>
          <p:cNvSpPr>
            <a:spLocks noGrp="1"/>
          </p:cNvSpPr>
          <p:nvPr>
            <p:ph type="ftr" sz="quarter" idx="11"/>
          </p:nvPr>
        </p:nvSpPr>
        <p:spPr/>
        <p:txBody>
          <a:bodyPr/>
          <a:lstStyle/>
          <a:p>
            <a:endParaRPr lang="en-US">
              <a:solidFill>
                <a:prstClr val="black"/>
              </a:solidFill>
            </a:endParaRPr>
          </a:p>
        </p:txBody>
      </p:sp>
      <p:sp>
        <p:nvSpPr>
          <p:cNvPr id="7" name="Slide Number Placeholder 6">
            <a:extLst>
              <a:ext uri="{FF2B5EF4-FFF2-40B4-BE49-F238E27FC236}">
                <a16:creationId xmlns:a16="http://schemas.microsoft.com/office/drawing/2014/main" id="{C25B54EA-BD17-F6B4-C705-CAF5DC7321D7}"/>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70524533"/>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F9B3F-0DD5-90CF-D9AE-95F671989D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4880DB3-A5CA-1846-038E-4ED64422C1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2C1BD5-BCBD-9BC9-1F12-EFC8D9E347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BE604B-969C-41E3-DC9E-6DFC1766F60C}"/>
              </a:ext>
            </a:extLst>
          </p:cNvPr>
          <p:cNvSpPr>
            <a:spLocks noGrp="1"/>
          </p:cNvSpPr>
          <p:nvPr>
            <p:ph type="dt" sz="half" idx="10"/>
          </p:nvPr>
        </p:nvSpPr>
        <p:spPr/>
        <p:txBody>
          <a:bodyPr/>
          <a:lstStyle/>
          <a:p>
            <a:fld id="{7BC6E80F-9A41-42BF-8CDE-1F688EB15489}" type="datetime1">
              <a:rPr lang="en-US" smtClean="0">
                <a:solidFill>
                  <a:prstClr val="white"/>
                </a:solidFill>
              </a:rPr>
              <a:t>7/3/2023</a:t>
            </a:fld>
            <a:endParaRPr lang="en-US">
              <a:solidFill>
                <a:prstClr val="white"/>
              </a:solidFill>
            </a:endParaRPr>
          </a:p>
        </p:txBody>
      </p:sp>
      <p:sp>
        <p:nvSpPr>
          <p:cNvPr id="6" name="Footer Placeholder 5">
            <a:extLst>
              <a:ext uri="{FF2B5EF4-FFF2-40B4-BE49-F238E27FC236}">
                <a16:creationId xmlns:a16="http://schemas.microsoft.com/office/drawing/2014/main" id="{425BFDCF-113C-1E15-59AD-EB6C3A15FC1A}"/>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9BF951EE-F7BF-01C8-3982-ACDD016E4BC3}"/>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3546671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A754-3308-F804-1FC3-1B70BB76E7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9B1C14F-051B-40FD-444C-F21E3C7275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7D657B-28C2-BE38-33DF-02A3608534DA}"/>
              </a:ext>
            </a:extLst>
          </p:cNvPr>
          <p:cNvSpPr>
            <a:spLocks noGrp="1"/>
          </p:cNvSpPr>
          <p:nvPr>
            <p:ph type="dt" sz="half" idx="10"/>
          </p:nvPr>
        </p:nvSpPr>
        <p:spPr/>
        <p:txBody>
          <a:bodyPr/>
          <a:lstStyle/>
          <a:p>
            <a:fld id="{15FC2F6E-D316-4035-A3C2-9CA6D28FA7E6}"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1A4E94D4-8D27-6588-898A-46AC8CD90806}"/>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0F1304E0-4535-1CF8-4DE5-895EF886279B}"/>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81058279"/>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A93B24-B1D4-33C9-8514-593B1ED846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D23D98-D0FA-5BDB-81CC-3298C5E9F5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339519-EDFB-6C94-A045-B6223125829D}"/>
              </a:ext>
            </a:extLst>
          </p:cNvPr>
          <p:cNvSpPr>
            <a:spLocks noGrp="1"/>
          </p:cNvSpPr>
          <p:nvPr>
            <p:ph type="dt" sz="half" idx="10"/>
          </p:nvPr>
        </p:nvSpPr>
        <p:spPr/>
        <p:txBody>
          <a:bodyPr/>
          <a:lstStyle/>
          <a:p>
            <a:fld id="{603D7268-53BE-4CF6-BBCF-B08CD460B4AF}"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34E16115-E729-1445-54EF-7630DE7EE157}"/>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EC3F1C47-5F4C-5EDB-046B-2566AD12780E}"/>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06617005"/>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66742-E6E1-7994-5289-FCF55B04A1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58117D-EA63-39B3-D3AC-6AA5D365B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BC5890-762C-A751-A0B6-4A60BF329E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B6DBF-7B57-4B9F-9EB9-81C8F1F84705}" type="datetime1">
              <a:rPr lang="en-US" smtClean="0">
                <a:solidFill>
                  <a:prstClr val="black"/>
                </a:solidFill>
              </a:rPr>
              <a:t>7/3/2023</a:t>
            </a:fld>
            <a:endParaRPr lang="en-US" dirty="0">
              <a:solidFill>
                <a:prstClr val="black"/>
              </a:solidFill>
            </a:endParaRPr>
          </a:p>
        </p:txBody>
      </p:sp>
      <p:sp>
        <p:nvSpPr>
          <p:cNvPr id="5" name="Footer Placeholder 4">
            <a:extLst>
              <a:ext uri="{FF2B5EF4-FFF2-40B4-BE49-F238E27FC236}">
                <a16:creationId xmlns:a16="http://schemas.microsoft.com/office/drawing/2014/main" id="{D6A71429-196C-D77A-2C7B-9E43CB180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85938E75-0A70-F632-2378-2B7336FEFE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25637220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wip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foundationyears.org.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hyperlink" Target="../Video%20Material/Asher%20Sequence%20v3.mp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B30632-C0FE-9331-153F-DA707A3A3F92}"/>
              </a:ext>
            </a:extLst>
          </p:cNvPr>
          <p:cNvSpPr>
            <a:spLocks noGrp="1"/>
          </p:cNvSpPr>
          <p:nvPr>
            <p:ph type="title"/>
          </p:nvPr>
        </p:nvSpPr>
        <p:spPr>
          <a:xfrm>
            <a:off x="466722" y="586855"/>
            <a:ext cx="3201366" cy="3387497"/>
          </a:xfrm>
        </p:spPr>
        <p:txBody>
          <a:bodyPr anchor="b">
            <a:normAutofit/>
          </a:bodyPr>
          <a:lstStyle/>
          <a:p>
            <a:pPr algn="r"/>
            <a:r>
              <a:rPr lang="en-GB" dirty="0">
                <a:solidFill>
                  <a:srgbClr val="FFFFFF"/>
                </a:solidFill>
                <a:latin typeface="Tahoma" panose="020B0604030504040204" pitchFamily="34" charset="0"/>
                <a:ea typeface="Tahoma" panose="020B0604030504040204" pitchFamily="34" charset="0"/>
                <a:cs typeface="Tahoma" panose="020B0604030504040204" pitchFamily="34" charset="0"/>
              </a:rPr>
              <a:t>Planning</a:t>
            </a:r>
            <a:r>
              <a:rPr lang="en-GB" dirty="0">
                <a:solidFill>
                  <a:srgbClr val="FFFFFF"/>
                </a:solidFill>
              </a:rPr>
              <a:t> </a:t>
            </a:r>
            <a:r>
              <a:rPr lang="en-GB" b="1" dirty="0">
                <a:solidFill>
                  <a:srgbClr val="FFFFFF"/>
                </a:solidFill>
              </a:rPr>
              <a:t>Successful Outcomes</a:t>
            </a:r>
          </a:p>
        </p:txBody>
      </p:sp>
      <p:sp>
        <p:nvSpPr>
          <p:cNvPr id="3" name="Content Placeholder 2">
            <a:extLst>
              <a:ext uri="{FF2B5EF4-FFF2-40B4-BE49-F238E27FC236}">
                <a16:creationId xmlns:a16="http://schemas.microsoft.com/office/drawing/2014/main" id="{1A30EA76-4313-841B-C5D1-D8596A053B3D}"/>
              </a:ext>
            </a:extLst>
          </p:cNvPr>
          <p:cNvSpPr>
            <a:spLocks noGrp="1"/>
          </p:cNvSpPr>
          <p:nvPr>
            <p:ph idx="1"/>
          </p:nvPr>
        </p:nvSpPr>
        <p:spPr>
          <a:xfrm>
            <a:off x="4810259" y="649480"/>
            <a:ext cx="6555347" cy="5546047"/>
          </a:xfrm>
        </p:spPr>
        <p:txBody>
          <a:bodyPr anchor="ctr">
            <a:normAutofit/>
          </a:bodyPr>
          <a:lstStyle/>
          <a:p>
            <a:pPr marL="0" indent="0">
              <a:buNone/>
            </a:pPr>
            <a:r>
              <a:rPr lang="en-GB" sz="4000" dirty="0">
                <a:latin typeface="Tahoma" panose="020B0604030504040204" pitchFamily="34" charset="0"/>
                <a:ea typeface="Tahoma" panose="020B0604030504040204" pitchFamily="34" charset="0"/>
                <a:cs typeface="Tahoma" panose="020B0604030504040204" pitchFamily="34" charset="0"/>
              </a:rPr>
              <a:t>When we are planning activities for a child, we need to state clearly what the child can do now and what the child will be able to do when the teaching is complete.</a:t>
            </a:r>
          </a:p>
        </p:txBody>
      </p:sp>
      <p:sp>
        <p:nvSpPr>
          <p:cNvPr id="4" name="Slide Number Placeholder 3">
            <a:extLst>
              <a:ext uri="{FF2B5EF4-FFF2-40B4-BE49-F238E27FC236}">
                <a16:creationId xmlns:a16="http://schemas.microsoft.com/office/drawing/2014/main" id="{F7BCF037-F42E-4849-C31F-827E6B2C325F}"/>
              </a:ext>
            </a:extLst>
          </p:cNvPr>
          <p:cNvSpPr>
            <a:spLocks noGrp="1"/>
          </p:cNvSpPr>
          <p:nvPr>
            <p:ph type="sldNum" sz="quarter" idx="12"/>
          </p:nvPr>
        </p:nvSpPr>
        <p:spPr>
          <a:xfrm>
            <a:off x="11704320" y="6455664"/>
            <a:ext cx="448056" cy="365125"/>
          </a:xfrm>
        </p:spPr>
        <p:txBody>
          <a:bodyPr>
            <a:normAutofit/>
          </a:bodyPr>
          <a:lstStyle/>
          <a:p>
            <a:pPr>
              <a:spcAft>
                <a:spcPts val="600"/>
              </a:spcAft>
            </a:pPr>
            <a:fld id="{D7E63A33-8271-4DD0-9C48-789913D7C115}" type="slidenum">
              <a:rPr lang="en-US" sz="1100">
                <a:solidFill>
                  <a:schemeClr val="tx1">
                    <a:lumMod val="50000"/>
                    <a:lumOff val="50000"/>
                  </a:schemeClr>
                </a:solidFill>
              </a:rPr>
              <a:pPr>
                <a:spcAft>
                  <a:spcPts val="600"/>
                </a:spcAft>
              </a:pPr>
              <a:t>1</a:t>
            </a:fld>
            <a:endParaRPr lang="en-US" sz="1100">
              <a:solidFill>
                <a:schemeClr val="tx1">
                  <a:lumMod val="50000"/>
                  <a:lumOff val="50000"/>
                </a:schemeClr>
              </a:solidFill>
            </a:endParaRPr>
          </a:p>
        </p:txBody>
      </p:sp>
    </p:spTree>
    <p:extLst>
      <p:ext uri="{BB962C8B-B14F-4D97-AF65-F5344CB8AC3E}">
        <p14:creationId xmlns:p14="http://schemas.microsoft.com/office/powerpoint/2010/main" val="228146863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80936" y="627564"/>
            <a:ext cx="8871626"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Outcomes for Participants:</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Planning  Successful Outcomes</a:t>
            </a:r>
          </a:p>
        </p:txBody>
      </p:sp>
      <p:graphicFrame>
        <p:nvGraphicFramePr>
          <p:cNvPr id="16" name="Content Placeholder 1">
            <a:extLst>
              <a:ext uri="{FF2B5EF4-FFF2-40B4-BE49-F238E27FC236}">
                <a16:creationId xmlns:a16="http://schemas.microsoft.com/office/drawing/2014/main" id="{35C51AB5-D116-B5AF-A723-FCA7FF5ED225}"/>
              </a:ext>
            </a:extLst>
          </p:cNvPr>
          <p:cNvGraphicFramePr>
            <a:graphicFrameLocks noGrp="1"/>
          </p:cNvGraphicFramePr>
          <p:nvPr>
            <p:ph idx="1"/>
            <p:extLst>
              <p:ext uri="{D42A27DB-BD31-4B8C-83A1-F6EECF244321}">
                <p14:modId xmlns:p14="http://schemas.microsoft.com/office/powerpoint/2010/main" val="1743921524"/>
              </p:ext>
            </p:extLst>
          </p:nvPr>
        </p:nvGraphicFramePr>
        <p:xfrm>
          <a:off x="515566" y="2278173"/>
          <a:ext cx="8258783" cy="4307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a:t>
            </a:fld>
            <a:endParaRPr lang="en-US">
              <a:solidFill>
                <a:srgbClr val="FFFFFF"/>
              </a:solidFill>
            </a:endParaRPr>
          </a:p>
        </p:txBody>
      </p:sp>
    </p:spTree>
    <p:extLst>
      <p:ext uri="{BB962C8B-B14F-4D97-AF65-F5344CB8AC3E}">
        <p14:creationId xmlns:p14="http://schemas.microsoft.com/office/powerpoint/2010/main" val="405516574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68215" y="627564"/>
            <a:ext cx="9108831" cy="1325563"/>
          </a:xfrm>
        </p:spPr>
        <p:txBody>
          <a:bodyPr>
            <a:normAutofit fontScale="90000"/>
          </a:bodyPr>
          <a:lstStyle/>
          <a:p>
            <a:br>
              <a:rPr lang="en-GB" sz="2100" dirty="0"/>
            </a:br>
            <a:r>
              <a:rPr lang="en-GB" dirty="0">
                <a:latin typeface="Tahoma" panose="020B0604030504040204" pitchFamily="34" charset="0"/>
                <a:ea typeface="Tahoma" panose="020B0604030504040204" pitchFamily="34" charset="0"/>
                <a:cs typeface="Tahoma" panose="020B0604030504040204" pitchFamily="34" charset="0"/>
              </a:rPr>
              <a:t>Planning for Success: </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Objectives</a:t>
            </a:r>
            <a:br>
              <a:rPr lang="en-GB" b="1" dirty="0">
                <a:latin typeface="Arial" panose="020B0604020202020204" pitchFamily="34" charset="0"/>
                <a:cs typeface="Arial" panose="020B0604020202020204" pitchFamily="34" charset="0"/>
              </a:rPr>
            </a:br>
            <a:endParaRPr lang="en-GB" b="1" dirty="0">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01217" y="2155371"/>
            <a:ext cx="8202350" cy="4200978"/>
          </a:xfrm>
        </p:spPr>
        <p:txBody>
          <a:bodyPr anchor="ctr">
            <a:normAutofit/>
          </a:bodyPr>
          <a:lstStyle/>
          <a:p>
            <a:pPr marL="109728" indent="0">
              <a:spcBef>
                <a:spcPts val="1800"/>
              </a:spcBef>
              <a:buNone/>
            </a:pPr>
            <a:r>
              <a:rPr lang="en-GB" sz="3200" dirty="0">
                <a:latin typeface="Tahoma" panose="020B0604030504040204" pitchFamily="34" charset="0"/>
                <a:ea typeface="Tahoma" panose="020B0604030504040204" pitchFamily="34" charset="0"/>
                <a:cs typeface="Tahoma" panose="020B0604030504040204" pitchFamily="34" charset="0"/>
              </a:rPr>
              <a:t>Participants will be able to:</a:t>
            </a:r>
          </a:p>
          <a:p>
            <a:pPr>
              <a:spcBef>
                <a:spcPts val="1800"/>
              </a:spcBef>
            </a:pPr>
            <a:r>
              <a:rPr lang="en-GB" sz="3200" dirty="0">
                <a:latin typeface="Tahoma" panose="020B0604030504040204" pitchFamily="34" charset="0"/>
                <a:ea typeface="Tahoma" panose="020B0604030504040204" pitchFamily="34" charset="0"/>
                <a:cs typeface="Tahoma" panose="020B0604030504040204" pitchFamily="34" charset="0"/>
              </a:rPr>
              <a:t>Name approaches and materials to support </a:t>
            </a:r>
            <a:r>
              <a:rPr lang="en-GB" sz="3200" b="1" dirty="0">
                <a:latin typeface="Tahoma" panose="020B0604030504040204" pitchFamily="34" charset="0"/>
                <a:ea typeface="Tahoma" panose="020B0604030504040204" pitchFamily="34" charset="0"/>
                <a:cs typeface="Tahoma" panose="020B0604030504040204" pitchFamily="34" charset="0"/>
              </a:rPr>
              <a:t>Planning Long Term Goals (LTG)</a:t>
            </a:r>
          </a:p>
          <a:p>
            <a:pPr>
              <a:spcBef>
                <a:spcPts val="1800"/>
              </a:spcBef>
            </a:pPr>
            <a:r>
              <a:rPr lang="en-GB" sz="3200" dirty="0">
                <a:latin typeface="Tahoma" panose="020B0604030504040204" pitchFamily="34" charset="0"/>
                <a:ea typeface="Tahoma" panose="020B0604030504040204" pitchFamily="34" charset="0"/>
                <a:cs typeface="Tahoma" panose="020B0604030504040204" pitchFamily="34" charset="0"/>
              </a:rPr>
              <a:t>Name the 4 aspects of a </a:t>
            </a:r>
            <a:r>
              <a:rPr lang="en-GB" sz="3200" b="1" dirty="0">
                <a:latin typeface="Tahoma" panose="020B0604030504040204" pitchFamily="34" charset="0"/>
                <a:ea typeface="Tahoma" panose="020B0604030504040204" pitchFamily="34" charset="0"/>
                <a:cs typeface="Tahoma" panose="020B0604030504040204" pitchFamily="34" charset="0"/>
              </a:rPr>
              <a:t>Holistic Assessment</a:t>
            </a:r>
          </a:p>
          <a:p>
            <a:pPr>
              <a:spcBef>
                <a:spcPts val="1800"/>
              </a:spcBef>
            </a:pPr>
            <a:r>
              <a:rPr lang="en-GB" sz="3200" dirty="0">
                <a:latin typeface="Tahoma" panose="020B0604030504040204" pitchFamily="34" charset="0"/>
                <a:ea typeface="Tahoma" panose="020B0604030504040204" pitchFamily="34" charset="0"/>
                <a:cs typeface="Tahoma" panose="020B0604030504040204" pitchFamily="34" charset="0"/>
              </a:rPr>
              <a:t>Write a </a:t>
            </a:r>
            <a:r>
              <a:rPr lang="en-GB" sz="3200" b="1" dirty="0">
                <a:latin typeface="Tahoma" panose="020B0604030504040204" pitchFamily="34" charset="0"/>
                <a:ea typeface="Tahoma" panose="020B0604030504040204" pitchFamily="34" charset="0"/>
                <a:cs typeface="Tahoma" panose="020B0604030504040204" pitchFamily="34" charset="0"/>
              </a:rPr>
              <a:t>LTG</a:t>
            </a:r>
            <a:r>
              <a:rPr lang="en-GB" sz="3200" dirty="0">
                <a:latin typeface="Tahoma" panose="020B0604030504040204" pitchFamily="34" charset="0"/>
                <a:ea typeface="Tahoma" panose="020B0604030504040204" pitchFamily="34" charset="0"/>
                <a:cs typeface="Tahoma" panose="020B0604030504040204" pitchFamily="34" charset="0"/>
              </a:rPr>
              <a:t> using clear language, based on a child’s current and emerging skills</a:t>
            </a:r>
          </a:p>
          <a:p>
            <a:pPr>
              <a:spcBef>
                <a:spcPts val="1800"/>
              </a:spcBef>
            </a:pPr>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a:t>
            </a:fld>
            <a:endParaRPr lang="en-US">
              <a:solidFill>
                <a:srgbClr val="FFFFFF"/>
              </a:solidFill>
            </a:endParaRPr>
          </a:p>
        </p:txBody>
      </p:sp>
    </p:spTree>
    <p:extLst>
      <p:ext uri="{BB962C8B-B14F-4D97-AF65-F5344CB8AC3E}">
        <p14:creationId xmlns:p14="http://schemas.microsoft.com/office/powerpoint/2010/main" val="163184526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78213" y="627564"/>
            <a:ext cx="9563215"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The Importance of Planning for Success</a:t>
            </a:r>
          </a:p>
        </p:txBody>
      </p:sp>
      <p:sp>
        <p:nvSpPr>
          <p:cNvPr id="2" name="Content Placeholder 1"/>
          <p:cNvSpPr>
            <a:spLocks noGrp="1"/>
          </p:cNvSpPr>
          <p:nvPr>
            <p:ph idx="1"/>
          </p:nvPr>
        </p:nvSpPr>
        <p:spPr>
          <a:xfrm>
            <a:off x="83977" y="1953127"/>
            <a:ext cx="9419250" cy="4713911"/>
          </a:xfrm>
        </p:spPr>
        <p:txBody>
          <a:bodyPr anchor="ctr">
            <a:normAutofit lnSpcReduction="10000"/>
          </a:bodyPr>
          <a:lstStyle/>
          <a:p>
            <a:pPr marL="109728" indent="0">
              <a:buNone/>
            </a:pPr>
            <a:r>
              <a:rPr lang="en-GB" sz="2400" dirty="0">
                <a:latin typeface="Tahoma" panose="020B0604030504040204" pitchFamily="34" charset="0"/>
                <a:ea typeface="Tahoma" panose="020B0604030504040204" pitchFamily="34" charset="0"/>
                <a:cs typeface="Tahoma" panose="020B0604030504040204" pitchFamily="34" charset="0"/>
              </a:rPr>
              <a:t>‘..the practitioner and the SENCO should agree, in consultation with the parent, the outcomes they are seeking, the interventions and support to be put in place, the expected impact on progress, development or behaviour, and a clear date for review’ </a:t>
            </a:r>
          </a:p>
          <a:p>
            <a:pPr marL="109728" indent="0">
              <a:buNone/>
            </a:pPr>
            <a:r>
              <a:rPr lang="en-GB" sz="2400" i="1" dirty="0">
                <a:latin typeface="Tahoma" panose="020B0604030504040204" pitchFamily="34" charset="0"/>
                <a:ea typeface="Tahoma" panose="020B0604030504040204" pitchFamily="34" charset="0"/>
                <a:cs typeface="Tahoma" panose="020B0604030504040204" pitchFamily="34" charset="0"/>
              </a:rPr>
              <a:t>2015 SEND Code of Practice Birth to 25</a:t>
            </a:r>
          </a:p>
          <a:p>
            <a:pPr marL="109728" indent="0">
              <a:buNone/>
            </a:pPr>
            <a:endParaRPr lang="en-GB" sz="2400"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sz="24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GB" sz="2400" dirty="0">
                <a:latin typeface="Tahoma" panose="020B0604030504040204" pitchFamily="34" charset="0"/>
                <a:ea typeface="Tahoma" panose="020B0604030504040204" pitchFamily="34" charset="0"/>
                <a:cs typeface="Tahoma" panose="020B0604030504040204" pitchFamily="34" charset="0"/>
              </a:rPr>
              <a:t>‘When we give every child the best start in their early years, we give them what they need today. We also set them up with every chance of success tomorrow’</a:t>
            </a:r>
            <a:endParaRPr lang="en-GB" sz="2400" i="1" dirty="0">
              <a:latin typeface="Tahoma" panose="020B0604030504040204" pitchFamily="34" charset="0"/>
              <a:ea typeface="Tahoma" panose="020B0604030504040204" pitchFamily="34" charset="0"/>
              <a:cs typeface="Tahoma" panose="020B0604030504040204" pitchFamily="34" charset="0"/>
            </a:endParaRPr>
          </a:p>
          <a:p>
            <a:r>
              <a:rPr lang="en-GB" sz="2400" i="1" dirty="0">
                <a:latin typeface="Tahoma" panose="020B0604030504040204" pitchFamily="34" charset="0"/>
                <a:ea typeface="Tahoma" panose="020B0604030504040204" pitchFamily="34" charset="0"/>
                <a:cs typeface="Tahoma" panose="020B0604030504040204" pitchFamily="34" charset="0"/>
                <a:hlinkClick r:id="rId3"/>
              </a:rPr>
              <a:t>www.foundationyears.org.uk</a:t>
            </a:r>
            <a:r>
              <a:rPr lang="en-GB" sz="2400" i="1" dirty="0">
                <a:latin typeface="Tahoma" panose="020B0604030504040204" pitchFamily="34" charset="0"/>
                <a:ea typeface="Tahoma" panose="020B0604030504040204" pitchFamily="34" charset="0"/>
                <a:cs typeface="Tahoma" panose="020B0604030504040204" pitchFamily="34" charset="0"/>
              </a:rPr>
              <a:t> 2020</a:t>
            </a:r>
            <a:endParaRPr lang="en-GB" sz="24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GB" sz="2400" i="1" dirty="0">
                <a:latin typeface="Tahoma" panose="020B0604030504040204" pitchFamily="34" charset="0"/>
                <a:ea typeface="Tahoma" panose="020B0604030504040204" pitchFamily="34" charset="0"/>
                <a:cs typeface="Tahoma" panose="020B0604030504040204" pitchFamily="34" charset="0"/>
              </a:rPr>
              <a:t>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4</a:t>
            </a:fld>
            <a:endParaRPr lang="en-US">
              <a:solidFill>
                <a:srgbClr val="FFFFFF"/>
              </a:solidFill>
            </a:endParaRPr>
          </a:p>
        </p:txBody>
      </p:sp>
    </p:spTree>
    <p:extLst>
      <p:ext uri="{BB962C8B-B14F-4D97-AF65-F5344CB8AC3E}">
        <p14:creationId xmlns:p14="http://schemas.microsoft.com/office/powerpoint/2010/main" val="3134168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fld id="{66DF7574-1F74-4C14-8184-C03417186D0A}" type="slidenum">
              <a:rPr lang="en-GB" altLang="en-US" sz="1000"/>
              <a:pPr eaLnBrk="1" hangingPunct="1">
                <a:spcBef>
                  <a:spcPct val="0"/>
                </a:spcBef>
                <a:buClrTx/>
                <a:buFontTx/>
                <a:buNone/>
              </a:pPr>
              <a:t>5</a:t>
            </a:fld>
            <a:endParaRPr lang="en-GB" altLang="en-US" sz="1000"/>
          </a:p>
        </p:txBody>
      </p:sp>
      <p:sp>
        <p:nvSpPr>
          <p:cNvPr id="4098" name="Rectangle 2"/>
          <p:cNvSpPr>
            <a:spLocks noChangeArrowheads="1"/>
          </p:cNvSpPr>
          <p:nvPr/>
        </p:nvSpPr>
        <p:spPr bwMode="auto">
          <a:xfrm>
            <a:off x="6096000" y="609601"/>
            <a:ext cx="434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b="1" dirty="0">
                <a:solidFill>
                  <a:schemeClr val="tx2"/>
                </a:solidFill>
                <a:latin typeface="Tahoma" panose="020B0604030504040204" pitchFamily="34" charset="0"/>
                <a:ea typeface="Tahoma" panose="020B0604030504040204" pitchFamily="34" charset="0"/>
                <a:cs typeface="Tahoma" panose="020B0604030504040204" pitchFamily="34" charset="0"/>
              </a:rPr>
              <a:t>LONG TERM GOAL</a:t>
            </a:r>
          </a:p>
        </p:txBody>
      </p:sp>
      <p:sp>
        <p:nvSpPr>
          <p:cNvPr id="4099" name="Rectangle 3"/>
          <p:cNvSpPr>
            <a:spLocks noChangeArrowheads="1"/>
          </p:cNvSpPr>
          <p:nvPr/>
        </p:nvSpPr>
        <p:spPr bwMode="auto">
          <a:xfrm>
            <a:off x="3305176" y="5638801"/>
            <a:ext cx="3019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dirty="0">
                <a:solidFill>
                  <a:schemeClr val="tx2"/>
                </a:solidFill>
                <a:latin typeface="Tahoma" panose="020B0604030504040204" pitchFamily="34" charset="0"/>
                <a:ea typeface="Tahoma" panose="020B0604030504040204" pitchFamily="34" charset="0"/>
                <a:cs typeface="Tahoma" panose="020B0604030504040204" pitchFamily="34" charset="0"/>
              </a:rPr>
              <a:t>can do this now</a:t>
            </a:r>
          </a:p>
        </p:txBody>
      </p:sp>
      <p:grpSp>
        <p:nvGrpSpPr>
          <p:cNvPr id="2" name="Group 4"/>
          <p:cNvGrpSpPr>
            <a:grpSpLocks/>
          </p:cNvGrpSpPr>
          <p:nvPr/>
        </p:nvGrpSpPr>
        <p:grpSpPr bwMode="auto">
          <a:xfrm>
            <a:off x="3810000" y="1295400"/>
            <a:ext cx="4495800" cy="4191000"/>
            <a:chOff x="1440" y="816"/>
            <a:chExt cx="2832" cy="2640"/>
          </a:xfrm>
        </p:grpSpPr>
        <p:sp>
          <p:nvSpPr>
            <p:cNvPr id="8200" name="Line 5"/>
            <p:cNvSpPr>
              <a:spLocks noChangeShapeType="1"/>
            </p:cNvSpPr>
            <p:nvPr/>
          </p:nvSpPr>
          <p:spPr bwMode="auto">
            <a:xfrm>
              <a:off x="1440" y="3456"/>
              <a:ext cx="144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01" name="Line 6"/>
            <p:cNvSpPr>
              <a:spLocks noChangeShapeType="1"/>
            </p:cNvSpPr>
            <p:nvPr/>
          </p:nvSpPr>
          <p:spPr bwMode="auto">
            <a:xfrm>
              <a:off x="2880" y="816"/>
              <a:ext cx="139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02" name="Line 7"/>
            <p:cNvSpPr>
              <a:spLocks noChangeShapeType="1"/>
            </p:cNvSpPr>
            <p:nvPr/>
          </p:nvSpPr>
          <p:spPr bwMode="auto">
            <a:xfrm flipV="1">
              <a:off x="2880" y="816"/>
              <a:ext cx="0" cy="26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4104" name="Text Box 8"/>
          <p:cNvSpPr txBox="1">
            <a:spLocks noChangeArrowheads="1"/>
          </p:cNvSpPr>
          <p:nvPr/>
        </p:nvSpPr>
        <p:spPr bwMode="auto">
          <a:xfrm>
            <a:off x="6275389" y="1584325"/>
            <a:ext cx="3970337"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dirty="0">
                <a:solidFill>
                  <a:schemeClr val="tx2"/>
                </a:solidFill>
                <a:latin typeface="Tahoma" panose="020B0604030504040204" pitchFamily="34" charset="0"/>
                <a:ea typeface="Tahoma" panose="020B0604030504040204" pitchFamily="34" charset="0"/>
                <a:cs typeface="Tahoma" panose="020B0604030504040204" pitchFamily="34" charset="0"/>
              </a:rPr>
              <a:t>will be able to do this</a:t>
            </a:r>
          </a:p>
          <a:p>
            <a:pPr eaLnBrk="1" hangingPunct="1">
              <a:spcBef>
                <a:spcPct val="0"/>
              </a:spcBef>
              <a:buClrTx/>
              <a:buFontTx/>
              <a:buNone/>
            </a:pPr>
            <a:endParaRPr lang="en-GB" altLang="en-US" sz="2400" dirty="0">
              <a:latin typeface="+mn-lt"/>
            </a:endParaRPr>
          </a:p>
        </p:txBody>
      </p:sp>
      <p:sp>
        <p:nvSpPr>
          <p:cNvPr id="4105" name="Rectangle 9"/>
          <p:cNvSpPr>
            <a:spLocks noChangeArrowheads="1"/>
          </p:cNvSpPr>
          <p:nvPr/>
        </p:nvSpPr>
        <p:spPr bwMode="auto">
          <a:xfrm>
            <a:off x="3216275" y="4733926"/>
            <a:ext cx="2801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b="1" dirty="0">
                <a:solidFill>
                  <a:schemeClr val="tx2"/>
                </a:solidFill>
                <a:latin typeface="Tahoma" panose="020B0604030504040204" pitchFamily="34" charset="0"/>
                <a:ea typeface="Tahoma" panose="020B0604030504040204" pitchFamily="34" charset="0"/>
                <a:cs typeface="Tahoma" panose="020B0604030504040204" pitchFamily="34" charset="0"/>
              </a:rPr>
              <a:t>BASELINE</a:t>
            </a:r>
            <a:endParaRPr lang="en-GB" altLang="en-US" sz="2800"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5726" y="390302"/>
            <a:ext cx="1536319" cy="186974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3014" y="4386264"/>
            <a:ext cx="1838325" cy="173355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22746" y="5600603"/>
            <a:ext cx="1231054" cy="647796"/>
          </a:xfrm>
          <a:prstGeom prst="rect">
            <a:avLst/>
          </a:prstGeom>
        </p:spPr>
      </p:pic>
    </p:spTree>
    <p:extLst>
      <p:ext uri="{BB962C8B-B14F-4D97-AF65-F5344CB8AC3E}">
        <p14:creationId xmlns:p14="http://schemas.microsoft.com/office/powerpoint/2010/main" val="23753916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5"/>
                                        </p:tgtEl>
                                        <p:attrNameLst>
                                          <p:attrName>style.visibility</p:attrName>
                                        </p:attrNameLst>
                                      </p:cBhvr>
                                      <p:to>
                                        <p:strVal val="visible"/>
                                      </p:to>
                                    </p:set>
                                    <p:animEffect transition="in" filter="dissolve">
                                      <p:cBhvr>
                                        <p:cTn id="7" dur="500"/>
                                        <p:tgtEl>
                                          <p:spTgt spid="41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dissolve">
                                      <p:cBhvr>
                                        <p:cTn id="12" dur="500"/>
                                        <p:tgtEl>
                                          <p:spTgt spid="40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dissolve">
                                      <p:cBhvr>
                                        <p:cTn id="21" dur="1000"/>
                                        <p:tgtEl>
                                          <p:spTgt spid="409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4104"/>
                                        </p:tgtEl>
                                        <p:attrNameLst>
                                          <p:attrName>style.visibility</p:attrName>
                                        </p:attrNameLst>
                                      </p:cBhvr>
                                      <p:to>
                                        <p:strVal val="visible"/>
                                      </p:to>
                                    </p:set>
                                    <p:animEffect transition="in" filter="dissolve">
                                      <p:cBhvr>
                                        <p:cTn id="26"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p:bldP spid="4104" grpId="0"/>
      <p:bldP spid="410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838200" y="220133"/>
            <a:ext cx="10515600" cy="1277927"/>
          </a:xfrm>
        </p:spPr>
        <p:txBody>
          <a:bodyPr/>
          <a:lstStyle/>
          <a:p>
            <a:pPr algn="ct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 </a:t>
            </a:r>
            <a:r>
              <a:rPr lang="en-GB" altLang="en-US" dirty="0">
                <a:latin typeface="Tahoma" panose="020B0604030504040204" pitchFamily="34" charset="0"/>
                <a:ea typeface="Tahoma" panose="020B0604030504040204" pitchFamily="34" charset="0"/>
                <a:cs typeface="Tahoma" panose="020B0604030504040204" pitchFamily="34" charset="0"/>
              </a:rPr>
              <a:t>Long Term Goals</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29699" name="Rectangle 3"/>
          <p:cNvSpPr>
            <a:spLocks noGrp="1" noChangeArrowheads="1"/>
          </p:cNvSpPr>
          <p:nvPr>
            <p:ph idx="1"/>
          </p:nvPr>
        </p:nvSpPr>
        <p:spPr>
          <a:xfrm>
            <a:off x="462844" y="1498060"/>
            <a:ext cx="10890956" cy="5139807"/>
          </a:xfrm>
        </p:spPr>
        <p:txBody>
          <a:bodyPr>
            <a:normAutofit fontScale="85000" lnSpcReduction="20000"/>
          </a:bodyPr>
          <a:lstStyle/>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Come from the child's holistic profile</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Work towards agreed outcomes, plan effectively for the future </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Reflect family priorities focusing on what's most useful and meaningful</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Promote partnership and co-ordination</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Enable effective multi-agency working</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LTG should be written as a clear teaching target </a:t>
            </a:r>
            <a:endParaRPr lang="en-US" alt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92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fld id="{EB385A28-C78E-409E-9F3B-1DDD7005FA19}" type="slidenum">
              <a:rPr lang="en-GB" altLang="en-US" sz="1000"/>
              <a:pPr eaLnBrk="1" hangingPunct="1">
                <a:spcBef>
                  <a:spcPct val="0"/>
                </a:spcBef>
                <a:buClrTx/>
                <a:buFontTx/>
                <a:buNone/>
              </a:pPr>
              <a:t>6</a:t>
            </a:fld>
            <a:endParaRPr lang="en-GB" altLang="en-US" sz="100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3785" y="5559840"/>
            <a:ext cx="1354779" cy="712902"/>
          </a:xfrm>
          <a:prstGeom prst="rect">
            <a:avLst/>
          </a:prstGeom>
        </p:spPr>
      </p:pic>
    </p:spTree>
    <p:extLst>
      <p:ext uri="{BB962C8B-B14F-4D97-AF65-F5344CB8AC3E}">
        <p14:creationId xmlns:p14="http://schemas.microsoft.com/office/powerpoint/2010/main" val="31553812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dissolve">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699">
                                            <p:txEl>
                                              <p:pRg st="2" end="2"/>
                                            </p:txEl>
                                          </p:spTgt>
                                        </p:tgtEl>
                                        <p:attrNameLst>
                                          <p:attrName>style.visibility</p:attrName>
                                        </p:attrNameLst>
                                      </p:cBhvr>
                                      <p:to>
                                        <p:strVal val="visible"/>
                                      </p:to>
                                    </p:set>
                                    <p:animEffect transition="in" filter="dissolve">
                                      <p:cBhvr>
                                        <p:cTn id="12" dur="500"/>
                                        <p:tgtEl>
                                          <p:spTgt spid="296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699">
                                            <p:txEl>
                                              <p:pRg st="4" end="4"/>
                                            </p:txEl>
                                          </p:spTgt>
                                        </p:tgtEl>
                                        <p:attrNameLst>
                                          <p:attrName>style.visibility</p:attrName>
                                        </p:attrNameLst>
                                      </p:cBhvr>
                                      <p:to>
                                        <p:strVal val="visible"/>
                                      </p:to>
                                    </p:set>
                                    <p:animEffect transition="in" filter="dissolve">
                                      <p:cBhvr>
                                        <p:cTn id="17" dur="500"/>
                                        <p:tgtEl>
                                          <p:spTgt spid="2969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699">
                                            <p:txEl>
                                              <p:pRg st="6" end="6"/>
                                            </p:txEl>
                                          </p:spTgt>
                                        </p:tgtEl>
                                        <p:attrNameLst>
                                          <p:attrName>style.visibility</p:attrName>
                                        </p:attrNameLst>
                                      </p:cBhvr>
                                      <p:to>
                                        <p:strVal val="visible"/>
                                      </p:to>
                                    </p:set>
                                    <p:animEffect transition="in" filter="dissolve">
                                      <p:cBhvr>
                                        <p:cTn id="22" dur="500"/>
                                        <p:tgtEl>
                                          <p:spTgt spid="2969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9699">
                                            <p:txEl>
                                              <p:pRg st="8" end="8"/>
                                            </p:txEl>
                                          </p:spTgt>
                                        </p:tgtEl>
                                        <p:attrNameLst>
                                          <p:attrName>style.visibility</p:attrName>
                                        </p:attrNameLst>
                                      </p:cBhvr>
                                      <p:to>
                                        <p:strVal val="visible"/>
                                      </p:to>
                                    </p:set>
                                    <p:animEffect transition="in" filter="dissolve">
                                      <p:cBhvr>
                                        <p:cTn id="27" dur="500"/>
                                        <p:tgtEl>
                                          <p:spTgt spid="29699">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9699">
                                            <p:txEl>
                                              <p:pRg st="10" end="10"/>
                                            </p:txEl>
                                          </p:spTgt>
                                        </p:tgtEl>
                                        <p:attrNameLst>
                                          <p:attrName>style.visibility</p:attrName>
                                        </p:attrNameLst>
                                      </p:cBhvr>
                                      <p:to>
                                        <p:strVal val="visible"/>
                                      </p:to>
                                    </p:set>
                                    <p:animEffect transition="in" filter="dissolve">
                                      <p:cBhvr>
                                        <p:cTn id="32" dur="500"/>
                                        <p:tgtEl>
                                          <p:spTgt spid="296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Diagram 19"/>
          <p:cNvGraphicFramePr/>
          <p:nvPr>
            <p:extLst>
              <p:ext uri="{D42A27DB-BD31-4B8C-83A1-F6EECF244321}">
                <p14:modId xmlns:p14="http://schemas.microsoft.com/office/powerpoint/2010/main" val="1214843089"/>
              </p:ext>
            </p:extLst>
          </p:nvPr>
        </p:nvGraphicFramePr>
        <p:xfrm>
          <a:off x="4148918" y="259080"/>
          <a:ext cx="7448721" cy="58792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228601" y="928049"/>
            <a:ext cx="4389120" cy="1384995"/>
          </a:xfrm>
          <a:prstGeom prst="rect">
            <a:avLst/>
          </a:prstGeom>
        </p:spPr>
        <p:txBody>
          <a:bodyPr wrap="square">
            <a:spAutoFit/>
          </a:bodyPr>
          <a:lstStyle/>
          <a:p>
            <a:pPr algn="ctr"/>
            <a:r>
              <a:rPr lang="en-GB" sz="2800" dirty="0">
                <a:latin typeface="Tahoma" panose="020B0604030504040204" pitchFamily="34" charset="0"/>
                <a:ea typeface="Tahoma" panose="020B0604030504040204" pitchFamily="34" charset="0"/>
                <a:cs typeface="Tahoma" panose="020B0604030504040204" pitchFamily="34" charset="0"/>
              </a:rPr>
              <a:t>A Holistic Profile:</a:t>
            </a:r>
          </a:p>
          <a:p>
            <a:pPr algn="ctr"/>
            <a:endParaRPr lang="en-GB" sz="2800" dirty="0">
              <a:latin typeface="Tahoma" panose="020B0604030504040204" pitchFamily="34" charset="0"/>
              <a:ea typeface="Tahoma" panose="020B0604030504040204" pitchFamily="34" charset="0"/>
              <a:cs typeface="Tahoma" panose="020B0604030504040204" pitchFamily="34" charset="0"/>
            </a:endParaRPr>
          </a:p>
          <a:p>
            <a:pPr algn="ctr"/>
            <a:r>
              <a:rPr lang="en-GB" sz="2800" dirty="0">
                <a:latin typeface="Tahoma" panose="020B0604030504040204" pitchFamily="34" charset="0"/>
                <a:ea typeface="Tahoma" panose="020B0604030504040204" pitchFamily="34" charset="0"/>
                <a:cs typeface="Tahoma" panose="020B0604030504040204" pitchFamily="34" charset="0"/>
              </a:rPr>
              <a:t>‘Finding out about me’</a:t>
            </a: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37843" y="5634253"/>
            <a:ext cx="1372595" cy="722277"/>
          </a:xfrm>
          <a:prstGeom prst="rect">
            <a:avLst/>
          </a:prstGeom>
        </p:spPr>
      </p:pic>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3528136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graphicEl>
                                              <a:dgm id="{2522C6C8-102B-459A-9317-3866BE4DA68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graphicEl>
                                              <a:dgm id="{68B951BC-3319-442F-B87B-15345D9DAB9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graphicEl>
                                              <a:dgm id="{EAC05E4B-97E8-4320-A59D-71475A2E8C92}"/>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graphicEl>
                                              <a:dgm id="{8572701B-57C2-44B5-BD12-42D8B3B0AF4F}"/>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graphicEl>
                                              <a:dgm id="{FE16F6F3-208C-4C51-8AD0-09FD1ABF668E}"/>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graphicEl>
                                              <a:dgm id="{07AF45AE-1761-4CA2-B254-E3DB38BB7DD0}"/>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graphicEl>
                                              <a:dgm id="{571C3689-F664-4201-BBD1-F5EE0D8A000A}"/>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graphicEl>
                                              <a:dgm id="{03BA7363-EE07-4814-9CD9-1959FDED28D4}"/>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graphicEl>
                                              <a:dgm id="{00AC922D-5E61-44C4-8751-9B53C14DC28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uiExpand="1">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a:r>
              <a:rPr lang="en-US" altLang="en-US" dirty="0">
                <a:latin typeface="Tahoma" panose="020B0604030504040204" pitchFamily="34" charset="0"/>
                <a:ea typeface="Tahoma" panose="020B0604030504040204" pitchFamily="34" charset="0"/>
                <a:cs typeface="Tahoma" panose="020B0604030504040204" pitchFamily="34" charset="0"/>
              </a:rPr>
              <a:t>Observations</a:t>
            </a:r>
          </a:p>
        </p:txBody>
      </p:sp>
      <p:sp>
        <p:nvSpPr>
          <p:cNvPr id="32771" name="Rectangle 3"/>
          <p:cNvSpPr>
            <a:spLocks noGrp="1" noChangeArrowheads="1"/>
          </p:cNvSpPr>
          <p:nvPr>
            <p:ph idx="1"/>
          </p:nvPr>
        </p:nvSpPr>
        <p:spPr/>
        <p:txBody>
          <a:bodyPr>
            <a:normAutofit/>
          </a:bodyPr>
          <a:lstStyle/>
          <a:p>
            <a:r>
              <a:rPr lang="en-GB" altLang="en-US" sz="3200" dirty="0">
                <a:latin typeface="Tahoma" panose="020B0604030504040204" pitchFamily="34" charset="0"/>
                <a:ea typeface="Tahoma" panose="020B0604030504040204" pitchFamily="34" charset="0"/>
                <a:cs typeface="Tahoma" panose="020B0604030504040204" pitchFamily="34" charset="0"/>
              </a:rPr>
              <a:t>What I am good at</a:t>
            </a:r>
          </a:p>
          <a:p>
            <a:r>
              <a:rPr lang="en-GB" altLang="en-US" sz="3200" dirty="0">
                <a:latin typeface="Tahoma" panose="020B0604030504040204" pitchFamily="34" charset="0"/>
                <a:ea typeface="Tahoma" panose="020B0604030504040204" pitchFamily="34" charset="0"/>
                <a:cs typeface="Tahoma" panose="020B0604030504040204" pitchFamily="34" charset="0"/>
              </a:rPr>
              <a:t>How I communicate</a:t>
            </a:r>
          </a:p>
          <a:p>
            <a:r>
              <a:rPr lang="en-GB" altLang="en-US" sz="3200" dirty="0">
                <a:latin typeface="Tahoma" panose="020B0604030504040204" pitchFamily="34" charset="0"/>
                <a:ea typeface="Tahoma" panose="020B0604030504040204" pitchFamily="34" charset="0"/>
                <a:cs typeface="Tahoma" panose="020B0604030504040204" pitchFamily="34" charset="0"/>
              </a:rPr>
              <a:t>How I explore my environment</a:t>
            </a:r>
          </a:p>
          <a:p>
            <a:r>
              <a:rPr lang="en-GB" altLang="en-US" sz="3200" dirty="0">
                <a:latin typeface="Tahoma" panose="020B0604030504040204" pitchFamily="34" charset="0"/>
                <a:ea typeface="Tahoma" panose="020B0604030504040204" pitchFamily="34" charset="0"/>
                <a:cs typeface="Tahoma" panose="020B0604030504040204" pitchFamily="34" charset="0"/>
              </a:rPr>
              <a:t>Sharing play</a:t>
            </a:r>
          </a:p>
          <a:p>
            <a:r>
              <a:rPr lang="en-GB" altLang="en-US" sz="3200" dirty="0">
                <a:latin typeface="Tahoma" panose="020B0604030504040204" pitchFamily="34" charset="0"/>
                <a:ea typeface="Tahoma" panose="020B0604030504040204" pitchFamily="34" charset="0"/>
                <a:cs typeface="Tahoma" panose="020B0604030504040204" pitchFamily="34" charset="0"/>
              </a:rPr>
              <a:t>Ways to help me</a:t>
            </a:r>
          </a:p>
          <a:p>
            <a:endParaRPr lang="en-GB" altLang="en-US" sz="3200" dirty="0"/>
          </a:p>
          <a:p>
            <a:endParaRPr lang="en-US" altLang="en-US" dirty="0"/>
          </a:p>
        </p:txBody>
      </p:sp>
      <p:sp>
        <p:nvSpPr>
          <p:cNvPr id="4" name="Slide Number Placeholder 5"/>
          <p:cNvSpPr>
            <a:spLocks noGrp="1"/>
          </p:cNvSpPr>
          <p:nvPr>
            <p:ph type="sldNum" sz="quarter" idx="12"/>
          </p:nvPr>
        </p:nvSpPr>
        <p:spPr/>
        <p:txBody>
          <a:bodyPr/>
          <a:lstStyle/>
          <a:p>
            <a:fld id="{042833BC-ABDD-4EDB-8A29-0C014130902D}" type="slidenum">
              <a:rPr lang="en-US" altLang="en-US"/>
              <a:pPr/>
              <a:t>8</a:t>
            </a:fld>
            <a:endParaRPr lang="en-US" altLang="en-US"/>
          </a:p>
        </p:txBody>
      </p:sp>
      <p:grpSp>
        <p:nvGrpSpPr>
          <p:cNvPr id="5" name="Group 4"/>
          <p:cNvGrpSpPr/>
          <p:nvPr/>
        </p:nvGrpSpPr>
        <p:grpSpPr>
          <a:xfrm>
            <a:off x="9826925" y="1954709"/>
            <a:ext cx="1762102" cy="1762102"/>
            <a:chOff x="633293" y="2058575"/>
            <a:chExt cx="1762102" cy="1762102"/>
          </a:xfrm>
        </p:grpSpPr>
        <p:sp>
          <p:nvSpPr>
            <p:cNvPr id="6" name="Oval 5"/>
            <p:cNvSpPr/>
            <p:nvPr/>
          </p:nvSpPr>
          <p:spPr>
            <a:xfrm>
              <a:off x="633293" y="2058575"/>
              <a:ext cx="1762102" cy="1762102"/>
            </a:xfrm>
            <a:prstGeom prst="ellipse">
              <a:avLst/>
            </a:prstGeom>
            <a:solidFill>
              <a:schemeClr val="accent1">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Oval 4"/>
            <p:cNvSpPr/>
            <p:nvPr/>
          </p:nvSpPr>
          <p:spPr>
            <a:xfrm>
              <a:off x="891347" y="2316629"/>
              <a:ext cx="1245994" cy="12459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a:t>Observations of my play  </a:t>
              </a:r>
            </a:p>
          </p:txBody>
        </p:sp>
      </p:gr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2084" y="5678951"/>
            <a:ext cx="1191716" cy="627096"/>
          </a:xfrm>
          <a:prstGeom prst="rect">
            <a:avLst/>
          </a:prstGeom>
        </p:spPr>
      </p:pic>
    </p:spTree>
    <p:extLst>
      <p:ext uri="{BB962C8B-B14F-4D97-AF65-F5344CB8AC3E}">
        <p14:creationId xmlns:p14="http://schemas.microsoft.com/office/powerpoint/2010/main" val="267819737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pPr algn="ctr"/>
            <a:r>
              <a:rPr lang="en-US" altLang="en-US" dirty="0">
                <a:latin typeface="Tahoma" panose="020B0604030504040204" pitchFamily="34" charset="0"/>
                <a:ea typeface="Tahoma" panose="020B0604030504040204" pitchFamily="34" charset="0"/>
                <a:cs typeface="Tahoma" panose="020B0604030504040204" pitchFamily="34" charset="0"/>
              </a:rPr>
              <a:t>My Family</a:t>
            </a:r>
          </a:p>
        </p:txBody>
      </p:sp>
      <p:sp>
        <p:nvSpPr>
          <p:cNvPr id="38915" name="Rectangle 3"/>
          <p:cNvSpPr>
            <a:spLocks noGrp="1" noChangeArrowheads="1"/>
          </p:cNvSpPr>
          <p:nvPr>
            <p:ph idx="1"/>
          </p:nvPr>
        </p:nvSpPr>
        <p:spPr/>
        <p:txBody>
          <a:bodyPr>
            <a:normAutofit/>
          </a:bodyPr>
          <a:lstStyle/>
          <a:p>
            <a:endParaRPr lang="en-GB" altLang="en-US" sz="3200" dirty="0"/>
          </a:p>
          <a:p>
            <a:r>
              <a:rPr lang="en-GB" altLang="en-US" sz="3200" dirty="0">
                <a:latin typeface="Tahoma" panose="020B0604030504040204" pitchFamily="34" charset="0"/>
                <a:ea typeface="Tahoma" panose="020B0604030504040204" pitchFamily="34" charset="0"/>
                <a:cs typeface="Tahoma" panose="020B0604030504040204" pitchFamily="34" charset="0"/>
              </a:rPr>
              <a:t>What I enjoy doing at home</a:t>
            </a:r>
          </a:p>
          <a:p>
            <a:r>
              <a:rPr lang="en-GB" altLang="en-US" sz="3200" dirty="0">
                <a:latin typeface="Tahoma" panose="020B0604030504040204" pitchFamily="34" charset="0"/>
                <a:ea typeface="Tahoma" panose="020B0604030504040204" pitchFamily="34" charset="0"/>
                <a:cs typeface="Tahoma" panose="020B0604030504040204" pitchFamily="34" charset="0"/>
              </a:rPr>
              <a:t>How I behave in different environments</a:t>
            </a:r>
          </a:p>
          <a:p>
            <a:r>
              <a:rPr lang="en-GB" altLang="en-US" sz="3200" dirty="0">
                <a:latin typeface="Tahoma" panose="020B0604030504040204" pitchFamily="34" charset="0"/>
                <a:ea typeface="Tahoma" panose="020B0604030504040204" pitchFamily="34" charset="0"/>
                <a:cs typeface="Tahoma" panose="020B0604030504040204" pitchFamily="34" charset="0"/>
              </a:rPr>
              <a:t>What are my family’s main priorities?</a:t>
            </a:r>
          </a:p>
          <a:p>
            <a:r>
              <a:rPr lang="en-GB" altLang="en-US" sz="3200" dirty="0">
                <a:latin typeface="Tahoma" panose="020B0604030504040204" pitchFamily="34" charset="0"/>
                <a:ea typeface="Tahoma" panose="020B0604030504040204" pitchFamily="34" charset="0"/>
                <a:cs typeface="Tahoma" panose="020B0604030504040204" pitchFamily="34" charset="0"/>
              </a:rPr>
              <a:t>My culture and beliefs </a:t>
            </a:r>
          </a:p>
          <a:p>
            <a:endParaRPr lang="en-GB" altLang="en-US" sz="3200" dirty="0"/>
          </a:p>
          <a:p>
            <a:endParaRPr lang="en-GB" altLang="en-US" sz="2800" dirty="0"/>
          </a:p>
          <a:p>
            <a:endParaRPr lang="en-GB" altLang="en-US" sz="2800" dirty="0"/>
          </a:p>
        </p:txBody>
      </p:sp>
      <p:sp>
        <p:nvSpPr>
          <p:cNvPr id="4" name="Slide Number Placeholder 5"/>
          <p:cNvSpPr>
            <a:spLocks noGrp="1"/>
          </p:cNvSpPr>
          <p:nvPr>
            <p:ph type="sldNum" sz="quarter" idx="12"/>
          </p:nvPr>
        </p:nvSpPr>
        <p:spPr/>
        <p:txBody>
          <a:bodyPr/>
          <a:lstStyle/>
          <a:p>
            <a:fld id="{201BA38B-000B-43D7-BFE1-830B871D6502}" type="slidenum">
              <a:rPr lang="en-US" altLang="en-US"/>
              <a:pPr/>
              <a:t>9</a:t>
            </a:fld>
            <a:endParaRPr lang="en-US" altLang="en-US"/>
          </a:p>
        </p:txBody>
      </p:sp>
      <p:grpSp>
        <p:nvGrpSpPr>
          <p:cNvPr id="5" name="Group 4"/>
          <p:cNvGrpSpPr/>
          <p:nvPr/>
        </p:nvGrpSpPr>
        <p:grpSpPr>
          <a:xfrm>
            <a:off x="9826925" y="2161867"/>
            <a:ext cx="1762102" cy="1762102"/>
            <a:chOff x="2843309" y="-151440"/>
            <a:chExt cx="1762102" cy="1762102"/>
          </a:xfrm>
        </p:grpSpPr>
        <p:sp>
          <p:nvSpPr>
            <p:cNvPr id="6" name="Oval 5"/>
            <p:cNvSpPr/>
            <p:nvPr/>
          </p:nvSpPr>
          <p:spPr>
            <a:xfrm>
              <a:off x="2843309" y="-151440"/>
              <a:ext cx="1762102" cy="1762102"/>
            </a:xfrm>
            <a:prstGeom prst="ellipse">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Oval 4"/>
            <p:cNvSpPr/>
            <p:nvPr/>
          </p:nvSpPr>
          <p:spPr>
            <a:xfrm>
              <a:off x="3101363" y="106614"/>
              <a:ext cx="1245994" cy="12459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a:t>My family </a:t>
              </a:r>
            </a:p>
          </p:txBody>
        </p:sp>
      </p:gr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3255" y="5645736"/>
            <a:ext cx="1415772" cy="744997"/>
          </a:xfrm>
          <a:prstGeom prst="rect">
            <a:avLst/>
          </a:prstGeom>
        </p:spPr>
      </p:pic>
    </p:spTree>
    <p:extLst>
      <p:ext uri="{BB962C8B-B14F-4D97-AF65-F5344CB8AC3E}">
        <p14:creationId xmlns:p14="http://schemas.microsoft.com/office/powerpoint/2010/main" val="255903764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People Who Help Me</a:t>
            </a:r>
          </a:p>
        </p:txBody>
      </p:sp>
      <p:sp>
        <p:nvSpPr>
          <p:cNvPr id="2" name="Content Placeholder 1"/>
          <p:cNvSpPr>
            <a:spLocks noGrp="1"/>
          </p:cNvSpPr>
          <p:nvPr>
            <p:ph idx="1"/>
          </p:nvPr>
        </p:nvSpPr>
        <p:spPr>
          <a:xfrm>
            <a:off x="609600" y="1481329"/>
            <a:ext cx="8897655" cy="4525963"/>
          </a:xfrm>
        </p:spPr>
        <p:txBody>
          <a:bodyPr>
            <a:normAutofit/>
          </a:bodyPr>
          <a:lstStyle/>
          <a:p>
            <a:endParaRPr lang="en-GB" altLang="en-US" sz="3200" dirty="0"/>
          </a:p>
          <a:p>
            <a:r>
              <a:rPr lang="en-GB" altLang="en-US" sz="3200" dirty="0">
                <a:latin typeface="Tahoma" panose="020B0604030504040204" pitchFamily="34" charset="0"/>
                <a:ea typeface="Tahoma" panose="020B0604030504040204" pitchFamily="34" charset="0"/>
                <a:cs typeface="Tahoma" panose="020B0604030504040204" pitchFamily="34" charset="0"/>
              </a:rPr>
              <a:t>Helping identify my strengths and where I need help</a:t>
            </a:r>
          </a:p>
          <a:p>
            <a:r>
              <a:rPr lang="en-GB" altLang="en-US" sz="3200" dirty="0">
                <a:latin typeface="Tahoma" panose="020B0604030504040204" pitchFamily="34" charset="0"/>
                <a:ea typeface="Tahoma" panose="020B0604030504040204" pitchFamily="34" charset="0"/>
                <a:cs typeface="Tahoma" panose="020B0604030504040204" pitchFamily="34" charset="0"/>
              </a:rPr>
              <a:t>Showing the best way to help me</a:t>
            </a:r>
          </a:p>
          <a:p>
            <a:r>
              <a:rPr lang="en-GB" altLang="en-US" sz="3200" dirty="0">
                <a:latin typeface="Tahoma" panose="020B0604030504040204" pitchFamily="34" charset="0"/>
                <a:ea typeface="Tahoma" panose="020B0604030504040204" pitchFamily="34" charset="0"/>
                <a:cs typeface="Tahoma" panose="020B0604030504040204" pitchFamily="34" charset="0"/>
              </a:rPr>
              <a:t>What are our shared goals and outcomes?</a:t>
            </a:r>
          </a:p>
          <a:p>
            <a:pPr marL="109728" indent="0">
              <a:buNone/>
            </a:pPr>
            <a:r>
              <a:rPr lang="en-GB" altLang="en-US" sz="3200" dirty="0">
                <a:latin typeface="Arial" panose="020B0604020202020204" pitchFamily="34" charset="0"/>
                <a:cs typeface="Arial" panose="020B0604020202020204" pitchFamily="34" charset="0"/>
              </a:rPr>
              <a:t>  </a:t>
            </a:r>
          </a:p>
        </p:txBody>
      </p:sp>
      <p:sp>
        <p:nvSpPr>
          <p:cNvPr id="8" name="Slide Number Placeholder 7"/>
          <p:cNvSpPr>
            <a:spLocks noGrp="1"/>
          </p:cNvSpPr>
          <p:nvPr>
            <p:ph type="sldNum" sz="quarter" idx="12"/>
          </p:nvPr>
        </p:nvSpPr>
        <p:spPr/>
        <p:txBody>
          <a:bodyPr/>
          <a:lstStyle/>
          <a:p>
            <a:fld id="{D7E63A33-8271-4DD0-9C48-789913D7C115}" type="slidenum">
              <a:rPr lang="en-US" smtClean="0">
                <a:solidFill>
                  <a:prstClr val="black"/>
                </a:solidFill>
              </a:rPr>
              <a:pPr/>
              <a:t>10</a:t>
            </a:fld>
            <a:endParaRPr lang="en-US">
              <a:solidFill>
                <a:prstClr val="black"/>
              </a:solidFill>
            </a:endParaRPr>
          </a:p>
        </p:txBody>
      </p:sp>
      <p:grpSp>
        <p:nvGrpSpPr>
          <p:cNvPr id="4" name="Group 3"/>
          <p:cNvGrpSpPr/>
          <p:nvPr/>
        </p:nvGrpSpPr>
        <p:grpSpPr>
          <a:xfrm>
            <a:off x="9826925" y="2243263"/>
            <a:ext cx="1762102" cy="1762102"/>
            <a:chOff x="5053324" y="2058575"/>
            <a:chExt cx="1762102" cy="1762102"/>
          </a:xfrm>
        </p:grpSpPr>
        <p:sp>
          <p:nvSpPr>
            <p:cNvPr id="5" name="Oval 4"/>
            <p:cNvSpPr/>
            <p:nvPr/>
          </p:nvSpPr>
          <p:spPr>
            <a:xfrm>
              <a:off x="5053324" y="2058575"/>
              <a:ext cx="1762102" cy="1762102"/>
            </a:xfrm>
            <a:prstGeom prst="ellipse">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Oval 4"/>
            <p:cNvSpPr/>
            <p:nvPr/>
          </p:nvSpPr>
          <p:spPr>
            <a:xfrm>
              <a:off x="5311378" y="2316629"/>
              <a:ext cx="1245994" cy="12459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a:t>People who help me</a:t>
              </a:r>
            </a:p>
          </p:txBody>
        </p:sp>
      </p:gr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13703" y="5632637"/>
            <a:ext cx="1375324" cy="723713"/>
          </a:xfrm>
          <a:prstGeom prst="rect">
            <a:avLst/>
          </a:prstGeom>
        </p:spPr>
      </p:pic>
    </p:spTree>
    <p:extLst>
      <p:ext uri="{BB962C8B-B14F-4D97-AF65-F5344CB8AC3E}">
        <p14:creationId xmlns:p14="http://schemas.microsoft.com/office/powerpoint/2010/main" val="78589501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Looking Towards the Future</a:t>
            </a:r>
          </a:p>
        </p:txBody>
      </p:sp>
      <p:sp>
        <p:nvSpPr>
          <p:cNvPr id="2" name="Content Placeholder 1"/>
          <p:cNvSpPr>
            <a:spLocks noGrp="1"/>
          </p:cNvSpPr>
          <p:nvPr>
            <p:ph idx="1"/>
          </p:nvPr>
        </p:nvSpPr>
        <p:spPr/>
        <p:txBody>
          <a:bodyPr>
            <a:normAutofit/>
          </a:bodyPr>
          <a:lstStyle/>
          <a:p>
            <a:endParaRPr lang="en-GB" sz="3200" dirty="0"/>
          </a:p>
          <a:p>
            <a:r>
              <a:rPr lang="en-GB" sz="3200" dirty="0">
                <a:latin typeface="Tahoma" panose="020B0604030504040204" pitchFamily="34" charset="0"/>
                <a:ea typeface="Tahoma" panose="020B0604030504040204" pitchFamily="34" charset="0"/>
                <a:cs typeface="Tahoma" panose="020B0604030504040204" pitchFamily="34" charset="0"/>
              </a:rPr>
              <a:t>What I am beginning to do</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Where I’m heading</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My and my family’s hopes for the future</a:t>
            </a:r>
          </a:p>
          <a:p>
            <a:pPr marL="109728" indent="0">
              <a:buNone/>
            </a:pPr>
            <a:endParaRPr lang="en-GB" sz="3200" dirty="0"/>
          </a:p>
        </p:txBody>
      </p:sp>
      <p:sp>
        <p:nvSpPr>
          <p:cNvPr id="8" name="Slide Number Placeholder 7"/>
          <p:cNvSpPr>
            <a:spLocks noGrp="1"/>
          </p:cNvSpPr>
          <p:nvPr>
            <p:ph type="sldNum" sz="quarter" idx="12"/>
          </p:nvPr>
        </p:nvSpPr>
        <p:spPr/>
        <p:txBody>
          <a:bodyPr/>
          <a:lstStyle/>
          <a:p>
            <a:fld id="{D7E63A33-8271-4DD0-9C48-789913D7C115}" type="slidenum">
              <a:rPr lang="en-US" smtClean="0">
                <a:solidFill>
                  <a:prstClr val="black"/>
                </a:solidFill>
              </a:rPr>
              <a:pPr/>
              <a:t>11</a:t>
            </a:fld>
            <a:endParaRPr lang="en-US">
              <a:solidFill>
                <a:prstClr val="black"/>
              </a:solidFill>
            </a:endParaRPr>
          </a:p>
        </p:txBody>
      </p:sp>
      <p:grpSp>
        <p:nvGrpSpPr>
          <p:cNvPr id="4" name="Group 3"/>
          <p:cNvGrpSpPr/>
          <p:nvPr/>
        </p:nvGrpSpPr>
        <p:grpSpPr>
          <a:xfrm>
            <a:off x="9826925" y="2015230"/>
            <a:ext cx="1762102" cy="1762102"/>
            <a:chOff x="2843309" y="4268590"/>
            <a:chExt cx="1762102" cy="1762102"/>
          </a:xfrm>
        </p:grpSpPr>
        <p:sp>
          <p:nvSpPr>
            <p:cNvPr id="5" name="Oval 4"/>
            <p:cNvSpPr/>
            <p:nvPr/>
          </p:nvSpPr>
          <p:spPr>
            <a:xfrm>
              <a:off x="2843309" y="4268590"/>
              <a:ext cx="1762102" cy="1762102"/>
            </a:xfrm>
            <a:prstGeom prst="ellipse">
              <a:avLst/>
            </a:pr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Oval 4"/>
            <p:cNvSpPr/>
            <p:nvPr/>
          </p:nvSpPr>
          <p:spPr>
            <a:xfrm>
              <a:off x="3101363" y="4526644"/>
              <a:ext cx="1245994" cy="12459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GB" sz="1600" kern="1200" dirty="0"/>
            </a:p>
            <a:p>
              <a:pPr lvl="0" algn="ctr" defTabSz="711200">
                <a:lnSpc>
                  <a:spcPct val="90000"/>
                </a:lnSpc>
                <a:spcBef>
                  <a:spcPct val="0"/>
                </a:spcBef>
                <a:spcAft>
                  <a:spcPct val="35000"/>
                </a:spcAft>
              </a:pPr>
              <a:r>
                <a:rPr lang="en-GB" sz="1600" kern="1200" dirty="0"/>
                <a:t>Looking towards the future </a:t>
              </a:r>
            </a:p>
            <a:p>
              <a:pPr lvl="0" algn="ctr" defTabSz="711200">
                <a:lnSpc>
                  <a:spcPct val="90000"/>
                </a:lnSpc>
                <a:spcBef>
                  <a:spcPct val="0"/>
                </a:spcBef>
                <a:spcAft>
                  <a:spcPct val="35000"/>
                </a:spcAft>
              </a:pPr>
              <a:endParaRPr lang="en-GB" sz="1600" kern="1200" dirty="0"/>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7920" y="5501809"/>
            <a:ext cx="1453494" cy="764847"/>
          </a:xfrm>
          <a:prstGeom prst="rect">
            <a:avLst/>
          </a:prstGeom>
        </p:spPr>
      </p:pic>
    </p:spTree>
    <p:extLst>
      <p:ext uri="{BB962C8B-B14F-4D97-AF65-F5344CB8AC3E}">
        <p14:creationId xmlns:p14="http://schemas.microsoft.com/office/powerpoint/2010/main" val="380903865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Recording Long Term Goals</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39939" name="Rectangle 3"/>
          <p:cNvSpPr>
            <a:spLocks noGrp="1" noChangeArrowheads="1"/>
          </p:cNvSpPr>
          <p:nvPr>
            <p:ph idx="1"/>
          </p:nvPr>
        </p:nvSpPr>
        <p:spPr/>
        <p:txBody>
          <a:bodyPr>
            <a:normAutofit/>
          </a:bodyPr>
          <a:lstStyle/>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Empowering for parents and practitioners</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Communicates a way forward clearly to everyone</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Allows for discussion and negotiation</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Can be recorded in different ways</a:t>
            </a:r>
            <a:r>
              <a:rPr lang="en-US" altLang="en-US" sz="3200" dirty="0">
                <a:latin typeface="Tahoma" panose="020B0604030504040204" pitchFamily="34" charset="0"/>
                <a:ea typeface="Tahoma" panose="020B0604030504040204" pitchFamily="34" charset="0"/>
                <a:cs typeface="Tahoma" panose="020B0604030504040204" pitchFamily="34" charset="0"/>
              </a:rPr>
              <a:t> </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12</a:t>
            </a:fld>
            <a:endParaRPr lang="en-US">
              <a:solidFill>
                <a:prstClr val="black"/>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5634595"/>
            <a:ext cx="1371602" cy="721755"/>
          </a:xfrm>
          <a:prstGeom prst="rect">
            <a:avLst/>
          </a:prstGeom>
        </p:spPr>
      </p:pic>
    </p:spTree>
    <p:extLst>
      <p:ext uri="{BB962C8B-B14F-4D97-AF65-F5344CB8AC3E}">
        <p14:creationId xmlns:p14="http://schemas.microsoft.com/office/powerpoint/2010/main" val="15359272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2" end="2"/>
                                            </p:txEl>
                                          </p:spTgt>
                                        </p:tgtEl>
                                        <p:attrNameLst>
                                          <p:attrName>style.visibility</p:attrName>
                                        </p:attrNameLst>
                                      </p:cBhvr>
                                      <p:to>
                                        <p:strVal val="visible"/>
                                      </p:to>
                                    </p:set>
                                    <p:animEffect transition="in" filter="dissolve">
                                      <p:cBhvr>
                                        <p:cTn id="12" dur="500"/>
                                        <p:tgtEl>
                                          <p:spTgt spid="399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4" end="4"/>
                                            </p:txEl>
                                          </p:spTgt>
                                        </p:tgtEl>
                                        <p:attrNameLst>
                                          <p:attrName>style.visibility</p:attrName>
                                        </p:attrNameLst>
                                      </p:cBhvr>
                                      <p:to>
                                        <p:strVal val="visible"/>
                                      </p:to>
                                    </p:set>
                                    <p:animEffect transition="in" filter="dissolve">
                                      <p:cBhvr>
                                        <p:cTn id="17" dur="500"/>
                                        <p:tgtEl>
                                          <p:spTgt spid="3993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6" end="6"/>
                                            </p:txEl>
                                          </p:spTgt>
                                        </p:tgtEl>
                                        <p:attrNameLst>
                                          <p:attrName>style.visibility</p:attrName>
                                        </p:attrNameLst>
                                      </p:cBhvr>
                                      <p:to>
                                        <p:strVal val="visible"/>
                                      </p:to>
                                    </p:set>
                                    <p:animEffect transition="in" filter="dissolve">
                                      <p:cBhvr>
                                        <p:cTn id="22" dur="500"/>
                                        <p:tgtEl>
                                          <p:spTgt spid="399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a:r>
              <a:rPr lang="en-GB" altLang="en-US" sz="4000" dirty="0">
                <a:latin typeface="Tahoma" panose="020B0604030504040204" pitchFamily="34" charset="0"/>
                <a:ea typeface="Tahoma" panose="020B0604030504040204" pitchFamily="34" charset="0"/>
                <a:cs typeface="Tahoma" panose="020B0604030504040204" pitchFamily="34" charset="0"/>
              </a:rPr>
              <a:t> Points on setting</a:t>
            </a:r>
            <a:r>
              <a:rPr lang="en-GB" altLang="en-US" dirty="0">
                <a:latin typeface="Tahoma" panose="020B0604030504040204" pitchFamily="34" charset="0"/>
                <a:ea typeface="Tahoma" panose="020B0604030504040204" pitchFamily="34" charset="0"/>
                <a:cs typeface="Tahoma" panose="020B0604030504040204" pitchFamily="34" charset="0"/>
              </a:rPr>
              <a:t> Long Term Goals</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40963" name="Rectangle 3"/>
          <p:cNvSpPr>
            <a:spLocks noGrp="1" noChangeArrowheads="1"/>
          </p:cNvSpPr>
          <p:nvPr>
            <p:ph idx="1"/>
          </p:nvPr>
        </p:nvSpPr>
        <p:spPr>
          <a:xfrm>
            <a:off x="609600" y="1402093"/>
            <a:ext cx="10972800" cy="4525963"/>
          </a:xfrm>
        </p:spPr>
        <p:txBody>
          <a:bodyPr>
            <a:normAutofit/>
          </a:bodyPr>
          <a:lstStyle/>
          <a:p>
            <a:r>
              <a:rPr lang="en-GB" altLang="en-US" sz="3200" dirty="0">
                <a:latin typeface="Tahoma" panose="020B0604030504040204" pitchFamily="34" charset="0"/>
                <a:ea typeface="Tahoma" panose="020B0604030504040204" pitchFamily="34" charset="0"/>
                <a:cs typeface="Tahoma" panose="020B0604030504040204" pitchFamily="34" charset="0"/>
              </a:rPr>
              <a:t>Decide on a time frame</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Size of step - should be achievable</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Can be reset if not appropriate</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Reflection of diversity of the community and sensitive to needs of the child and family</a:t>
            </a:r>
          </a:p>
          <a:p>
            <a:endParaRPr lang="en-US" altLang="en-US" sz="4000" dirty="0"/>
          </a:p>
        </p:txBody>
      </p:sp>
      <p:sp>
        <p:nvSpPr>
          <p:cNvPr id="2" name="Slide Number Placeholder 1"/>
          <p:cNvSpPr>
            <a:spLocks noGrp="1"/>
          </p:cNvSpPr>
          <p:nvPr>
            <p:ph type="sldNum" sz="quarter" idx="12"/>
          </p:nvPr>
        </p:nvSpPr>
        <p:spPr>
          <a:xfrm>
            <a:off x="8610600" y="6339578"/>
            <a:ext cx="2743200" cy="365125"/>
          </a:xfrm>
        </p:spPr>
        <p:txBody>
          <a:bodyPr/>
          <a:lstStyle/>
          <a:p>
            <a:fld id="{D7E63A33-8271-4DD0-9C48-789913D7C115}" type="slidenum">
              <a:rPr lang="en-US" smtClean="0">
                <a:solidFill>
                  <a:prstClr val="black"/>
                </a:solidFill>
              </a:rPr>
              <a:pPr/>
              <a:t>13</a:t>
            </a:fld>
            <a:endParaRPr lang="en-US">
              <a:solidFill>
                <a:prstClr val="black"/>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4041" y="5546899"/>
            <a:ext cx="1448679" cy="762313"/>
          </a:xfrm>
          <a:prstGeom prst="rect">
            <a:avLst/>
          </a:prstGeom>
        </p:spPr>
      </p:pic>
    </p:spTree>
    <p:extLst>
      <p:ext uri="{BB962C8B-B14F-4D97-AF65-F5344CB8AC3E}">
        <p14:creationId xmlns:p14="http://schemas.microsoft.com/office/powerpoint/2010/main" val="6187497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dissolve">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63">
                                            <p:txEl>
                                              <p:pRg st="2" end="2"/>
                                            </p:txEl>
                                          </p:spTgt>
                                        </p:tgtEl>
                                        <p:attrNameLst>
                                          <p:attrName>style.visibility</p:attrName>
                                        </p:attrNameLst>
                                      </p:cBhvr>
                                      <p:to>
                                        <p:strVal val="visible"/>
                                      </p:to>
                                    </p:set>
                                    <p:animEffect transition="in" filter="dissolve">
                                      <p:cBhvr>
                                        <p:cTn id="12" dur="500"/>
                                        <p:tgtEl>
                                          <p:spTgt spid="4096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963">
                                            <p:txEl>
                                              <p:pRg st="4" end="4"/>
                                            </p:txEl>
                                          </p:spTgt>
                                        </p:tgtEl>
                                        <p:attrNameLst>
                                          <p:attrName>style.visibility</p:attrName>
                                        </p:attrNameLst>
                                      </p:cBhvr>
                                      <p:to>
                                        <p:strVal val="visible"/>
                                      </p:to>
                                    </p:set>
                                    <p:animEffect transition="in" filter="dissolve">
                                      <p:cBhvr>
                                        <p:cTn id="17" dur="500"/>
                                        <p:tgtEl>
                                          <p:spTgt spid="4096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963">
                                            <p:txEl>
                                              <p:pRg st="6" end="6"/>
                                            </p:txEl>
                                          </p:spTgt>
                                        </p:tgtEl>
                                        <p:attrNameLst>
                                          <p:attrName>style.visibility</p:attrName>
                                        </p:attrNameLst>
                                      </p:cBhvr>
                                      <p:to>
                                        <p:strVal val="visible"/>
                                      </p:to>
                                    </p:set>
                                    <p:animEffect transition="in" filter="dissolve">
                                      <p:cBhvr>
                                        <p:cTn id="22" dur="500"/>
                                        <p:tgtEl>
                                          <p:spTgt spid="409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72374" y="246186"/>
            <a:ext cx="8338225" cy="1266092"/>
          </a:xfrm>
        </p:spPr>
        <p:txBody>
          <a:bodyPr>
            <a:normAutofit fontScale="90000"/>
          </a:bodyPr>
          <a:lstStyle/>
          <a:p>
            <a:br>
              <a:rPr lang="en-GB" sz="2100" dirty="0"/>
            </a:br>
            <a:r>
              <a:rPr lang="en-GB" sz="2100" dirty="0"/>
              <a:t> </a:t>
            </a:r>
            <a:br>
              <a:rPr lang="en-GB" sz="2100" dirty="0"/>
            </a:br>
            <a:br>
              <a:rPr lang="en-GB" sz="2100" dirty="0"/>
            </a:br>
            <a:br>
              <a:rPr lang="en-GB" sz="2100" dirty="0"/>
            </a:br>
            <a:r>
              <a:rPr lang="en-GB" sz="4900" dirty="0">
                <a:latin typeface="Tahoma" panose="020B0604030504040204" pitchFamily="34" charset="0"/>
                <a:ea typeface="Tahoma" panose="020B0604030504040204" pitchFamily="34" charset="0"/>
                <a:cs typeface="Tahoma" panose="020B0604030504040204" pitchFamily="34" charset="0"/>
              </a:rPr>
              <a:t>Using Assessment Materials</a:t>
            </a:r>
            <a:br>
              <a:rPr lang="en-GB" sz="4000" dirty="0"/>
            </a:br>
            <a:br>
              <a:rPr lang="en-GB" sz="4000" dirty="0"/>
            </a:br>
            <a:endParaRPr lang="en-US" altLang="en-US" sz="4000" dirty="0"/>
          </a:p>
        </p:txBody>
      </p:sp>
      <p:sp>
        <p:nvSpPr>
          <p:cNvPr id="34819" name="Rectangle 3"/>
          <p:cNvSpPr>
            <a:spLocks noGrp="1" noChangeArrowheads="1"/>
          </p:cNvSpPr>
          <p:nvPr>
            <p:ph idx="1"/>
          </p:nvPr>
        </p:nvSpPr>
        <p:spPr>
          <a:xfrm>
            <a:off x="633046" y="1512278"/>
            <a:ext cx="8571953" cy="4844073"/>
          </a:xfrm>
        </p:spPr>
        <p:txBody>
          <a:bodyPr anchor="ctr">
            <a:normAutofit fontScale="62500" lnSpcReduction="20000"/>
          </a:bodyPr>
          <a:lstStyle/>
          <a:p>
            <a:pPr marL="109728" indent="0">
              <a:buNone/>
            </a:pPr>
            <a:endParaRPr lang="en-GB" altLang="en-US" sz="2400" dirty="0"/>
          </a:p>
          <a:p>
            <a:pPr marL="109728" indent="0">
              <a:buNone/>
            </a:pPr>
            <a:endParaRPr lang="en-GB" altLang="en-US" sz="4300" dirty="0"/>
          </a:p>
          <a:p>
            <a:pPr marL="109728" indent="0">
              <a:buNone/>
            </a:pPr>
            <a:r>
              <a:rPr lang="en-GB" altLang="en-US" sz="4600" dirty="0">
                <a:latin typeface="Tahoma" panose="020B0604030504040204" pitchFamily="34" charset="0"/>
                <a:ea typeface="Tahoma" panose="020B0604030504040204" pitchFamily="34" charset="0"/>
                <a:cs typeface="Tahoma" panose="020B0604030504040204" pitchFamily="34" charset="0"/>
              </a:rPr>
              <a:t>There are a range of materials that can support the choosing and recording of Long-Term Goals, including:</a:t>
            </a:r>
          </a:p>
          <a:p>
            <a:pPr marL="109728" indent="0">
              <a:buNone/>
            </a:pPr>
            <a:endParaRPr lang="en-GB" altLang="en-US" sz="4600" dirty="0">
              <a:latin typeface="Tahoma" panose="020B0604030504040204" pitchFamily="34" charset="0"/>
              <a:ea typeface="Tahoma" panose="020B0604030504040204" pitchFamily="34" charset="0"/>
              <a:cs typeface="Tahoma" panose="020B0604030504040204" pitchFamily="34" charset="0"/>
            </a:endParaRPr>
          </a:p>
          <a:p>
            <a:r>
              <a:rPr lang="en-GB" altLang="en-US" sz="4600" dirty="0">
                <a:latin typeface="Tahoma" panose="020B0604030504040204" pitchFamily="34" charset="0"/>
                <a:ea typeface="Tahoma" panose="020B0604030504040204" pitchFamily="34" charset="0"/>
                <a:cs typeface="Tahoma" panose="020B0604030504040204" pitchFamily="34" charset="0"/>
              </a:rPr>
              <a:t>Development Matters Guidance, Revised Early Years Foundation Stage.</a:t>
            </a:r>
          </a:p>
          <a:p>
            <a:endParaRPr lang="en-GB" altLang="en-US" sz="4600" dirty="0">
              <a:latin typeface="Tahoma" panose="020B0604030504040204" pitchFamily="34" charset="0"/>
              <a:ea typeface="Tahoma" panose="020B0604030504040204" pitchFamily="34" charset="0"/>
              <a:cs typeface="Tahoma" panose="020B0604030504040204" pitchFamily="34" charset="0"/>
            </a:endParaRPr>
          </a:p>
          <a:p>
            <a:r>
              <a:rPr lang="en-GB" altLang="en-US" sz="4600" dirty="0">
                <a:latin typeface="Tahoma" panose="020B0604030504040204" pitchFamily="34" charset="0"/>
                <a:ea typeface="Tahoma" panose="020B0604030504040204" pitchFamily="34" charset="0"/>
                <a:cs typeface="Tahoma" panose="020B0604030504040204" pitchFamily="34" charset="0"/>
              </a:rPr>
              <a:t>NPA Checklist</a:t>
            </a:r>
            <a:endParaRPr lang="en-GB" altLang="en-US" sz="4600" b="1" dirty="0">
              <a:latin typeface="Tahoma" panose="020B0604030504040204" pitchFamily="34" charset="0"/>
              <a:ea typeface="Tahoma" panose="020B0604030504040204" pitchFamily="34" charset="0"/>
              <a:cs typeface="Tahoma" panose="020B0604030504040204" pitchFamily="34" charset="0"/>
            </a:endParaRPr>
          </a:p>
          <a:p>
            <a:endParaRPr lang="en-GB" altLang="en-US" sz="4600" dirty="0">
              <a:latin typeface="Tahoma" panose="020B0604030504040204" pitchFamily="34" charset="0"/>
              <a:ea typeface="Tahoma" panose="020B0604030504040204" pitchFamily="34" charset="0"/>
              <a:cs typeface="Tahoma" panose="020B0604030504040204" pitchFamily="34" charset="0"/>
            </a:endParaRPr>
          </a:p>
          <a:p>
            <a:r>
              <a:rPr lang="en-GB" altLang="en-US" sz="4600" dirty="0">
                <a:latin typeface="Tahoma" panose="020B0604030504040204" pitchFamily="34" charset="0"/>
                <a:ea typeface="Tahoma" panose="020B0604030504040204" pitchFamily="34" charset="0"/>
                <a:cs typeface="Tahoma" panose="020B0604030504040204" pitchFamily="34" charset="0"/>
              </a:rPr>
              <a:t>Early Support Development Journals</a:t>
            </a:r>
          </a:p>
          <a:p>
            <a:endParaRPr lang="en-GB" altLang="en-US" sz="2400" dirty="0"/>
          </a:p>
          <a:p>
            <a:endParaRPr lang="en-GB" altLang="en-US" sz="2400" dirty="0"/>
          </a:p>
          <a:p>
            <a:endParaRPr lang="en-GB" altLang="en-US" sz="2400" dirty="0"/>
          </a:p>
          <a:p>
            <a:endParaRPr lang="en-US" altLang="en-US" sz="2400" dirty="0"/>
          </a:p>
        </p:txBody>
      </p:sp>
      <p:sp>
        <p:nvSpPr>
          <p:cNvPr id="34824" name="Rectangle 3482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6" name="Oval 3482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14</a:t>
            </a:fld>
            <a:endParaRPr lang="en-US">
              <a:solidFill>
                <a:srgbClr val="FFFFFF"/>
              </a:solidFill>
            </a:endParaRPr>
          </a:p>
        </p:txBody>
      </p:sp>
    </p:spTree>
    <p:extLst>
      <p:ext uri="{BB962C8B-B14F-4D97-AF65-F5344CB8AC3E}">
        <p14:creationId xmlns:p14="http://schemas.microsoft.com/office/powerpoint/2010/main" val="149801904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2" name="Rectangle 36871">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874" name="Group 36873">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36875"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36876"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6866" name="Rectangle 2"/>
          <p:cNvSpPr>
            <a:spLocks noGrp="1" noChangeArrowheads="1"/>
          </p:cNvSpPr>
          <p:nvPr>
            <p:ph type="title"/>
          </p:nvPr>
        </p:nvSpPr>
        <p:spPr>
          <a:xfrm>
            <a:off x="965200" y="1371190"/>
            <a:ext cx="3363170" cy="2183042"/>
          </a:xfrm>
        </p:spPr>
        <p:txBody>
          <a:bodyPr anchor="b">
            <a:normAutofit/>
          </a:bodyPr>
          <a:lstStyle/>
          <a:p>
            <a:r>
              <a:rPr lang="en-GB" altLang="en-US" dirty="0">
                <a:latin typeface="Tahoma" panose="020B0604030504040204" pitchFamily="34" charset="0"/>
                <a:ea typeface="Tahoma" panose="020B0604030504040204" pitchFamily="34" charset="0"/>
                <a:cs typeface="Tahoma" panose="020B0604030504040204" pitchFamily="34" charset="0"/>
              </a:rPr>
              <a:t>Discussion</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36878"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880" name="Freeform: Shape 36879">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36867" name="Rectangle 3"/>
          <p:cNvSpPr>
            <a:spLocks noGrp="1" noChangeArrowheads="1"/>
          </p:cNvSpPr>
          <p:nvPr>
            <p:ph idx="1"/>
          </p:nvPr>
        </p:nvSpPr>
        <p:spPr>
          <a:xfrm>
            <a:off x="440585" y="3823440"/>
            <a:ext cx="6214657" cy="2183042"/>
          </a:xfrm>
        </p:spPr>
        <p:txBody>
          <a:bodyPr>
            <a:noAutofit/>
          </a:bodyPr>
          <a:lstStyle/>
          <a:p>
            <a:pPr marL="109728" indent="0">
              <a:buNone/>
            </a:pPr>
            <a:r>
              <a:rPr lang="en-US" altLang="en-US" sz="3200" dirty="0">
                <a:latin typeface="Tahoma" panose="020B0604030504040204" pitchFamily="34" charset="0"/>
                <a:ea typeface="Tahoma" panose="020B0604030504040204" pitchFamily="34" charset="0"/>
                <a:cs typeface="Tahoma" panose="020B0604030504040204" pitchFamily="34" charset="0"/>
              </a:rPr>
              <a:t>Are there potential pitfalls when using assessment materials to identify and record Long Term Goals, and if so what are they? </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0038" y="2354401"/>
            <a:ext cx="2713512" cy="2713512"/>
          </a:xfrm>
          <a:prstGeom prst="rect">
            <a:avLst/>
          </a:prstGeom>
        </p:spPr>
      </p:pic>
    </p:spTree>
    <p:extLst>
      <p:ext uri="{BB962C8B-B14F-4D97-AF65-F5344CB8AC3E}">
        <p14:creationId xmlns:p14="http://schemas.microsoft.com/office/powerpoint/2010/main" val="245714541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18289" y="627564"/>
            <a:ext cx="8192311" cy="1325563"/>
          </a:xfrm>
        </p:spPr>
        <p:txBody>
          <a:bodyPr>
            <a:norm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Activity</a:t>
            </a:r>
          </a:p>
        </p:txBody>
      </p:sp>
      <p:sp>
        <p:nvSpPr>
          <p:cNvPr id="2" name="Content Placeholder 1"/>
          <p:cNvSpPr>
            <a:spLocks noGrp="1"/>
          </p:cNvSpPr>
          <p:nvPr>
            <p:ph idx="1"/>
          </p:nvPr>
        </p:nvSpPr>
        <p:spPr>
          <a:xfrm>
            <a:off x="612843" y="2033081"/>
            <a:ext cx="8336800" cy="4525980"/>
          </a:xfrm>
        </p:spPr>
        <p:txBody>
          <a:bodyPr anchor="ctr">
            <a:normAutofit fontScale="77500" lnSpcReduction="20000"/>
          </a:bodyPr>
          <a:lstStyle/>
          <a:p>
            <a:endParaRPr lang="en-GB" sz="3600" dirty="0"/>
          </a:p>
          <a:p>
            <a:r>
              <a:rPr lang="en-GB" sz="3600" dirty="0">
                <a:latin typeface="Tahoma" panose="020B0604030504040204" pitchFamily="34" charset="0"/>
                <a:ea typeface="Tahoma" panose="020B0604030504040204" pitchFamily="34" charset="0"/>
                <a:cs typeface="Tahoma" panose="020B0604030504040204" pitchFamily="34" charset="0"/>
              </a:rPr>
              <a:t>Look at the </a:t>
            </a:r>
            <a:r>
              <a:rPr lang="en-GB" sz="3600" dirty="0">
                <a:latin typeface="Tahoma" panose="020B0604030504040204" pitchFamily="34" charset="0"/>
                <a:ea typeface="Tahoma" panose="020B0604030504040204" pitchFamily="34" charset="0"/>
                <a:cs typeface="Tahoma" panose="020B0604030504040204" pitchFamily="34" charset="0"/>
                <a:hlinkClick r:id="rId3" action="ppaction://hlinkfile"/>
              </a:rPr>
              <a:t>video footage</a:t>
            </a:r>
            <a:endParaRPr lang="en-GB" sz="3600"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In pairs, decide on a base line, emerging skill and </a:t>
            </a:r>
          </a:p>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possible Long Term Goal.</a:t>
            </a:r>
          </a:p>
          <a:p>
            <a:endParaRPr lang="en-GB" sz="3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Focus on one of the following areas; </a:t>
            </a:r>
          </a:p>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Communication, Personal Social and Emotional or     Physical Development </a:t>
            </a:r>
          </a:p>
          <a:p>
            <a:pPr marL="0"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Remember to use clear language</a:t>
            </a:r>
          </a:p>
          <a:p>
            <a:endParaRPr lang="en-GB" sz="2400"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sz="2400" dirty="0">
              <a:latin typeface="Arial" panose="020B0604020202020204" pitchFamily="34" charset="0"/>
              <a:cs typeface="Arial" panose="020B0604020202020204" pitchFamily="34" charset="0"/>
            </a:endParaRPr>
          </a:p>
          <a:p>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16</a:t>
            </a:fld>
            <a:endParaRPr lang="en-US">
              <a:solidFill>
                <a:srgbClr val="FFFFFF"/>
              </a:solidFill>
            </a:endParaRPr>
          </a:p>
        </p:txBody>
      </p:sp>
    </p:spTree>
    <p:extLst>
      <p:ext uri="{BB962C8B-B14F-4D97-AF65-F5344CB8AC3E}">
        <p14:creationId xmlns:p14="http://schemas.microsoft.com/office/powerpoint/2010/main" val="363108431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32469" y="627564"/>
            <a:ext cx="8278131" cy="1325563"/>
          </a:xfrm>
        </p:spPr>
        <p:txBody>
          <a:bodyPr>
            <a:norm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Summary</a:t>
            </a:r>
          </a:p>
        </p:txBody>
      </p:sp>
      <p:sp>
        <p:nvSpPr>
          <p:cNvPr id="5" name="Content Placeholder 4"/>
          <p:cNvSpPr>
            <a:spLocks noGrp="1"/>
          </p:cNvSpPr>
          <p:nvPr>
            <p:ph idx="1"/>
          </p:nvPr>
        </p:nvSpPr>
        <p:spPr>
          <a:xfrm>
            <a:off x="671209" y="1857983"/>
            <a:ext cx="7905149" cy="4863492"/>
          </a:xfrm>
        </p:spPr>
        <p:txBody>
          <a:bodyPr anchor="ctr">
            <a:normAutofit lnSpcReduction="10000"/>
          </a:bodyPr>
          <a:lstStyle/>
          <a:p>
            <a:r>
              <a:rPr lang="en-GB" sz="3200" dirty="0">
                <a:latin typeface="Tahoma" panose="020B0604030504040204" pitchFamily="34" charset="0"/>
                <a:ea typeface="Tahoma" panose="020B0604030504040204" pitchFamily="34" charset="0"/>
                <a:cs typeface="Tahoma" panose="020B0604030504040204" pitchFamily="34" charset="0"/>
              </a:rPr>
              <a:t>Setting goals for children with SEND should reflect future outcomes and aspirations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Using a Holistic Profile of the child can help plan more effectively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Long Term Goals are unique to each child and should consider their strengths and priorities for learning</a:t>
            </a:r>
          </a:p>
          <a:p>
            <a:pPr marL="109728" indent="0">
              <a:buNone/>
            </a:pPr>
            <a:endParaRPr lang="en-GB" sz="22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17</a:t>
            </a:fld>
            <a:endParaRPr lang="en-US">
              <a:solidFill>
                <a:srgbClr val="FFFFFF"/>
              </a:solidFill>
            </a:endParaRPr>
          </a:p>
        </p:txBody>
      </p:sp>
    </p:spTree>
    <p:extLst>
      <p:ext uri="{BB962C8B-B14F-4D97-AF65-F5344CB8AC3E}">
        <p14:creationId xmlns:p14="http://schemas.microsoft.com/office/powerpoint/2010/main" val="1604914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5638672" y="5360368"/>
            <a:ext cx="6008363" cy="1035822"/>
          </a:xfrm>
          <a:prstGeom prst="wedgeEllipseCallout">
            <a:avLst>
              <a:gd name="adj1" fmla="val -32998"/>
              <a:gd name="adj2" fmla="val -23503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practical, immediate, relevant</a:t>
            </a:r>
          </a:p>
        </p:txBody>
      </p:sp>
      <p:sp>
        <p:nvSpPr>
          <p:cNvPr id="4" name="TextBox 3"/>
          <p:cNvSpPr txBox="1"/>
          <p:nvPr/>
        </p:nvSpPr>
        <p:spPr>
          <a:xfrm>
            <a:off x="3783080" y="2739247"/>
            <a:ext cx="4183774" cy="646331"/>
          </a:xfrm>
          <a:prstGeom prst="rect">
            <a:avLst/>
          </a:prstGeom>
          <a:noFill/>
        </p:spPr>
        <p:txBody>
          <a:bodyPr wrap="none" rtlCol="0">
            <a:spAutoFit/>
          </a:bodyPr>
          <a:lstStyle/>
          <a:p>
            <a:r>
              <a:rPr lang="en-GB" sz="3600" dirty="0">
                <a:solidFill>
                  <a:prstClr val="black"/>
                </a:solidFill>
              </a:rPr>
              <a:t>PORTAGE PRINCIPLES</a:t>
            </a:r>
          </a:p>
        </p:txBody>
      </p:sp>
      <p:sp>
        <p:nvSpPr>
          <p:cNvPr id="5" name="Oval Callout 4"/>
          <p:cNvSpPr/>
          <p:nvPr/>
        </p:nvSpPr>
        <p:spPr>
          <a:xfrm>
            <a:off x="655331" y="2226904"/>
            <a:ext cx="1824203" cy="1102378"/>
          </a:xfrm>
          <a:prstGeom prst="wedgeEllipseCallout">
            <a:avLst>
              <a:gd name="adj1" fmla="val 63038"/>
              <a:gd name="adj2" fmla="val 2538"/>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small steps</a:t>
            </a:r>
          </a:p>
        </p:txBody>
      </p:sp>
      <p:sp>
        <p:nvSpPr>
          <p:cNvPr id="6" name="Oval Callout 5"/>
          <p:cNvSpPr/>
          <p:nvPr/>
        </p:nvSpPr>
        <p:spPr>
          <a:xfrm>
            <a:off x="655332" y="1052736"/>
            <a:ext cx="3616465" cy="1102378"/>
          </a:xfrm>
          <a:prstGeom prst="wedgeEllipseCallout">
            <a:avLst>
              <a:gd name="adj1" fmla="val 34746"/>
              <a:gd name="adj2" fmla="val 74101"/>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success</a:t>
            </a:r>
          </a:p>
        </p:txBody>
      </p:sp>
      <p:sp>
        <p:nvSpPr>
          <p:cNvPr id="7" name="Oval Callout 6"/>
          <p:cNvSpPr/>
          <p:nvPr/>
        </p:nvSpPr>
        <p:spPr>
          <a:xfrm>
            <a:off x="2479533" y="332656"/>
            <a:ext cx="3520456" cy="720080"/>
          </a:xfrm>
          <a:prstGeom prst="wedgeEllipseCallout">
            <a:avLst>
              <a:gd name="adj1" fmla="val 24236"/>
              <a:gd name="adj2" fmla="val 174339"/>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partnership</a:t>
            </a:r>
          </a:p>
        </p:txBody>
      </p:sp>
      <p:sp>
        <p:nvSpPr>
          <p:cNvPr id="8" name="Oval Callout 7"/>
          <p:cNvSpPr/>
          <p:nvPr/>
        </p:nvSpPr>
        <p:spPr>
          <a:xfrm>
            <a:off x="5257339" y="1411541"/>
            <a:ext cx="2709515" cy="952337"/>
          </a:xfrm>
          <a:prstGeom prst="wedgeEllipseCallout">
            <a:avLst>
              <a:gd name="adj1" fmla="val -19015"/>
              <a:gd name="adj2" fmla="val 90020"/>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inclusion</a:t>
            </a:r>
          </a:p>
        </p:txBody>
      </p:sp>
      <p:sp>
        <p:nvSpPr>
          <p:cNvPr id="9" name="Oval Callout 8"/>
          <p:cNvSpPr/>
          <p:nvPr/>
        </p:nvSpPr>
        <p:spPr>
          <a:xfrm>
            <a:off x="7810352" y="538913"/>
            <a:ext cx="3648405" cy="1077843"/>
          </a:xfrm>
          <a:prstGeom prst="wedgeEllipseCallout">
            <a:avLst>
              <a:gd name="adj1" fmla="val -47126"/>
              <a:gd name="adj2" fmla="val 10604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generalising skills</a:t>
            </a:r>
          </a:p>
        </p:txBody>
      </p:sp>
      <p:sp>
        <p:nvSpPr>
          <p:cNvPr id="10" name="Oval Callout 9"/>
          <p:cNvSpPr/>
          <p:nvPr/>
        </p:nvSpPr>
        <p:spPr>
          <a:xfrm>
            <a:off x="8496267" y="1752479"/>
            <a:ext cx="3503712" cy="930472"/>
          </a:xfrm>
          <a:prstGeom prst="wedgeEllipseCallout">
            <a:avLst>
              <a:gd name="adj1" fmla="val -53412"/>
              <a:gd name="adj2" fmla="val 4187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diversity</a:t>
            </a:r>
          </a:p>
        </p:txBody>
      </p:sp>
      <p:sp>
        <p:nvSpPr>
          <p:cNvPr id="11" name="Oval Callout 10"/>
          <p:cNvSpPr/>
          <p:nvPr/>
        </p:nvSpPr>
        <p:spPr>
          <a:xfrm>
            <a:off x="9002800" y="3147406"/>
            <a:ext cx="2874745" cy="819798"/>
          </a:xfrm>
          <a:prstGeom prst="wedgeEllipseCallout">
            <a:avLst>
              <a:gd name="adj1" fmla="val -68010"/>
              <a:gd name="adj2" fmla="val -44629"/>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enabling</a:t>
            </a:r>
          </a:p>
        </p:txBody>
      </p:sp>
      <p:sp>
        <p:nvSpPr>
          <p:cNvPr id="14" name="Oval Callout 13"/>
          <p:cNvSpPr/>
          <p:nvPr/>
        </p:nvSpPr>
        <p:spPr>
          <a:xfrm>
            <a:off x="4086492" y="3683273"/>
            <a:ext cx="3335016" cy="843952"/>
          </a:xfrm>
          <a:prstGeom prst="wedgeEllipseCallout">
            <a:avLst>
              <a:gd name="adj1" fmla="val 11335"/>
              <a:gd name="adj2" fmla="val -87310"/>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supporting</a:t>
            </a:r>
          </a:p>
        </p:txBody>
      </p:sp>
      <p:sp>
        <p:nvSpPr>
          <p:cNvPr id="15" name="Oval Callout 14"/>
          <p:cNvSpPr/>
          <p:nvPr/>
        </p:nvSpPr>
        <p:spPr>
          <a:xfrm>
            <a:off x="239349" y="4527225"/>
            <a:ext cx="5760640" cy="1351054"/>
          </a:xfrm>
          <a:prstGeom prst="wedgeEllipseCallout">
            <a:avLst>
              <a:gd name="adj1" fmla="val 15163"/>
              <a:gd name="adj2" fmla="val -10947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whole child, family and community</a:t>
            </a:r>
          </a:p>
        </p:txBody>
      </p:sp>
      <p:sp>
        <p:nvSpPr>
          <p:cNvPr id="16" name="Oval Callout 15"/>
          <p:cNvSpPr/>
          <p:nvPr/>
        </p:nvSpPr>
        <p:spPr>
          <a:xfrm>
            <a:off x="130058" y="3554854"/>
            <a:ext cx="2874745" cy="819798"/>
          </a:xfrm>
          <a:prstGeom prst="wedgeEllipseCallout">
            <a:avLst>
              <a:gd name="adj1" fmla="val 86664"/>
              <a:gd name="adj2" fmla="val -83996"/>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being positive</a:t>
            </a:r>
          </a:p>
        </p:txBody>
      </p:sp>
      <p:sp>
        <p:nvSpPr>
          <p:cNvPr id="12" name="Oval Callout 11"/>
          <p:cNvSpPr/>
          <p:nvPr/>
        </p:nvSpPr>
        <p:spPr>
          <a:xfrm>
            <a:off x="7186283" y="4267406"/>
            <a:ext cx="4896543" cy="819798"/>
          </a:xfrm>
          <a:prstGeom prst="wedgeEllipseCallout">
            <a:avLst>
              <a:gd name="adj1" fmla="val -41646"/>
              <a:gd name="adj2" fmla="val -158355"/>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looking forward</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6916860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0936" y="627564"/>
            <a:ext cx="8871626"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Outcomes for Participants:</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Planning  Successful Outcomes</a:t>
            </a:r>
          </a:p>
        </p:txBody>
      </p:sp>
      <p:graphicFrame>
        <p:nvGraphicFramePr>
          <p:cNvPr id="16" name="Content Placeholder 1">
            <a:extLst>
              <a:ext uri="{FF2B5EF4-FFF2-40B4-BE49-F238E27FC236}">
                <a16:creationId xmlns:a16="http://schemas.microsoft.com/office/drawing/2014/main" id="{35C51AB5-D116-B5AF-A723-FCA7FF5ED225}"/>
              </a:ext>
            </a:extLst>
          </p:cNvPr>
          <p:cNvGraphicFramePr>
            <a:graphicFrameLocks noGrp="1"/>
          </p:cNvGraphicFramePr>
          <p:nvPr>
            <p:ph idx="1"/>
            <p:extLst>
              <p:ext uri="{D42A27DB-BD31-4B8C-83A1-F6EECF244321}">
                <p14:modId xmlns:p14="http://schemas.microsoft.com/office/powerpoint/2010/main" val="373193140"/>
              </p:ext>
            </p:extLst>
          </p:nvPr>
        </p:nvGraphicFramePr>
        <p:xfrm>
          <a:off x="515566" y="2278173"/>
          <a:ext cx="8258783" cy="4307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14346" y="5706452"/>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19</a:t>
            </a:fld>
            <a:endParaRPr lang="en-US">
              <a:solidFill>
                <a:srgbClr val="FFFFFF"/>
              </a:solidFill>
            </a:endParaRPr>
          </a:p>
        </p:txBody>
      </p:sp>
    </p:spTree>
    <p:extLst>
      <p:ext uri="{BB962C8B-B14F-4D97-AF65-F5344CB8AC3E}">
        <p14:creationId xmlns:p14="http://schemas.microsoft.com/office/powerpoint/2010/main" val="3151451148"/>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902368" y="627564"/>
            <a:ext cx="7708232" cy="1325563"/>
          </a:xfrm>
        </p:spPr>
        <p:txBody>
          <a:bodyPr>
            <a:normAutofit fontScale="90000"/>
          </a:bodyPr>
          <a:lstStyle/>
          <a:p>
            <a:br>
              <a:rPr lang="en-GB" sz="2100" dirty="0"/>
            </a:br>
            <a:r>
              <a:rPr lang="en-GB" dirty="0">
                <a:latin typeface="Tahoma" panose="020B0604030504040204" pitchFamily="34" charset="0"/>
                <a:ea typeface="Tahoma" panose="020B0604030504040204" pitchFamily="34" charset="0"/>
                <a:cs typeface="Tahoma" panose="020B0604030504040204" pitchFamily="34" charset="0"/>
              </a:rPr>
              <a:t>Planning for Success: </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Objectives</a:t>
            </a:r>
            <a:br>
              <a:rPr lang="en-GB" sz="2100" b="1" dirty="0">
                <a:latin typeface="Arial" panose="020B0604020202020204" pitchFamily="34" charset="0"/>
                <a:cs typeface="Arial" panose="020B0604020202020204" pitchFamily="34" charset="0"/>
              </a:rPr>
            </a:br>
            <a:endParaRPr lang="en-GB" sz="2100" b="1" dirty="0">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685800" y="2045367"/>
            <a:ext cx="8519199" cy="4559969"/>
          </a:xfrm>
        </p:spPr>
        <p:txBody>
          <a:bodyPr anchor="ctr">
            <a:normAutofit/>
          </a:bodyPr>
          <a:lstStyle/>
          <a:p>
            <a:pPr marL="109728" indent="0">
              <a:spcBef>
                <a:spcPts val="1800"/>
              </a:spcBef>
              <a:buNone/>
            </a:pPr>
            <a:r>
              <a:rPr lang="en-GB" sz="3200" dirty="0">
                <a:latin typeface="Tahoma" panose="020B0604030504040204" pitchFamily="34" charset="0"/>
                <a:ea typeface="Tahoma" panose="020B0604030504040204" pitchFamily="34" charset="0"/>
                <a:cs typeface="Tahoma" panose="020B0604030504040204" pitchFamily="34" charset="0"/>
              </a:rPr>
              <a:t>Participants will be able to:</a:t>
            </a:r>
          </a:p>
          <a:p>
            <a:pPr>
              <a:spcBef>
                <a:spcPts val="1800"/>
              </a:spcBef>
            </a:pPr>
            <a:r>
              <a:rPr lang="en-GB" sz="3200" dirty="0">
                <a:latin typeface="Tahoma" panose="020B0604030504040204" pitchFamily="34" charset="0"/>
                <a:ea typeface="Tahoma" panose="020B0604030504040204" pitchFamily="34" charset="0"/>
                <a:cs typeface="Tahoma" panose="020B0604030504040204" pitchFamily="34" charset="0"/>
              </a:rPr>
              <a:t>Name approaches and materials to support </a:t>
            </a:r>
            <a:r>
              <a:rPr lang="en-GB" sz="3200" b="1" dirty="0">
                <a:latin typeface="Tahoma" panose="020B0604030504040204" pitchFamily="34" charset="0"/>
                <a:ea typeface="Tahoma" panose="020B0604030504040204" pitchFamily="34" charset="0"/>
                <a:cs typeface="Tahoma" panose="020B0604030504040204" pitchFamily="34" charset="0"/>
              </a:rPr>
              <a:t>Planning Long Term Goals LTG</a:t>
            </a:r>
          </a:p>
          <a:p>
            <a:pPr>
              <a:spcBef>
                <a:spcPts val="1800"/>
              </a:spcBef>
            </a:pPr>
            <a:r>
              <a:rPr lang="en-GB" sz="3200" dirty="0">
                <a:latin typeface="Tahoma" panose="020B0604030504040204" pitchFamily="34" charset="0"/>
                <a:ea typeface="Tahoma" panose="020B0604030504040204" pitchFamily="34" charset="0"/>
                <a:cs typeface="Tahoma" panose="020B0604030504040204" pitchFamily="34" charset="0"/>
              </a:rPr>
              <a:t>Name the 4 aspects of a </a:t>
            </a:r>
            <a:r>
              <a:rPr lang="en-GB" sz="3200" b="1" dirty="0">
                <a:latin typeface="Tahoma" panose="020B0604030504040204" pitchFamily="34" charset="0"/>
                <a:ea typeface="Tahoma" panose="020B0604030504040204" pitchFamily="34" charset="0"/>
                <a:cs typeface="Tahoma" panose="020B0604030504040204" pitchFamily="34" charset="0"/>
              </a:rPr>
              <a:t>Holistic Assessment</a:t>
            </a:r>
          </a:p>
          <a:p>
            <a:pPr>
              <a:spcBef>
                <a:spcPts val="1800"/>
              </a:spcBef>
            </a:pPr>
            <a:r>
              <a:rPr lang="en-GB" sz="3200" dirty="0">
                <a:latin typeface="Tahoma" panose="020B0604030504040204" pitchFamily="34" charset="0"/>
                <a:ea typeface="Tahoma" panose="020B0604030504040204" pitchFamily="34" charset="0"/>
                <a:cs typeface="Tahoma" panose="020B0604030504040204" pitchFamily="34" charset="0"/>
              </a:rPr>
              <a:t>Write a </a:t>
            </a:r>
            <a:r>
              <a:rPr lang="en-GB" sz="3200" b="1" dirty="0">
                <a:latin typeface="Tahoma" panose="020B0604030504040204" pitchFamily="34" charset="0"/>
                <a:ea typeface="Tahoma" panose="020B0604030504040204" pitchFamily="34" charset="0"/>
                <a:cs typeface="Tahoma" panose="020B0604030504040204" pitchFamily="34" charset="0"/>
              </a:rPr>
              <a:t>LTG</a:t>
            </a:r>
            <a:r>
              <a:rPr lang="en-GB" sz="3200" dirty="0">
                <a:latin typeface="Tahoma" panose="020B0604030504040204" pitchFamily="34" charset="0"/>
                <a:ea typeface="Tahoma" panose="020B0604030504040204" pitchFamily="34" charset="0"/>
                <a:cs typeface="Tahoma" panose="020B0604030504040204" pitchFamily="34" charset="0"/>
              </a:rPr>
              <a:t> using clear language, based on a child’s current and emerging skills</a:t>
            </a:r>
          </a:p>
          <a:p>
            <a:pPr>
              <a:spcBef>
                <a:spcPts val="1800"/>
              </a:spcBef>
            </a:pPr>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20</a:t>
            </a:fld>
            <a:endParaRPr lang="en-US">
              <a:solidFill>
                <a:srgbClr val="FFFFFF"/>
              </a:solidFill>
            </a:endParaRPr>
          </a:p>
        </p:txBody>
      </p:sp>
    </p:spTree>
    <p:extLst>
      <p:ext uri="{BB962C8B-B14F-4D97-AF65-F5344CB8AC3E}">
        <p14:creationId xmlns:p14="http://schemas.microsoft.com/office/powerpoint/2010/main" val="3589279426"/>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8331117B5C614AB3084853513CD485" ma:contentTypeVersion="16" ma:contentTypeDescription="Create a new document." ma:contentTypeScope="" ma:versionID="48541348611d71b861e2d76bb2b5b36d">
  <xsd:schema xmlns:xsd="http://www.w3.org/2001/XMLSchema" xmlns:xs="http://www.w3.org/2001/XMLSchema" xmlns:p="http://schemas.microsoft.com/office/2006/metadata/properties" xmlns:ns2="2f0e7918-2d1a-4cbb-a249-96d9e6fc7ce3" xmlns:ns3="e39bad00-0a81-459d-98ff-060fa3001cfe" targetNamespace="http://schemas.microsoft.com/office/2006/metadata/properties" ma:root="true" ma:fieldsID="c34f99ea8e833bfd2c7a4217a31521b0" ns2:_="" ns3:_="">
    <xsd:import namespace="2f0e7918-2d1a-4cbb-a249-96d9e6fc7ce3"/>
    <xsd:import namespace="e39bad00-0a81-459d-98ff-060fa3001cf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Responsibility"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e7918-2d1a-4cbb-a249-96d9e6fc7c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e94dd69-7f8e-4e91-9e08-58d8221f5fb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Responsibility" ma:index="21" nillable="true" ma:displayName="Responsibility" ma:format="Dropdown" ma:list="UserInfo" ma:SharePointGroup="0" ma:internalName="Responsibilit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9bad00-0a81-459d-98ff-060fa3001cf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8dac379-62ca-4452-a710-59b0c0c80ccd}" ma:internalName="TaxCatchAll" ma:showField="CatchAllData" ma:web="e39bad00-0a81-459d-98ff-060fa3001cf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0e7918-2d1a-4cbb-a249-96d9e6fc7ce3">
      <Terms xmlns="http://schemas.microsoft.com/office/infopath/2007/PartnerControls"/>
    </lcf76f155ced4ddcb4097134ff3c332f>
    <TaxCatchAll xmlns="e39bad00-0a81-459d-98ff-060fa3001cfe" xsi:nil="true"/>
    <Responsibility xmlns="2f0e7918-2d1a-4cbb-a249-96d9e6fc7ce3">
      <UserInfo>
        <DisplayName/>
        <AccountId xsi:nil="true"/>
        <AccountType/>
      </UserInfo>
    </Responsibility>
  </documentManagement>
</p:properties>
</file>

<file path=customXml/itemProps1.xml><?xml version="1.0" encoding="utf-8"?>
<ds:datastoreItem xmlns:ds="http://schemas.openxmlformats.org/officeDocument/2006/customXml" ds:itemID="{DF52C9BD-A048-45EC-A528-589531EF2DC4}"/>
</file>

<file path=customXml/itemProps2.xml><?xml version="1.0" encoding="utf-8"?>
<ds:datastoreItem xmlns:ds="http://schemas.openxmlformats.org/officeDocument/2006/customXml" ds:itemID="{0F9AAA1F-9AC5-4CA2-A41E-A8B6D4CC0076}"/>
</file>

<file path=customXml/itemProps3.xml><?xml version="1.0" encoding="utf-8"?>
<ds:datastoreItem xmlns:ds="http://schemas.openxmlformats.org/officeDocument/2006/customXml" ds:itemID="{08419E42-7A7F-422D-9B7D-8400109866C8}"/>
</file>

<file path=docProps/app.xml><?xml version="1.0" encoding="utf-8"?>
<Properties xmlns="http://schemas.openxmlformats.org/officeDocument/2006/extended-properties" xmlns:vt="http://schemas.openxmlformats.org/officeDocument/2006/docPropsVTypes">
  <Template/>
  <TotalTime>4639</TotalTime>
  <Words>2211</Words>
  <Application>Microsoft Office PowerPoint</Application>
  <PresentationFormat>Widescreen</PresentationFormat>
  <Paragraphs>343</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Calibri Light</vt:lpstr>
      <vt:lpstr>Courier New</vt:lpstr>
      <vt:lpstr>Symbol</vt:lpstr>
      <vt:lpstr>Tahoma</vt:lpstr>
      <vt:lpstr>Times New Roman</vt:lpstr>
      <vt:lpstr>Office Theme</vt:lpstr>
      <vt:lpstr>Planning Successful Outcomes</vt:lpstr>
      <vt:lpstr>Outcomes for Participants: Planning  Successful Outcomes</vt:lpstr>
      <vt:lpstr> Planning for Success:  Objectives </vt:lpstr>
      <vt:lpstr>The Importance of Planning for Success</vt:lpstr>
      <vt:lpstr>PowerPoint Presentation</vt:lpstr>
      <vt:lpstr> Long Term Goals</vt:lpstr>
      <vt:lpstr>PowerPoint Presentation</vt:lpstr>
      <vt:lpstr>Observations</vt:lpstr>
      <vt:lpstr>My Family</vt:lpstr>
      <vt:lpstr>People Who Help Me</vt:lpstr>
      <vt:lpstr>Looking Towards the Future</vt:lpstr>
      <vt:lpstr>Recording Long Term Goals</vt:lpstr>
      <vt:lpstr> Points on setting Long Term Goals</vt:lpstr>
      <vt:lpstr>     Using Assessment Materials  </vt:lpstr>
      <vt:lpstr>Discussion</vt:lpstr>
      <vt:lpstr>Activity</vt:lpstr>
      <vt:lpstr>Summary</vt:lpstr>
      <vt:lpstr>PowerPoint Presentation</vt:lpstr>
      <vt:lpstr>Outcomes for Participants: Planning  Successful Outcomes</vt:lpstr>
      <vt:lpstr> Planning for Success:  Objectives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Cathryn</dc:creator>
  <cp:lastModifiedBy>Tracy Harvey - CY EPA</cp:lastModifiedBy>
  <cp:revision>317</cp:revision>
  <cp:lastPrinted>2015-09-21T08:18:27Z</cp:lastPrinted>
  <dcterms:created xsi:type="dcterms:W3CDTF">2015-09-14T10:24:35Z</dcterms:created>
  <dcterms:modified xsi:type="dcterms:W3CDTF">2023-07-03T14:38:14Z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0x010100538331117B5C614AB3084853513CD485</vt:lpwstr>
  </property>
</Properties>
</file>