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1"/>
  </p:notesMasterIdLst>
  <p:handoutMasterIdLst>
    <p:handoutMasterId r:id="rId32"/>
  </p:handoutMasterIdLst>
  <p:sldIdLst>
    <p:sldId id="269" r:id="rId2"/>
    <p:sldId id="329" r:id="rId3"/>
    <p:sldId id="336" r:id="rId4"/>
    <p:sldId id="321" r:id="rId5"/>
    <p:sldId id="320" r:id="rId6"/>
    <p:sldId id="300" r:id="rId7"/>
    <p:sldId id="339" r:id="rId8"/>
    <p:sldId id="301" r:id="rId9"/>
    <p:sldId id="302" r:id="rId10"/>
    <p:sldId id="303" r:id="rId11"/>
    <p:sldId id="334" r:id="rId12"/>
    <p:sldId id="305" r:id="rId13"/>
    <p:sldId id="328" r:id="rId14"/>
    <p:sldId id="340" r:id="rId15"/>
    <p:sldId id="307" r:id="rId16"/>
    <p:sldId id="326" r:id="rId17"/>
    <p:sldId id="308" r:id="rId18"/>
    <p:sldId id="310" r:id="rId19"/>
    <p:sldId id="312" r:id="rId20"/>
    <p:sldId id="314" r:id="rId21"/>
    <p:sldId id="316" r:id="rId22"/>
    <p:sldId id="331" r:id="rId23"/>
    <p:sldId id="318" r:id="rId24"/>
    <p:sldId id="319" r:id="rId25"/>
    <p:sldId id="323" r:id="rId26"/>
    <p:sldId id="322" r:id="rId27"/>
    <p:sldId id="330" r:id="rId28"/>
    <p:sldId id="337" r:id="rId29"/>
    <p:sldId id="338" r:id="rId30"/>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5C7"/>
    <a:srgbClr val="33CCCC"/>
    <a:srgbClr val="F9B2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54251" autoAdjust="0"/>
  </p:normalViewPr>
  <p:slideViewPr>
    <p:cSldViewPr snapToGrid="0">
      <p:cViewPr varScale="1">
        <p:scale>
          <a:sx n="78" d="100"/>
          <a:sy n="78" d="100"/>
        </p:scale>
        <p:origin x="132" y="28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2" d="100"/>
          <a:sy n="52" d="100"/>
        </p:scale>
        <p:origin x="2940"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y Harvey - CY EPA" userId="9ea75284-534f-4527-9d6a-a6a91625aa2c" providerId="ADAL" clId="{24F8246C-6BF3-43D5-A402-42F1039D4254}"/>
    <pc:docChg chg="modSld">
      <pc:chgData name="Tracy Harvey - CY EPA" userId="9ea75284-534f-4527-9d6a-a6a91625aa2c" providerId="ADAL" clId="{24F8246C-6BF3-43D5-A402-42F1039D4254}" dt="2023-07-03T14:59:01.259" v="1" actId="20577"/>
      <pc:docMkLst>
        <pc:docMk/>
      </pc:docMkLst>
      <pc:sldChg chg="modNotesTx">
        <pc:chgData name="Tracy Harvey - CY EPA" userId="9ea75284-534f-4527-9d6a-a6a91625aa2c" providerId="ADAL" clId="{24F8246C-6BF3-43D5-A402-42F1039D4254}" dt="2023-07-03T14:59:01.259" v="1" actId="20577"/>
        <pc:sldMkLst>
          <pc:docMk/>
          <pc:sldMk cId="1007054722" sldId="26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90C34D-7636-431F-A9AA-9114D141DBD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021ACE3-A644-47FD-9887-19A9F76E720A}">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Reflect on the need for clear language when planning for children</a:t>
          </a:r>
        </a:p>
        <a:p>
          <a:pPr marL="0" lvl="0" defTabSz="889000">
            <a:lnSpc>
              <a:spcPct val="90000"/>
            </a:lnSpc>
            <a:spcBef>
              <a:spcPct val="0"/>
            </a:spcBef>
            <a:spcAft>
              <a:spcPct val="35000"/>
            </a:spcAft>
            <a:buNone/>
          </a:pPr>
          <a:endParaRPr lang="en-US" dirty="0"/>
        </a:p>
      </dgm:t>
    </dgm:pt>
    <dgm:pt modelId="{BF3FA5F0-BB6C-40E3-870C-EEAC0CA4913C}" type="parTrans" cxnId="{1DD84DA0-A82B-4A82-9ABF-61991542F003}">
      <dgm:prSet/>
      <dgm:spPr/>
      <dgm:t>
        <a:bodyPr/>
        <a:lstStyle/>
        <a:p>
          <a:endParaRPr lang="en-US"/>
        </a:p>
      </dgm:t>
    </dgm:pt>
    <dgm:pt modelId="{15B90F29-79BB-48D5-A5FC-6A993072203B}" type="sibTrans" cxnId="{1DD84DA0-A82B-4A82-9ABF-61991542F003}">
      <dgm:prSet/>
      <dgm:spPr/>
      <dgm:t>
        <a:bodyPr/>
        <a:lstStyle/>
        <a:p>
          <a:endParaRPr lang="en-US"/>
        </a:p>
      </dgm:t>
    </dgm:pt>
    <dgm:pt modelId="{E62EF4E6-2FEA-4CBF-B23B-C4038EBB94B9}">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latin typeface="Tahoma" panose="020B0604030504040204" pitchFamily="34" charset="0"/>
              <a:ea typeface="Tahoma" panose="020B0604030504040204" pitchFamily="34" charset="0"/>
              <a:cs typeface="Tahoma" panose="020B0604030504040204" pitchFamily="34" charset="0"/>
            </a:rPr>
            <a:t>Be clear about the benefits of writing clear Teaching Targets for children</a:t>
          </a:r>
        </a:p>
        <a:p>
          <a:pPr marL="0" lvl="0" defTabSz="622300">
            <a:lnSpc>
              <a:spcPct val="90000"/>
            </a:lnSpc>
            <a:spcBef>
              <a:spcPct val="0"/>
            </a:spcBef>
            <a:spcAft>
              <a:spcPct val="35000"/>
            </a:spcAft>
            <a:buNone/>
          </a:pPr>
          <a:endParaRPr lang="en-GB" dirty="0">
            <a:latin typeface="Arial" panose="020B0604020202020204" pitchFamily="34" charset="0"/>
            <a:cs typeface="Arial" panose="020B0604020202020204" pitchFamily="34" charset="0"/>
          </a:endParaRPr>
        </a:p>
      </dgm:t>
    </dgm:pt>
    <dgm:pt modelId="{AF3EA2A6-047C-48CB-8663-BECD8D25D9A2}" type="parTrans" cxnId="{33BA218C-401C-4D68-9EEB-20838654DECC}">
      <dgm:prSet/>
      <dgm:spPr/>
      <dgm:t>
        <a:bodyPr/>
        <a:lstStyle/>
        <a:p>
          <a:endParaRPr lang="en-GB"/>
        </a:p>
      </dgm:t>
    </dgm:pt>
    <dgm:pt modelId="{6DD144D4-5B69-4DAA-8A4E-8FF1680FE86E}" type="sibTrans" cxnId="{33BA218C-401C-4D68-9EEB-20838654DECC}">
      <dgm:prSet/>
      <dgm:spPr/>
      <dgm:t>
        <a:bodyPr/>
        <a:lstStyle/>
        <a:p>
          <a:endParaRPr lang="en-GB"/>
        </a:p>
      </dgm:t>
    </dgm:pt>
    <dgm:pt modelId="{95F8F908-A855-4656-9AA1-B95B46E527D0}">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Complete an individual assignment, demonstrating the ability to write a clear Teaching Target</a:t>
          </a:r>
        </a:p>
      </dgm:t>
    </dgm:pt>
    <dgm:pt modelId="{86962948-6D45-411D-AE88-9C47E2A416EE}" type="parTrans" cxnId="{3D9AE44F-EE76-4148-859D-F419EB46AAFE}">
      <dgm:prSet/>
      <dgm:spPr/>
      <dgm:t>
        <a:bodyPr/>
        <a:lstStyle/>
        <a:p>
          <a:endParaRPr lang="en-GB"/>
        </a:p>
      </dgm:t>
    </dgm:pt>
    <dgm:pt modelId="{1E6009E0-789A-49C5-9D1B-44D740B9A16A}" type="sibTrans" cxnId="{3D9AE44F-EE76-4148-859D-F419EB46AAFE}">
      <dgm:prSet/>
      <dgm:spPr/>
      <dgm:t>
        <a:bodyPr/>
        <a:lstStyle/>
        <a:p>
          <a:endParaRPr lang="en-GB"/>
        </a:p>
      </dgm:t>
    </dgm:pt>
    <dgm:pt modelId="{A55D42BC-873A-46A9-8EDD-14A0B586277F}" type="pres">
      <dgm:prSet presAssocID="{5E90C34D-7636-431F-A9AA-9114D141DBDA}" presName="linear" presStyleCnt="0">
        <dgm:presLayoutVars>
          <dgm:animLvl val="lvl"/>
          <dgm:resizeHandles val="exact"/>
        </dgm:presLayoutVars>
      </dgm:prSet>
      <dgm:spPr/>
    </dgm:pt>
    <dgm:pt modelId="{C299D0E8-EB90-46EB-AFCA-BCBE8B9A23E6}" type="pres">
      <dgm:prSet presAssocID="{C021ACE3-A644-47FD-9887-19A9F76E720A}" presName="parentText" presStyleLbl="node1" presStyleIdx="0" presStyleCnt="3">
        <dgm:presLayoutVars>
          <dgm:chMax val="0"/>
          <dgm:bulletEnabled val="1"/>
        </dgm:presLayoutVars>
      </dgm:prSet>
      <dgm:spPr/>
    </dgm:pt>
    <dgm:pt modelId="{E522E665-215E-4890-BBAC-6E2A8FDD83E0}" type="pres">
      <dgm:prSet presAssocID="{15B90F29-79BB-48D5-A5FC-6A993072203B}" presName="spacer" presStyleCnt="0"/>
      <dgm:spPr/>
    </dgm:pt>
    <dgm:pt modelId="{88B4197B-B1D9-4658-9F3A-1505FE0F1BAC}" type="pres">
      <dgm:prSet presAssocID="{E62EF4E6-2FEA-4CBF-B23B-C4038EBB94B9}" presName="parentText" presStyleLbl="node1" presStyleIdx="1" presStyleCnt="3">
        <dgm:presLayoutVars>
          <dgm:chMax val="0"/>
          <dgm:bulletEnabled val="1"/>
        </dgm:presLayoutVars>
      </dgm:prSet>
      <dgm:spPr/>
    </dgm:pt>
    <dgm:pt modelId="{5E66F606-FD04-46A7-929B-C3414B683414}" type="pres">
      <dgm:prSet presAssocID="{6DD144D4-5B69-4DAA-8A4E-8FF1680FE86E}" presName="spacer" presStyleCnt="0"/>
      <dgm:spPr/>
    </dgm:pt>
    <dgm:pt modelId="{0E9EDD17-19F6-410B-AEE4-C333CB9CFD91}" type="pres">
      <dgm:prSet presAssocID="{95F8F908-A855-4656-9AA1-B95B46E527D0}" presName="parentText" presStyleLbl="node1" presStyleIdx="2" presStyleCnt="3" custLinFactY="6178" custLinFactNeighborY="100000">
        <dgm:presLayoutVars>
          <dgm:chMax val="0"/>
          <dgm:bulletEnabled val="1"/>
        </dgm:presLayoutVars>
      </dgm:prSet>
      <dgm:spPr/>
    </dgm:pt>
  </dgm:ptLst>
  <dgm:cxnLst>
    <dgm:cxn modelId="{6D3AED36-3C01-48E6-8D7A-2F8BBF9CEB3D}" type="presOf" srcId="{5E90C34D-7636-431F-A9AA-9114D141DBDA}" destId="{A55D42BC-873A-46A9-8EDD-14A0B586277F}" srcOrd="0" destOrd="0" presId="urn:microsoft.com/office/officeart/2005/8/layout/vList2"/>
    <dgm:cxn modelId="{4AACE35D-495E-4454-B715-96993BF281C6}" type="presOf" srcId="{95F8F908-A855-4656-9AA1-B95B46E527D0}" destId="{0E9EDD17-19F6-410B-AEE4-C333CB9CFD91}" srcOrd="0" destOrd="0" presId="urn:microsoft.com/office/officeart/2005/8/layout/vList2"/>
    <dgm:cxn modelId="{3D9AE44F-EE76-4148-859D-F419EB46AAFE}" srcId="{5E90C34D-7636-431F-A9AA-9114D141DBDA}" destId="{95F8F908-A855-4656-9AA1-B95B46E527D0}" srcOrd="2" destOrd="0" parTransId="{86962948-6D45-411D-AE88-9C47E2A416EE}" sibTransId="{1E6009E0-789A-49C5-9D1B-44D740B9A16A}"/>
    <dgm:cxn modelId="{33BA218C-401C-4D68-9EEB-20838654DECC}" srcId="{5E90C34D-7636-431F-A9AA-9114D141DBDA}" destId="{E62EF4E6-2FEA-4CBF-B23B-C4038EBB94B9}" srcOrd="1" destOrd="0" parTransId="{AF3EA2A6-047C-48CB-8663-BECD8D25D9A2}" sibTransId="{6DD144D4-5B69-4DAA-8A4E-8FF1680FE86E}"/>
    <dgm:cxn modelId="{68C6A48F-379F-4E8F-88E9-AF2FCC67083A}" type="presOf" srcId="{E62EF4E6-2FEA-4CBF-B23B-C4038EBB94B9}" destId="{88B4197B-B1D9-4658-9F3A-1505FE0F1BAC}" srcOrd="0" destOrd="0" presId="urn:microsoft.com/office/officeart/2005/8/layout/vList2"/>
    <dgm:cxn modelId="{1DD84DA0-A82B-4A82-9ABF-61991542F003}" srcId="{5E90C34D-7636-431F-A9AA-9114D141DBDA}" destId="{C021ACE3-A644-47FD-9887-19A9F76E720A}" srcOrd="0" destOrd="0" parTransId="{BF3FA5F0-BB6C-40E3-870C-EEAC0CA4913C}" sibTransId="{15B90F29-79BB-48D5-A5FC-6A993072203B}"/>
    <dgm:cxn modelId="{518005E4-9E5F-47D0-AB98-471C13A91701}" type="presOf" srcId="{C021ACE3-A644-47FD-9887-19A9F76E720A}" destId="{C299D0E8-EB90-46EB-AFCA-BCBE8B9A23E6}" srcOrd="0" destOrd="0" presId="urn:microsoft.com/office/officeart/2005/8/layout/vList2"/>
    <dgm:cxn modelId="{7F849602-0070-480C-A06D-EA434622F4A2}" type="presParOf" srcId="{A55D42BC-873A-46A9-8EDD-14A0B586277F}" destId="{C299D0E8-EB90-46EB-AFCA-BCBE8B9A23E6}" srcOrd="0" destOrd="0" presId="urn:microsoft.com/office/officeart/2005/8/layout/vList2"/>
    <dgm:cxn modelId="{771E74A3-BE86-41F1-8B86-39EAFD92408B}" type="presParOf" srcId="{A55D42BC-873A-46A9-8EDD-14A0B586277F}" destId="{E522E665-215E-4890-BBAC-6E2A8FDD83E0}" srcOrd="1" destOrd="0" presId="urn:microsoft.com/office/officeart/2005/8/layout/vList2"/>
    <dgm:cxn modelId="{E88B6901-8671-4F04-B225-6E0A4B332E32}" type="presParOf" srcId="{A55D42BC-873A-46A9-8EDD-14A0B586277F}" destId="{88B4197B-B1D9-4658-9F3A-1505FE0F1BAC}" srcOrd="2" destOrd="0" presId="urn:microsoft.com/office/officeart/2005/8/layout/vList2"/>
    <dgm:cxn modelId="{AAF9D499-A339-4C77-A538-4B3C6EAC8760}" type="presParOf" srcId="{A55D42BC-873A-46A9-8EDD-14A0B586277F}" destId="{5E66F606-FD04-46A7-929B-C3414B683414}" srcOrd="3" destOrd="0" presId="urn:microsoft.com/office/officeart/2005/8/layout/vList2"/>
    <dgm:cxn modelId="{0DBF216A-5954-4BEC-AF35-F5B0631048F5}" type="presParOf" srcId="{A55D42BC-873A-46A9-8EDD-14A0B586277F}" destId="{0E9EDD17-19F6-410B-AEE4-C333CB9CFD9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EE7F6F-2E7B-47B5-B3B8-D5688C3DA45D}" type="doc">
      <dgm:prSet loTypeId="urn:microsoft.com/office/officeart/2005/8/layout/venn1" loCatId="relationship" qsTypeId="urn:microsoft.com/office/officeart/2005/8/quickstyle/3d1" qsCatId="3D" csTypeId="urn:microsoft.com/office/officeart/2005/8/colors/colorful1" csCatId="colorful" phldr="1"/>
      <dgm:spPr/>
      <dgm:t>
        <a:bodyPr/>
        <a:lstStyle/>
        <a:p>
          <a:endParaRPr lang="en-GB"/>
        </a:p>
      </dgm:t>
    </dgm:pt>
    <dgm:pt modelId="{F4CFAC48-8170-408A-A122-D4585FEDA6E2}">
      <dgm:prSet phldrT="[Text]"/>
      <dgm:spPr>
        <a:solidFill>
          <a:srgbClr val="0070C0"/>
        </a:solidFill>
      </dgm:spPr>
      <dgm:t>
        <a:bodyPr/>
        <a:lstStyle/>
        <a:p>
          <a:r>
            <a:rPr lang="en-GB" b="0" cap="none" spc="0" dirty="0">
              <a:ln w="18415" cmpd="sng">
                <a:prstDash val="solid"/>
              </a:ln>
              <a:effectLst>
                <a:outerShdw blurRad="63500" dir="3600000" algn="tl" rotWithShape="0">
                  <a:srgbClr val="000000">
                    <a:alpha val="70000"/>
                  </a:srgbClr>
                </a:outerShdw>
              </a:effectLst>
              <a:latin typeface="Tahoma" panose="020B0604030504040204" pitchFamily="34" charset="0"/>
              <a:ea typeface="Tahoma" panose="020B0604030504040204" pitchFamily="34" charset="0"/>
              <a:cs typeface="Tahoma" panose="020B0604030504040204" pitchFamily="34" charset="0"/>
            </a:rPr>
            <a:t>Structured Teaching</a:t>
          </a:r>
        </a:p>
      </dgm:t>
    </dgm:pt>
    <dgm:pt modelId="{F65EE569-A051-4556-B58B-1A41F9FE9265}" type="parTrans" cxnId="{E214A2C5-F876-4B13-A190-30D52DE5CA19}">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3E24FEB7-C85A-495E-A48F-88D5EB3FFC90}" type="sibTrans" cxnId="{E214A2C5-F876-4B13-A190-30D52DE5CA19}">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23F58B1-7051-4C08-8F1C-013BE1822192}">
      <dgm:prSet phldrT="[Text]"/>
      <dgm:spPr>
        <a:solidFill>
          <a:srgbClr val="B595C7"/>
        </a:solidFill>
      </dgm:spPr>
      <dgm:t>
        <a:bodyPr/>
        <a:lstStyle/>
        <a:p>
          <a:r>
            <a:rPr lang="en-GB" b="0" cap="none" spc="0" dirty="0">
              <a:ln w="18415" cmpd="sng">
                <a:prstDash val="solid"/>
              </a:ln>
              <a:effectLst>
                <a:outerShdw blurRad="63500" dir="3600000" algn="tl" rotWithShape="0">
                  <a:srgbClr val="000000">
                    <a:alpha val="70000"/>
                  </a:srgbClr>
                </a:outerShdw>
              </a:effectLst>
              <a:latin typeface="Tahoma" panose="020B0604030504040204" pitchFamily="34" charset="0"/>
              <a:ea typeface="Tahoma" panose="020B0604030504040204" pitchFamily="34" charset="0"/>
              <a:cs typeface="Tahoma" panose="020B0604030504040204" pitchFamily="34" charset="0"/>
            </a:rPr>
            <a:t>Family Focus</a:t>
          </a:r>
        </a:p>
      </dgm:t>
    </dgm:pt>
    <dgm:pt modelId="{3D1A4005-02AD-4F0C-886F-592DD3AC5A0D}" type="parTrans" cxnId="{955D95C7-4456-4992-A2B1-2690E87AA60D}">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BD5E335-8359-4D58-8AE8-2F344B17F276}" type="sibTrans" cxnId="{955D95C7-4456-4992-A2B1-2690E87AA60D}">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86A19015-60DB-4465-8FBA-9BF16BE39294}">
      <dgm:prSet phldrT="[Text]"/>
      <dgm:spPr>
        <a:solidFill>
          <a:schemeClr val="accent5">
            <a:lumMod val="60000"/>
            <a:lumOff val="40000"/>
          </a:schemeClr>
        </a:solidFill>
      </dgm:spPr>
      <dgm:t>
        <a:bodyPr/>
        <a:lstStyle/>
        <a:p>
          <a:r>
            <a:rPr lang="en-GB" b="0" cap="none" spc="0" dirty="0">
              <a:ln w="18415" cmpd="sng">
                <a:prstDash val="solid"/>
              </a:ln>
              <a:effectLst>
                <a:outerShdw blurRad="63500" dir="3600000" algn="tl" rotWithShape="0">
                  <a:srgbClr val="000000">
                    <a:alpha val="70000"/>
                  </a:srgbClr>
                </a:outerShdw>
              </a:effectLst>
            </a:rPr>
            <a:t>Child-Led Play</a:t>
          </a:r>
        </a:p>
      </dgm:t>
    </dgm:pt>
    <dgm:pt modelId="{C597EEAF-63D6-42B9-A091-3A89AB9B176B}" type="sibTrans" cxnId="{A76EC513-8ED6-4841-B7DC-1FF7940BE444}">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F5067AC3-AEC8-46E7-B34E-154FC656FB3E}" type="parTrans" cxnId="{A76EC513-8ED6-4841-B7DC-1FF7940BE444}">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9E0CB34C-090B-4BD7-A372-B4A8602D4F9E}" type="pres">
      <dgm:prSet presAssocID="{EDEE7F6F-2E7B-47B5-B3B8-D5688C3DA45D}" presName="compositeShape" presStyleCnt="0">
        <dgm:presLayoutVars>
          <dgm:chMax val="7"/>
          <dgm:dir/>
          <dgm:resizeHandles val="exact"/>
        </dgm:presLayoutVars>
      </dgm:prSet>
      <dgm:spPr/>
    </dgm:pt>
    <dgm:pt modelId="{8237255B-6DD9-4B9A-A2A0-2648B8942081}" type="pres">
      <dgm:prSet presAssocID="{86A19015-60DB-4465-8FBA-9BF16BE39294}" presName="circ1" presStyleLbl="vennNode1" presStyleIdx="0" presStyleCnt="3" custLinFactNeighborX="1618" custLinFactNeighborY="-2083"/>
      <dgm:spPr/>
    </dgm:pt>
    <dgm:pt modelId="{DA1EC446-AA87-4473-8D48-EF2E6C7A3F20}" type="pres">
      <dgm:prSet presAssocID="{86A19015-60DB-4465-8FBA-9BF16BE39294}" presName="circ1Tx" presStyleLbl="revTx" presStyleIdx="0" presStyleCnt="0">
        <dgm:presLayoutVars>
          <dgm:chMax val="0"/>
          <dgm:chPref val="0"/>
          <dgm:bulletEnabled val="1"/>
        </dgm:presLayoutVars>
      </dgm:prSet>
      <dgm:spPr/>
    </dgm:pt>
    <dgm:pt modelId="{BC86B2B9-FA98-423F-ADF3-E98132ACB20D}" type="pres">
      <dgm:prSet presAssocID="{F4CFAC48-8170-408A-A122-D4585FEDA6E2}" presName="circ2" presStyleLbl="vennNode1" presStyleIdx="1" presStyleCnt="3" custLinFactNeighborX="1100" custLinFactNeighborY="3516"/>
      <dgm:spPr/>
    </dgm:pt>
    <dgm:pt modelId="{C76975DB-F570-40B6-8B1F-F2310306687D}" type="pres">
      <dgm:prSet presAssocID="{F4CFAC48-8170-408A-A122-D4585FEDA6E2}" presName="circ2Tx" presStyleLbl="revTx" presStyleIdx="0" presStyleCnt="0">
        <dgm:presLayoutVars>
          <dgm:chMax val="0"/>
          <dgm:chPref val="0"/>
          <dgm:bulletEnabled val="1"/>
        </dgm:presLayoutVars>
      </dgm:prSet>
      <dgm:spPr/>
    </dgm:pt>
    <dgm:pt modelId="{4AB2C161-717A-48EA-8D6C-84A0A472F15B}" type="pres">
      <dgm:prSet presAssocID="{623F58B1-7051-4C08-8F1C-013BE1822192}" presName="circ3" presStyleLbl="vennNode1" presStyleIdx="2" presStyleCnt="3" custLinFactNeighborX="1758" custLinFactNeighborY="-2213"/>
      <dgm:spPr/>
    </dgm:pt>
    <dgm:pt modelId="{12BAF723-7AF3-49BD-871A-26DED1571EF8}" type="pres">
      <dgm:prSet presAssocID="{623F58B1-7051-4C08-8F1C-013BE1822192}" presName="circ3Tx" presStyleLbl="revTx" presStyleIdx="0" presStyleCnt="0">
        <dgm:presLayoutVars>
          <dgm:chMax val="0"/>
          <dgm:chPref val="0"/>
          <dgm:bulletEnabled val="1"/>
        </dgm:presLayoutVars>
      </dgm:prSet>
      <dgm:spPr/>
    </dgm:pt>
  </dgm:ptLst>
  <dgm:cxnLst>
    <dgm:cxn modelId="{088A8F00-BDA8-49CA-AF05-F359518795B2}" type="presOf" srcId="{F4CFAC48-8170-408A-A122-D4585FEDA6E2}" destId="{C76975DB-F570-40B6-8B1F-F2310306687D}" srcOrd="1" destOrd="0" presId="urn:microsoft.com/office/officeart/2005/8/layout/venn1"/>
    <dgm:cxn modelId="{A76EC513-8ED6-4841-B7DC-1FF7940BE444}" srcId="{EDEE7F6F-2E7B-47B5-B3B8-D5688C3DA45D}" destId="{86A19015-60DB-4465-8FBA-9BF16BE39294}" srcOrd="0" destOrd="0" parTransId="{F5067AC3-AEC8-46E7-B34E-154FC656FB3E}" sibTransId="{C597EEAF-63D6-42B9-A091-3A89AB9B176B}"/>
    <dgm:cxn modelId="{76DA8614-1F18-4952-9508-6B13678DB2B4}" type="presOf" srcId="{F4CFAC48-8170-408A-A122-D4585FEDA6E2}" destId="{BC86B2B9-FA98-423F-ADF3-E98132ACB20D}" srcOrd="0" destOrd="0" presId="urn:microsoft.com/office/officeart/2005/8/layout/venn1"/>
    <dgm:cxn modelId="{24FDA918-47D8-421B-862C-4662B21AB190}" type="presOf" srcId="{EDEE7F6F-2E7B-47B5-B3B8-D5688C3DA45D}" destId="{9E0CB34C-090B-4BD7-A372-B4A8602D4F9E}" srcOrd="0" destOrd="0" presId="urn:microsoft.com/office/officeart/2005/8/layout/venn1"/>
    <dgm:cxn modelId="{185FE53A-2AE0-4970-AC0E-B67E64C4E6EB}" type="presOf" srcId="{86A19015-60DB-4465-8FBA-9BF16BE39294}" destId="{8237255B-6DD9-4B9A-A2A0-2648B8942081}" srcOrd="0" destOrd="0" presId="urn:microsoft.com/office/officeart/2005/8/layout/venn1"/>
    <dgm:cxn modelId="{3D5B133B-011D-4427-A329-12A5D4CBCF58}" type="presOf" srcId="{623F58B1-7051-4C08-8F1C-013BE1822192}" destId="{4AB2C161-717A-48EA-8D6C-84A0A472F15B}" srcOrd="0" destOrd="0" presId="urn:microsoft.com/office/officeart/2005/8/layout/venn1"/>
    <dgm:cxn modelId="{C3711284-DA52-4258-AB3A-1B8A987EC6B9}" type="presOf" srcId="{86A19015-60DB-4465-8FBA-9BF16BE39294}" destId="{DA1EC446-AA87-4473-8D48-EF2E6C7A3F20}" srcOrd="1" destOrd="0" presId="urn:microsoft.com/office/officeart/2005/8/layout/venn1"/>
    <dgm:cxn modelId="{E214A2C5-F876-4B13-A190-30D52DE5CA19}" srcId="{EDEE7F6F-2E7B-47B5-B3B8-D5688C3DA45D}" destId="{F4CFAC48-8170-408A-A122-D4585FEDA6E2}" srcOrd="1" destOrd="0" parTransId="{F65EE569-A051-4556-B58B-1A41F9FE9265}" sibTransId="{3E24FEB7-C85A-495E-A48F-88D5EB3FFC90}"/>
    <dgm:cxn modelId="{955D95C7-4456-4992-A2B1-2690E87AA60D}" srcId="{EDEE7F6F-2E7B-47B5-B3B8-D5688C3DA45D}" destId="{623F58B1-7051-4C08-8F1C-013BE1822192}" srcOrd="2" destOrd="0" parTransId="{3D1A4005-02AD-4F0C-886F-592DD3AC5A0D}" sibTransId="{6BD5E335-8359-4D58-8AE8-2F344B17F276}"/>
    <dgm:cxn modelId="{9FA309EA-371A-4602-97EA-80511722C1A2}" type="presOf" srcId="{623F58B1-7051-4C08-8F1C-013BE1822192}" destId="{12BAF723-7AF3-49BD-871A-26DED1571EF8}" srcOrd="1" destOrd="0" presId="urn:microsoft.com/office/officeart/2005/8/layout/venn1"/>
    <dgm:cxn modelId="{F4BBDCBB-0F92-4659-9E4E-B091BD97735D}" type="presParOf" srcId="{9E0CB34C-090B-4BD7-A372-B4A8602D4F9E}" destId="{8237255B-6DD9-4B9A-A2A0-2648B8942081}" srcOrd="0" destOrd="0" presId="urn:microsoft.com/office/officeart/2005/8/layout/venn1"/>
    <dgm:cxn modelId="{81376E89-AAD0-40BE-BA0A-9489171F8EE9}" type="presParOf" srcId="{9E0CB34C-090B-4BD7-A372-B4A8602D4F9E}" destId="{DA1EC446-AA87-4473-8D48-EF2E6C7A3F20}" srcOrd="1" destOrd="0" presId="urn:microsoft.com/office/officeart/2005/8/layout/venn1"/>
    <dgm:cxn modelId="{DF9927AA-67B6-4423-83E1-6BE2F05E3829}" type="presParOf" srcId="{9E0CB34C-090B-4BD7-A372-B4A8602D4F9E}" destId="{BC86B2B9-FA98-423F-ADF3-E98132ACB20D}" srcOrd="2" destOrd="0" presId="urn:microsoft.com/office/officeart/2005/8/layout/venn1"/>
    <dgm:cxn modelId="{C6B68A8C-75C8-4772-9E17-FDA757A3CF81}" type="presParOf" srcId="{9E0CB34C-090B-4BD7-A372-B4A8602D4F9E}" destId="{C76975DB-F570-40B6-8B1F-F2310306687D}" srcOrd="3" destOrd="0" presId="urn:microsoft.com/office/officeart/2005/8/layout/venn1"/>
    <dgm:cxn modelId="{0CFCC42C-7186-4CB0-A633-2B0D02806DAC}" type="presParOf" srcId="{9E0CB34C-090B-4BD7-A372-B4A8602D4F9E}" destId="{4AB2C161-717A-48EA-8D6C-84A0A472F15B}" srcOrd="4" destOrd="0" presId="urn:microsoft.com/office/officeart/2005/8/layout/venn1"/>
    <dgm:cxn modelId="{6C1F345F-EBB6-4DB1-B17E-701DC2BD80F9}" type="presParOf" srcId="{9E0CB34C-090B-4BD7-A372-B4A8602D4F9E}" destId="{12BAF723-7AF3-49BD-871A-26DED1571EF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E90C34D-7636-431F-A9AA-9114D141DBD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021ACE3-A644-47FD-9887-19A9F76E720A}">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latin typeface="Tahoma" panose="020B0604030504040204" pitchFamily="34" charset="0"/>
              <a:ea typeface="Tahoma" panose="020B0604030504040204" pitchFamily="34" charset="0"/>
              <a:cs typeface="Tahoma" panose="020B0604030504040204" pitchFamily="34" charset="0"/>
            </a:rPr>
            <a:t>Reflect on the need for clear language when planning for children</a:t>
          </a:r>
        </a:p>
        <a:p>
          <a:pPr marL="0" lvl="0" defTabSz="889000">
            <a:lnSpc>
              <a:spcPct val="90000"/>
            </a:lnSpc>
            <a:spcBef>
              <a:spcPct val="0"/>
            </a:spcBef>
            <a:spcAft>
              <a:spcPct val="35000"/>
            </a:spcAft>
            <a:buNone/>
          </a:pPr>
          <a:endParaRPr lang="en-US" dirty="0"/>
        </a:p>
      </dgm:t>
    </dgm:pt>
    <dgm:pt modelId="{BF3FA5F0-BB6C-40E3-870C-EEAC0CA4913C}" type="parTrans" cxnId="{1DD84DA0-A82B-4A82-9ABF-61991542F003}">
      <dgm:prSet/>
      <dgm:spPr/>
      <dgm:t>
        <a:bodyPr/>
        <a:lstStyle/>
        <a:p>
          <a:endParaRPr lang="en-US"/>
        </a:p>
      </dgm:t>
    </dgm:pt>
    <dgm:pt modelId="{15B90F29-79BB-48D5-A5FC-6A993072203B}" type="sibTrans" cxnId="{1DD84DA0-A82B-4A82-9ABF-61991542F003}">
      <dgm:prSet/>
      <dgm:spPr/>
      <dgm:t>
        <a:bodyPr/>
        <a:lstStyle/>
        <a:p>
          <a:endParaRPr lang="en-US"/>
        </a:p>
      </dgm:t>
    </dgm:pt>
    <dgm:pt modelId="{E62EF4E6-2FEA-4CBF-B23B-C4038EBB94B9}">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latin typeface="Tahoma" panose="020B0604030504040204" pitchFamily="34" charset="0"/>
              <a:ea typeface="Tahoma" panose="020B0604030504040204" pitchFamily="34" charset="0"/>
              <a:cs typeface="Tahoma" panose="020B0604030504040204" pitchFamily="34" charset="0"/>
            </a:rPr>
            <a:t>Be clear about the benefits of writing Clear Teaching Targets for children</a:t>
          </a:r>
        </a:p>
        <a:p>
          <a:pPr marL="0" lvl="0" defTabSz="622300">
            <a:lnSpc>
              <a:spcPct val="90000"/>
            </a:lnSpc>
            <a:spcBef>
              <a:spcPct val="0"/>
            </a:spcBef>
            <a:spcAft>
              <a:spcPct val="35000"/>
            </a:spcAft>
            <a:buNone/>
          </a:pPr>
          <a:endParaRPr lang="en-GB" dirty="0">
            <a:latin typeface="Arial" panose="020B0604020202020204" pitchFamily="34" charset="0"/>
            <a:cs typeface="Arial" panose="020B0604020202020204" pitchFamily="34" charset="0"/>
          </a:endParaRPr>
        </a:p>
      </dgm:t>
    </dgm:pt>
    <dgm:pt modelId="{AF3EA2A6-047C-48CB-8663-BECD8D25D9A2}" type="parTrans" cxnId="{33BA218C-401C-4D68-9EEB-20838654DECC}">
      <dgm:prSet/>
      <dgm:spPr/>
      <dgm:t>
        <a:bodyPr/>
        <a:lstStyle/>
        <a:p>
          <a:endParaRPr lang="en-GB"/>
        </a:p>
      </dgm:t>
    </dgm:pt>
    <dgm:pt modelId="{6DD144D4-5B69-4DAA-8A4E-8FF1680FE86E}" type="sibTrans" cxnId="{33BA218C-401C-4D68-9EEB-20838654DECC}">
      <dgm:prSet/>
      <dgm:spPr/>
      <dgm:t>
        <a:bodyPr/>
        <a:lstStyle/>
        <a:p>
          <a:endParaRPr lang="en-GB"/>
        </a:p>
      </dgm:t>
    </dgm:pt>
    <dgm:pt modelId="{95F8F908-A855-4656-9AA1-B95B46E527D0}">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Complete an individual assignment, demonstrating the ability to write a clear teaching target</a:t>
          </a:r>
        </a:p>
      </dgm:t>
    </dgm:pt>
    <dgm:pt modelId="{86962948-6D45-411D-AE88-9C47E2A416EE}" type="parTrans" cxnId="{3D9AE44F-EE76-4148-859D-F419EB46AAFE}">
      <dgm:prSet/>
      <dgm:spPr/>
      <dgm:t>
        <a:bodyPr/>
        <a:lstStyle/>
        <a:p>
          <a:endParaRPr lang="en-GB"/>
        </a:p>
      </dgm:t>
    </dgm:pt>
    <dgm:pt modelId="{1E6009E0-789A-49C5-9D1B-44D740B9A16A}" type="sibTrans" cxnId="{3D9AE44F-EE76-4148-859D-F419EB46AAFE}">
      <dgm:prSet/>
      <dgm:spPr/>
      <dgm:t>
        <a:bodyPr/>
        <a:lstStyle/>
        <a:p>
          <a:endParaRPr lang="en-GB"/>
        </a:p>
      </dgm:t>
    </dgm:pt>
    <dgm:pt modelId="{A55D42BC-873A-46A9-8EDD-14A0B586277F}" type="pres">
      <dgm:prSet presAssocID="{5E90C34D-7636-431F-A9AA-9114D141DBDA}" presName="linear" presStyleCnt="0">
        <dgm:presLayoutVars>
          <dgm:animLvl val="lvl"/>
          <dgm:resizeHandles val="exact"/>
        </dgm:presLayoutVars>
      </dgm:prSet>
      <dgm:spPr/>
    </dgm:pt>
    <dgm:pt modelId="{C299D0E8-EB90-46EB-AFCA-BCBE8B9A23E6}" type="pres">
      <dgm:prSet presAssocID="{C021ACE3-A644-47FD-9887-19A9F76E720A}" presName="parentText" presStyleLbl="node1" presStyleIdx="0" presStyleCnt="3">
        <dgm:presLayoutVars>
          <dgm:chMax val="0"/>
          <dgm:bulletEnabled val="1"/>
        </dgm:presLayoutVars>
      </dgm:prSet>
      <dgm:spPr/>
    </dgm:pt>
    <dgm:pt modelId="{E522E665-215E-4890-BBAC-6E2A8FDD83E0}" type="pres">
      <dgm:prSet presAssocID="{15B90F29-79BB-48D5-A5FC-6A993072203B}" presName="spacer" presStyleCnt="0"/>
      <dgm:spPr/>
    </dgm:pt>
    <dgm:pt modelId="{88B4197B-B1D9-4658-9F3A-1505FE0F1BAC}" type="pres">
      <dgm:prSet presAssocID="{E62EF4E6-2FEA-4CBF-B23B-C4038EBB94B9}" presName="parentText" presStyleLbl="node1" presStyleIdx="1" presStyleCnt="3">
        <dgm:presLayoutVars>
          <dgm:chMax val="0"/>
          <dgm:bulletEnabled val="1"/>
        </dgm:presLayoutVars>
      </dgm:prSet>
      <dgm:spPr/>
    </dgm:pt>
    <dgm:pt modelId="{5E66F606-FD04-46A7-929B-C3414B683414}" type="pres">
      <dgm:prSet presAssocID="{6DD144D4-5B69-4DAA-8A4E-8FF1680FE86E}" presName="spacer" presStyleCnt="0"/>
      <dgm:spPr/>
    </dgm:pt>
    <dgm:pt modelId="{0E9EDD17-19F6-410B-AEE4-C333CB9CFD91}" type="pres">
      <dgm:prSet presAssocID="{95F8F908-A855-4656-9AA1-B95B46E527D0}" presName="parentText" presStyleLbl="node1" presStyleIdx="2" presStyleCnt="3" custLinFactY="6178" custLinFactNeighborY="100000">
        <dgm:presLayoutVars>
          <dgm:chMax val="0"/>
          <dgm:bulletEnabled val="1"/>
        </dgm:presLayoutVars>
      </dgm:prSet>
      <dgm:spPr/>
    </dgm:pt>
  </dgm:ptLst>
  <dgm:cxnLst>
    <dgm:cxn modelId="{6D3AED36-3C01-48E6-8D7A-2F8BBF9CEB3D}" type="presOf" srcId="{5E90C34D-7636-431F-A9AA-9114D141DBDA}" destId="{A55D42BC-873A-46A9-8EDD-14A0B586277F}" srcOrd="0" destOrd="0" presId="urn:microsoft.com/office/officeart/2005/8/layout/vList2"/>
    <dgm:cxn modelId="{4AACE35D-495E-4454-B715-96993BF281C6}" type="presOf" srcId="{95F8F908-A855-4656-9AA1-B95B46E527D0}" destId="{0E9EDD17-19F6-410B-AEE4-C333CB9CFD91}" srcOrd="0" destOrd="0" presId="urn:microsoft.com/office/officeart/2005/8/layout/vList2"/>
    <dgm:cxn modelId="{3D9AE44F-EE76-4148-859D-F419EB46AAFE}" srcId="{5E90C34D-7636-431F-A9AA-9114D141DBDA}" destId="{95F8F908-A855-4656-9AA1-B95B46E527D0}" srcOrd="2" destOrd="0" parTransId="{86962948-6D45-411D-AE88-9C47E2A416EE}" sibTransId="{1E6009E0-789A-49C5-9D1B-44D740B9A16A}"/>
    <dgm:cxn modelId="{33BA218C-401C-4D68-9EEB-20838654DECC}" srcId="{5E90C34D-7636-431F-A9AA-9114D141DBDA}" destId="{E62EF4E6-2FEA-4CBF-B23B-C4038EBB94B9}" srcOrd="1" destOrd="0" parTransId="{AF3EA2A6-047C-48CB-8663-BECD8D25D9A2}" sibTransId="{6DD144D4-5B69-4DAA-8A4E-8FF1680FE86E}"/>
    <dgm:cxn modelId="{68C6A48F-379F-4E8F-88E9-AF2FCC67083A}" type="presOf" srcId="{E62EF4E6-2FEA-4CBF-B23B-C4038EBB94B9}" destId="{88B4197B-B1D9-4658-9F3A-1505FE0F1BAC}" srcOrd="0" destOrd="0" presId="urn:microsoft.com/office/officeart/2005/8/layout/vList2"/>
    <dgm:cxn modelId="{1DD84DA0-A82B-4A82-9ABF-61991542F003}" srcId="{5E90C34D-7636-431F-A9AA-9114D141DBDA}" destId="{C021ACE3-A644-47FD-9887-19A9F76E720A}" srcOrd="0" destOrd="0" parTransId="{BF3FA5F0-BB6C-40E3-870C-EEAC0CA4913C}" sibTransId="{15B90F29-79BB-48D5-A5FC-6A993072203B}"/>
    <dgm:cxn modelId="{518005E4-9E5F-47D0-AB98-471C13A91701}" type="presOf" srcId="{C021ACE3-A644-47FD-9887-19A9F76E720A}" destId="{C299D0E8-EB90-46EB-AFCA-BCBE8B9A23E6}" srcOrd="0" destOrd="0" presId="urn:microsoft.com/office/officeart/2005/8/layout/vList2"/>
    <dgm:cxn modelId="{7F849602-0070-480C-A06D-EA434622F4A2}" type="presParOf" srcId="{A55D42BC-873A-46A9-8EDD-14A0B586277F}" destId="{C299D0E8-EB90-46EB-AFCA-BCBE8B9A23E6}" srcOrd="0" destOrd="0" presId="urn:microsoft.com/office/officeart/2005/8/layout/vList2"/>
    <dgm:cxn modelId="{771E74A3-BE86-41F1-8B86-39EAFD92408B}" type="presParOf" srcId="{A55D42BC-873A-46A9-8EDD-14A0B586277F}" destId="{E522E665-215E-4890-BBAC-6E2A8FDD83E0}" srcOrd="1" destOrd="0" presId="urn:microsoft.com/office/officeart/2005/8/layout/vList2"/>
    <dgm:cxn modelId="{E88B6901-8671-4F04-B225-6E0A4B332E32}" type="presParOf" srcId="{A55D42BC-873A-46A9-8EDD-14A0B586277F}" destId="{88B4197B-B1D9-4658-9F3A-1505FE0F1BAC}" srcOrd="2" destOrd="0" presId="urn:microsoft.com/office/officeart/2005/8/layout/vList2"/>
    <dgm:cxn modelId="{AAF9D499-A339-4C77-A538-4B3C6EAC8760}" type="presParOf" srcId="{A55D42BC-873A-46A9-8EDD-14A0B586277F}" destId="{5E66F606-FD04-46A7-929B-C3414B683414}" srcOrd="3" destOrd="0" presId="urn:microsoft.com/office/officeart/2005/8/layout/vList2"/>
    <dgm:cxn modelId="{0DBF216A-5954-4BEC-AF35-F5B0631048F5}" type="presParOf" srcId="{A55D42BC-873A-46A9-8EDD-14A0B586277F}" destId="{0E9EDD17-19F6-410B-AEE4-C333CB9CFD9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9D0E8-EB90-46EB-AFCA-BCBE8B9A23E6}">
      <dsp:nvSpPr>
        <dsp:cNvPr id="0" name=""/>
        <dsp:cNvSpPr/>
      </dsp:nvSpPr>
      <dsp:spPr>
        <a:xfrm>
          <a:off x="0" y="3954"/>
          <a:ext cx="10515600" cy="149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2600" kern="1200" dirty="0">
              <a:latin typeface="Arial" panose="020B0604020202020204" pitchFamily="34" charset="0"/>
              <a:cs typeface="Arial" panose="020B0604020202020204" pitchFamily="34" charset="0"/>
            </a:rPr>
            <a:t>Reflect on the need for clear language when planning for children</a:t>
          </a:r>
        </a:p>
        <a:p>
          <a:pPr marL="0" lvl="0" algn="l" defTabSz="889000">
            <a:lnSpc>
              <a:spcPct val="90000"/>
            </a:lnSpc>
            <a:spcBef>
              <a:spcPct val="0"/>
            </a:spcBef>
            <a:spcAft>
              <a:spcPct val="35000"/>
            </a:spcAft>
            <a:buNone/>
          </a:pPr>
          <a:endParaRPr lang="en-US" sz="2600" kern="1200" dirty="0"/>
        </a:p>
      </dsp:txBody>
      <dsp:txXfrm>
        <a:off x="73089" y="77043"/>
        <a:ext cx="10369422" cy="1351056"/>
      </dsp:txXfrm>
    </dsp:sp>
    <dsp:sp modelId="{88B4197B-B1D9-4658-9F3A-1505FE0F1BAC}">
      <dsp:nvSpPr>
        <dsp:cNvPr id="0" name=""/>
        <dsp:cNvSpPr/>
      </dsp:nvSpPr>
      <dsp:spPr>
        <a:xfrm>
          <a:off x="0" y="1576069"/>
          <a:ext cx="10515600" cy="149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2600" kern="1200" dirty="0">
              <a:latin typeface="Tahoma" panose="020B0604030504040204" pitchFamily="34" charset="0"/>
              <a:ea typeface="Tahoma" panose="020B0604030504040204" pitchFamily="34" charset="0"/>
              <a:cs typeface="Tahoma" panose="020B0604030504040204" pitchFamily="34" charset="0"/>
            </a:rPr>
            <a:t>Be clear about the benefits of writing clear Teaching Targets for children</a:t>
          </a:r>
        </a:p>
        <a:p>
          <a:pPr marL="0" lvl="0" algn="l" defTabSz="622300">
            <a:lnSpc>
              <a:spcPct val="90000"/>
            </a:lnSpc>
            <a:spcBef>
              <a:spcPct val="0"/>
            </a:spcBef>
            <a:spcAft>
              <a:spcPct val="35000"/>
            </a:spcAft>
            <a:buNone/>
          </a:pPr>
          <a:endParaRPr lang="en-GB" sz="2600" kern="1200" dirty="0">
            <a:latin typeface="Arial" panose="020B0604020202020204" pitchFamily="34" charset="0"/>
            <a:cs typeface="Arial" panose="020B0604020202020204" pitchFamily="34" charset="0"/>
          </a:endParaRPr>
        </a:p>
      </dsp:txBody>
      <dsp:txXfrm>
        <a:off x="73089" y="1649158"/>
        <a:ext cx="10369422" cy="1351056"/>
      </dsp:txXfrm>
    </dsp:sp>
    <dsp:sp modelId="{0E9EDD17-19F6-410B-AEE4-C333CB9CFD91}">
      <dsp:nvSpPr>
        <dsp:cNvPr id="0" name=""/>
        <dsp:cNvSpPr/>
      </dsp:nvSpPr>
      <dsp:spPr>
        <a:xfrm>
          <a:off x="0" y="3152138"/>
          <a:ext cx="10515600" cy="149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latin typeface="Tahoma" panose="020B0604030504040204" pitchFamily="34" charset="0"/>
              <a:ea typeface="Tahoma" panose="020B0604030504040204" pitchFamily="34" charset="0"/>
              <a:cs typeface="Tahoma" panose="020B0604030504040204" pitchFamily="34" charset="0"/>
            </a:rPr>
            <a:t>Complete an individual assignment, demonstrating the ability to write a clear Teaching Target</a:t>
          </a:r>
        </a:p>
      </dsp:txBody>
      <dsp:txXfrm>
        <a:off x="73089" y="3225227"/>
        <a:ext cx="10369422" cy="13510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7255B-6DD9-4B9A-A2A0-2648B8942081}">
      <dsp:nvSpPr>
        <dsp:cNvPr id="0" name=""/>
        <dsp:cNvSpPr/>
      </dsp:nvSpPr>
      <dsp:spPr>
        <a:xfrm>
          <a:off x="2172239" y="8"/>
          <a:ext cx="2654178" cy="2654178"/>
        </a:xfrm>
        <a:prstGeom prst="ellipse">
          <a:avLst/>
        </a:prstGeom>
        <a:solidFill>
          <a:schemeClr val="accent5">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GB" sz="2700" b="0" kern="1200" cap="none" spc="0" dirty="0">
              <a:ln w="18415" cmpd="sng">
                <a:prstDash val="solid"/>
              </a:ln>
              <a:effectLst>
                <a:outerShdw blurRad="63500" dir="3600000" algn="tl" rotWithShape="0">
                  <a:srgbClr val="000000">
                    <a:alpha val="70000"/>
                  </a:srgbClr>
                </a:outerShdw>
              </a:effectLst>
            </a:rPr>
            <a:t>Child-Led Play</a:t>
          </a:r>
        </a:p>
      </dsp:txBody>
      <dsp:txXfrm>
        <a:off x="2526130" y="464489"/>
        <a:ext cx="1946397" cy="1194380"/>
      </dsp:txXfrm>
    </dsp:sp>
    <dsp:sp modelId="{BC86B2B9-FA98-423F-ADF3-E98132ACB20D}">
      <dsp:nvSpPr>
        <dsp:cNvPr id="0" name=""/>
        <dsp:cNvSpPr/>
      </dsp:nvSpPr>
      <dsp:spPr>
        <a:xfrm>
          <a:off x="3116206" y="1769451"/>
          <a:ext cx="2654178" cy="2654178"/>
        </a:xfrm>
        <a:prstGeom prst="ellipse">
          <a:avLst/>
        </a:prstGeom>
        <a:solidFill>
          <a:srgbClr val="0070C0"/>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GB" sz="2700" b="0" kern="1200" cap="none" spc="0" dirty="0">
              <a:ln w="18415" cmpd="sng">
                <a:prstDash val="solid"/>
              </a:ln>
              <a:effectLst>
                <a:outerShdw blurRad="63500" dir="3600000" algn="tl" rotWithShape="0">
                  <a:srgbClr val="000000">
                    <a:alpha val="70000"/>
                  </a:srgbClr>
                </a:outerShdw>
              </a:effectLst>
              <a:latin typeface="Tahoma" panose="020B0604030504040204" pitchFamily="34" charset="0"/>
              <a:ea typeface="Tahoma" panose="020B0604030504040204" pitchFamily="34" charset="0"/>
              <a:cs typeface="Tahoma" panose="020B0604030504040204" pitchFamily="34" charset="0"/>
            </a:rPr>
            <a:t>Structured Teaching</a:t>
          </a:r>
        </a:p>
      </dsp:txBody>
      <dsp:txXfrm>
        <a:off x="3927942" y="2455114"/>
        <a:ext cx="1592506" cy="1459797"/>
      </dsp:txXfrm>
    </dsp:sp>
    <dsp:sp modelId="{4AB2C161-717A-48EA-8D6C-84A0A472F15B}">
      <dsp:nvSpPr>
        <dsp:cNvPr id="0" name=""/>
        <dsp:cNvSpPr/>
      </dsp:nvSpPr>
      <dsp:spPr>
        <a:xfrm>
          <a:off x="1218239" y="1655419"/>
          <a:ext cx="2654178" cy="2654178"/>
        </a:xfrm>
        <a:prstGeom prst="ellipse">
          <a:avLst/>
        </a:prstGeom>
        <a:solidFill>
          <a:srgbClr val="B595C7"/>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GB" sz="2700" b="0" kern="1200" cap="none" spc="0" dirty="0">
              <a:ln w="18415" cmpd="sng">
                <a:prstDash val="solid"/>
              </a:ln>
              <a:effectLst>
                <a:outerShdw blurRad="63500" dir="3600000" algn="tl" rotWithShape="0">
                  <a:srgbClr val="000000">
                    <a:alpha val="70000"/>
                  </a:srgbClr>
                </a:outerShdw>
              </a:effectLst>
              <a:latin typeface="Tahoma" panose="020B0604030504040204" pitchFamily="34" charset="0"/>
              <a:ea typeface="Tahoma" panose="020B0604030504040204" pitchFamily="34" charset="0"/>
              <a:cs typeface="Tahoma" panose="020B0604030504040204" pitchFamily="34" charset="0"/>
            </a:rPr>
            <a:t>Family Focus</a:t>
          </a:r>
        </a:p>
      </dsp:txBody>
      <dsp:txXfrm>
        <a:off x="1468174" y="2341082"/>
        <a:ext cx="1592506" cy="1459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9D0E8-EB90-46EB-AFCA-BCBE8B9A23E6}">
      <dsp:nvSpPr>
        <dsp:cNvPr id="0" name=""/>
        <dsp:cNvSpPr/>
      </dsp:nvSpPr>
      <dsp:spPr>
        <a:xfrm>
          <a:off x="0" y="3954"/>
          <a:ext cx="10515600" cy="149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2600" kern="1200" dirty="0">
              <a:latin typeface="Tahoma" panose="020B0604030504040204" pitchFamily="34" charset="0"/>
              <a:ea typeface="Tahoma" panose="020B0604030504040204" pitchFamily="34" charset="0"/>
              <a:cs typeface="Tahoma" panose="020B0604030504040204" pitchFamily="34" charset="0"/>
            </a:rPr>
            <a:t>Reflect on the need for clear language when planning for children</a:t>
          </a:r>
        </a:p>
        <a:p>
          <a:pPr marL="0" lvl="0" algn="l" defTabSz="889000">
            <a:lnSpc>
              <a:spcPct val="90000"/>
            </a:lnSpc>
            <a:spcBef>
              <a:spcPct val="0"/>
            </a:spcBef>
            <a:spcAft>
              <a:spcPct val="35000"/>
            </a:spcAft>
            <a:buNone/>
          </a:pPr>
          <a:endParaRPr lang="en-US" sz="2600" kern="1200" dirty="0"/>
        </a:p>
      </dsp:txBody>
      <dsp:txXfrm>
        <a:off x="73089" y="77043"/>
        <a:ext cx="10369422" cy="1351056"/>
      </dsp:txXfrm>
    </dsp:sp>
    <dsp:sp modelId="{88B4197B-B1D9-4658-9F3A-1505FE0F1BAC}">
      <dsp:nvSpPr>
        <dsp:cNvPr id="0" name=""/>
        <dsp:cNvSpPr/>
      </dsp:nvSpPr>
      <dsp:spPr>
        <a:xfrm>
          <a:off x="0" y="1576069"/>
          <a:ext cx="10515600" cy="149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2600" kern="1200" dirty="0">
              <a:latin typeface="Tahoma" panose="020B0604030504040204" pitchFamily="34" charset="0"/>
              <a:ea typeface="Tahoma" panose="020B0604030504040204" pitchFamily="34" charset="0"/>
              <a:cs typeface="Tahoma" panose="020B0604030504040204" pitchFamily="34" charset="0"/>
            </a:rPr>
            <a:t>Be clear about the benefits of writing Clear Teaching Targets for children</a:t>
          </a:r>
        </a:p>
        <a:p>
          <a:pPr marL="0" lvl="0" algn="l" defTabSz="622300">
            <a:lnSpc>
              <a:spcPct val="90000"/>
            </a:lnSpc>
            <a:spcBef>
              <a:spcPct val="0"/>
            </a:spcBef>
            <a:spcAft>
              <a:spcPct val="35000"/>
            </a:spcAft>
            <a:buNone/>
          </a:pPr>
          <a:endParaRPr lang="en-GB" sz="2600" kern="1200" dirty="0">
            <a:latin typeface="Arial" panose="020B0604020202020204" pitchFamily="34" charset="0"/>
            <a:cs typeface="Arial" panose="020B0604020202020204" pitchFamily="34" charset="0"/>
          </a:endParaRPr>
        </a:p>
      </dsp:txBody>
      <dsp:txXfrm>
        <a:off x="73089" y="1649158"/>
        <a:ext cx="10369422" cy="1351056"/>
      </dsp:txXfrm>
    </dsp:sp>
    <dsp:sp modelId="{0E9EDD17-19F6-410B-AEE4-C333CB9CFD91}">
      <dsp:nvSpPr>
        <dsp:cNvPr id="0" name=""/>
        <dsp:cNvSpPr/>
      </dsp:nvSpPr>
      <dsp:spPr>
        <a:xfrm>
          <a:off x="0" y="3152138"/>
          <a:ext cx="10515600" cy="149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latin typeface="Tahoma" panose="020B0604030504040204" pitchFamily="34" charset="0"/>
              <a:ea typeface="Tahoma" panose="020B0604030504040204" pitchFamily="34" charset="0"/>
              <a:cs typeface="Tahoma" panose="020B0604030504040204" pitchFamily="34" charset="0"/>
            </a:rPr>
            <a:t>Complete an individual assignment, demonstrating the ability to write a clear teaching target</a:t>
          </a:r>
        </a:p>
      </dsp:txBody>
      <dsp:txXfrm>
        <a:off x="73089" y="3225227"/>
        <a:ext cx="10369422" cy="135105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85559" cy="502834"/>
          </a:xfrm>
          <a:prstGeom prst="rect">
            <a:avLst/>
          </a:prstGeom>
        </p:spPr>
        <p:txBody>
          <a:bodyPr vert="horz" lIns="96616" tIns="48307" rIns="96616" bIns="48307" rtlCol="0"/>
          <a:lstStyle>
            <a:lvl1pPr algn="l">
              <a:defRPr sz="1300"/>
            </a:lvl1pPr>
          </a:lstStyle>
          <a:p>
            <a:endParaRPr lang="en-GB"/>
          </a:p>
        </p:txBody>
      </p:sp>
      <p:sp>
        <p:nvSpPr>
          <p:cNvPr id="3" name="Date Placeholder 2"/>
          <p:cNvSpPr>
            <a:spLocks noGrp="1"/>
          </p:cNvSpPr>
          <p:nvPr>
            <p:ph type="dt" sz="quarter" idx="1"/>
          </p:nvPr>
        </p:nvSpPr>
        <p:spPr>
          <a:xfrm>
            <a:off x="3902599" y="2"/>
            <a:ext cx="2985559" cy="502834"/>
          </a:xfrm>
          <a:prstGeom prst="rect">
            <a:avLst/>
          </a:prstGeom>
        </p:spPr>
        <p:txBody>
          <a:bodyPr vert="horz" lIns="96616" tIns="48307" rIns="96616" bIns="48307" rtlCol="0"/>
          <a:lstStyle>
            <a:lvl1pPr algn="r">
              <a:defRPr sz="1300"/>
            </a:lvl1pPr>
          </a:lstStyle>
          <a:p>
            <a:fld id="{5990D5E9-0EB6-431F-8E35-880D5CC4A071}" type="datetimeFigureOut">
              <a:rPr lang="en-GB" smtClean="0"/>
              <a:t>03/07/2023</a:t>
            </a:fld>
            <a:endParaRPr lang="en-GB"/>
          </a:p>
        </p:txBody>
      </p:sp>
      <p:sp>
        <p:nvSpPr>
          <p:cNvPr id="4" name="Footer Placeholder 3"/>
          <p:cNvSpPr>
            <a:spLocks noGrp="1"/>
          </p:cNvSpPr>
          <p:nvPr>
            <p:ph type="ftr" sz="quarter" idx="2"/>
          </p:nvPr>
        </p:nvSpPr>
        <p:spPr>
          <a:xfrm>
            <a:off x="1" y="9519056"/>
            <a:ext cx="2985559" cy="502833"/>
          </a:xfrm>
          <a:prstGeom prst="rect">
            <a:avLst/>
          </a:prstGeom>
        </p:spPr>
        <p:txBody>
          <a:bodyPr vert="horz" lIns="96616" tIns="48307" rIns="96616" bIns="48307" rtlCol="0" anchor="b"/>
          <a:lstStyle>
            <a:lvl1pPr algn="l">
              <a:defRPr sz="1300"/>
            </a:lvl1pPr>
          </a:lstStyle>
          <a:p>
            <a:endParaRPr lang="en-GB"/>
          </a:p>
        </p:txBody>
      </p:sp>
      <p:sp>
        <p:nvSpPr>
          <p:cNvPr id="5" name="Slide Number Placeholder 4"/>
          <p:cNvSpPr>
            <a:spLocks noGrp="1"/>
          </p:cNvSpPr>
          <p:nvPr>
            <p:ph type="sldNum" sz="quarter" idx="3"/>
          </p:nvPr>
        </p:nvSpPr>
        <p:spPr>
          <a:xfrm>
            <a:off x="3902599" y="9519056"/>
            <a:ext cx="2985559" cy="502833"/>
          </a:xfrm>
          <a:prstGeom prst="rect">
            <a:avLst/>
          </a:prstGeom>
        </p:spPr>
        <p:txBody>
          <a:bodyPr vert="horz" lIns="96616" tIns="48307" rIns="96616" bIns="48307" rtlCol="0" anchor="b"/>
          <a:lstStyle>
            <a:lvl1pPr algn="r">
              <a:defRPr sz="1300"/>
            </a:lvl1pPr>
          </a:lstStyle>
          <a:p>
            <a:fld id="{FAF693D7-22D7-4E16-9E6A-B417E582B313}" type="slidenum">
              <a:rPr lang="en-GB" smtClean="0"/>
              <a:t>‹#›</a:t>
            </a:fld>
            <a:endParaRPr lang="en-GB"/>
          </a:p>
        </p:txBody>
      </p:sp>
    </p:spTree>
    <p:extLst>
      <p:ext uri="{BB962C8B-B14F-4D97-AF65-F5344CB8AC3E}">
        <p14:creationId xmlns:p14="http://schemas.microsoft.com/office/powerpoint/2010/main" val="2127654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85559" cy="502834"/>
          </a:xfrm>
          <a:prstGeom prst="rect">
            <a:avLst/>
          </a:prstGeom>
        </p:spPr>
        <p:txBody>
          <a:bodyPr vert="horz" lIns="96616" tIns="48307" rIns="96616" bIns="48307" rtlCol="0"/>
          <a:lstStyle>
            <a:lvl1pPr algn="l">
              <a:defRPr sz="1300"/>
            </a:lvl1pPr>
          </a:lstStyle>
          <a:p>
            <a:endParaRPr lang="en-GB"/>
          </a:p>
        </p:txBody>
      </p:sp>
      <p:sp>
        <p:nvSpPr>
          <p:cNvPr id="3" name="Date Placeholder 2"/>
          <p:cNvSpPr>
            <a:spLocks noGrp="1"/>
          </p:cNvSpPr>
          <p:nvPr>
            <p:ph type="dt" idx="1"/>
          </p:nvPr>
        </p:nvSpPr>
        <p:spPr>
          <a:xfrm>
            <a:off x="3902599" y="2"/>
            <a:ext cx="2985559" cy="502834"/>
          </a:xfrm>
          <a:prstGeom prst="rect">
            <a:avLst/>
          </a:prstGeom>
        </p:spPr>
        <p:txBody>
          <a:bodyPr vert="horz" lIns="96616" tIns="48307" rIns="96616" bIns="48307" rtlCol="0"/>
          <a:lstStyle>
            <a:lvl1pPr algn="r">
              <a:defRPr sz="1300"/>
            </a:lvl1pPr>
          </a:lstStyle>
          <a:p>
            <a:fld id="{7EAAFF0F-7A83-4EAC-B27D-56A6457EFFAD}" type="datetimeFigureOut">
              <a:rPr lang="en-GB" smtClean="0"/>
              <a:t>03/07/2023</a:t>
            </a:fld>
            <a:endParaRPr lang="en-GB"/>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16" tIns="48307" rIns="96616" bIns="48307" rtlCol="0" anchor="ctr"/>
          <a:lstStyle/>
          <a:p>
            <a:endParaRPr lang="en-GB"/>
          </a:p>
        </p:txBody>
      </p:sp>
      <p:sp>
        <p:nvSpPr>
          <p:cNvPr id="5" name="Notes Placeholder 4"/>
          <p:cNvSpPr>
            <a:spLocks noGrp="1"/>
          </p:cNvSpPr>
          <p:nvPr>
            <p:ph type="body" sz="quarter" idx="3"/>
          </p:nvPr>
        </p:nvSpPr>
        <p:spPr>
          <a:xfrm>
            <a:off x="688975" y="4823035"/>
            <a:ext cx="5511800" cy="3946118"/>
          </a:xfrm>
          <a:prstGeom prst="rect">
            <a:avLst/>
          </a:prstGeom>
        </p:spPr>
        <p:txBody>
          <a:bodyPr vert="horz" lIns="96616" tIns="48307" rIns="96616" bIns="4830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519056"/>
            <a:ext cx="2985559" cy="502833"/>
          </a:xfrm>
          <a:prstGeom prst="rect">
            <a:avLst/>
          </a:prstGeom>
        </p:spPr>
        <p:txBody>
          <a:bodyPr vert="horz" lIns="96616" tIns="48307" rIns="96616" bIns="48307" rtlCol="0" anchor="b"/>
          <a:lstStyle>
            <a:lvl1pPr algn="l">
              <a:defRPr sz="1300"/>
            </a:lvl1pPr>
          </a:lstStyle>
          <a:p>
            <a:endParaRPr lang="en-GB"/>
          </a:p>
        </p:txBody>
      </p:sp>
      <p:sp>
        <p:nvSpPr>
          <p:cNvPr id="7" name="Slide Number Placeholder 6"/>
          <p:cNvSpPr>
            <a:spLocks noGrp="1"/>
          </p:cNvSpPr>
          <p:nvPr>
            <p:ph type="sldNum" sz="quarter" idx="5"/>
          </p:nvPr>
        </p:nvSpPr>
        <p:spPr>
          <a:xfrm>
            <a:off x="3902599" y="9519056"/>
            <a:ext cx="2985559" cy="502833"/>
          </a:xfrm>
          <a:prstGeom prst="rect">
            <a:avLst/>
          </a:prstGeom>
        </p:spPr>
        <p:txBody>
          <a:bodyPr vert="horz" lIns="96616" tIns="48307" rIns="96616" bIns="48307" rtlCol="0" anchor="b"/>
          <a:lstStyle>
            <a:lvl1pPr algn="r">
              <a:defRPr sz="1300"/>
            </a:lvl1pPr>
          </a:lstStyle>
          <a:p>
            <a:fld id="{4A58128E-F9F3-4300-B527-B0FD97878106}" type="slidenum">
              <a:rPr lang="en-GB" smtClean="0"/>
              <a:t>‹#›</a:t>
            </a:fld>
            <a:endParaRPr lang="en-GB"/>
          </a:p>
        </p:txBody>
      </p:sp>
    </p:spTree>
    <p:extLst>
      <p:ext uri="{BB962C8B-B14F-4D97-AF65-F5344CB8AC3E}">
        <p14:creationId xmlns:p14="http://schemas.microsoft.com/office/powerpoint/2010/main" val="1930068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b="1" dirty="0">
                <a:latin typeface="Arial" panose="020B0604020202020204" pitchFamily="34" charset="0"/>
                <a:ea typeface="Times New Roman" panose="02020603050405020304" pitchFamily="18" charset="0"/>
                <a:cs typeface="Arial" panose="020B0604020202020204" pitchFamily="34" charset="0"/>
              </a:rPr>
              <a:t>PERFORMANCE OF PRESENTERS: Total </a:t>
            </a:r>
            <a:r>
              <a:rPr lang="en-GB" b="1">
                <a:latin typeface="Arial" panose="020B0604020202020204" pitchFamily="34" charset="0"/>
                <a:ea typeface="Times New Roman" panose="02020603050405020304" pitchFamily="18" charset="0"/>
                <a:cs typeface="Arial" panose="020B0604020202020204" pitchFamily="34" charset="0"/>
              </a:rPr>
              <a:t>time 60 </a:t>
            </a:r>
            <a:r>
              <a:rPr lang="en-GB" b="1" dirty="0">
                <a:latin typeface="Arial" panose="020B0604020202020204" pitchFamily="34" charset="0"/>
                <a:ea typeface="Times New Roman" panose="02020603050405020304" pitchFamily="18" charset="0"/>
                <a:cs typeface="Arial" panose="020B0604020202020204" pitchFamily="34" charset="0"/>
              </a:rPr>
              <a:t>minutes</a:t>
            </a:r>
            <a:endParaRPr lang="en-GB" dirty="0">
              <a:latin typeface="Arial" panose="020B0604020202020204" pitchFamily="34" charset="0"/>
              <a:ea typeface="Times New Roman" panose="02020603050405020304" pitchFamily="18" charset="0"/>
              <a:cs typeface="Arial" panose="020B0604020202020204" pitchFamily="34" charset="0"/>
            </a:endParaRPr>
          </a:p>
          <a:p>
            <a:pPr marL="461589" hangingPunct="0">
              <a:tabLst>
                <a:tab pos="2662472" algn="ctr"/>
                <a:tab pos="5324943" algn="r"/>
                <a:tab pos="461589" algn="l"/>
              </a:tabLst>
            </a:pPr>
            <a:r>
              <a:rPr lang="en-GB" dirty="0">
                <a:latin typeface="Arial" panose="020B0604020202020204" pitchFamily="34" charset="0"/>
                <a:ea typeface="Times New Roman" panose="02020603050405020304" pitchFamily="18" charset="0"/>
                <a:cs typeface="Arial" panose="020B0604020202020204" pitchFamily="34" charset="0"/>
              </a:rPr>
              <a:t> </a:t>
            </a:r>
          </a:p>
          <a:p>
            <a:pPr marL="346192" indent="-346192" hangingPunct="0">
              <a:buFont typeface="Symbol" panose="05050102010706020507" pitchFamily="18" charset="2"/>
              <a:buChar char=""/>
              <a:tabLst>
                <a:tab pos="2662472" algn="ctr"/>
                <a:tab pos="5324943" algn="r"/>
                <a:tab pos="461589" algn="l"/>
              </a:tabLst>
            </a:pPr>
            <a:r>
              <a:rPr lang="en-GB" dirty="0">
                <a:latin typeface="Arial" panose="020B0604020202020204" pitchFamily="34" charset="0"/>
                <a:ea typeface="Times New Roman" panose="02020603050405020304" pitchFamily="18" charset="0"/>
                <a:cs typeface="Arial" panose="020B0604020202020204" pitchFamily="34" charset="0"/>
              </a:rPr>
              <a:t>Explain the importance of using clear, unambiguous language, reflecting current legislation and EYFS  guidance</a:t>
            </a:r>
          </a:p>
          <a:p>
            <a:pPr hangingPunct="0"/>
            <a:r>
              <a:rPr lang="en-GB" b="1" dirty="0">
                <a:latin typeface="Arial" panose="020B0604020202020204" pitchFamily="34" charset="0"/>
                <a:ea typeface="Times New Roman" panose="02020603050405020304" pitchFamily="18" charset="0"/>
                <a:cs typeface="Arial" panose="020B0604020202020204" pitchFamily="34" charset="0"/>
              </a:rPr>
              <a:t> </a:t>
            </a:r>
            <a:endParaRPr lang="en-GB" dirty="0">
              <a:latin typeface="Arial" panose="020B0604020202020204" pitchFamily="34" charset="0"/>
              <a:ea typeface="Times New Roman" panose="02020603050405020304" pitchFamily="18" charset="0"/>
              <a:cs typeface="Arial" panose="020B0604020202020204" pitchFamily="34" charset="0"/>
            </a:endParaRPr>
          </a:p>
          <a:p>
            <a:pPr marL="346192" indent="-346192" hangingPunct="0">
              <a:buFont typeface="Symbol" panose="05050102010706020507" pitchFamily="18" charset="2"/>
              <a:buChar char=""/>
              <a:tabLst>
                <a:tab pos="2662472" algn="ctr"/>
                <a:tab pos="5324943" algn="r"/>
                <a:tab pos="461589" algn="l"/>
              </a:tabLst>
            </a:pPr>
            <a:r>
              <a:rPr lang="en-GB" dirty="0">
                <a:latin typeface="Arial" panose="020B0604020202020204" pitchFamily="34" charset="0"/>
                <a:ea typeface="Times New Roman" panose="02020603050405020304" pitchFamily="18" charset="0"/>
                <a:cs typeface="Arial" panose="020B0604020202020204" pitchFamily="34" charset="0"/>
              </a:rPr>
              <a:t>Discuss and show examples of Clear and Cloudy language</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marL="346192" indent="-346192" hangingPunct="0">
              <a:buFont typeface="Symbol" panose="05050102010706020507" pitchFamily="18" charset="2"/>
              <a:buChar char=""/>
            </a:pPr>
            <a:r>
              <a:rPr lang="en-GB" dirty="0">
                <a:latin typeface="Arial" panose="020B0604020202020204" pitchFamily="34" charset="0"/>
                <a:ea typeface="Times New Roman" panose="02020603050405020304" pitchFamily="18" charset="0"/>
                <a:cs typeface="Arial" panose="020B0604020202020204" pitchFamily="34" charset="0"/>
              </a:rPr>
              <a:t>Discuss and show examples of Teaching Targets including the necessary elements: behaviour, conditions and degree of success.</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marL="346192" indent="-346192" hangingPunct="0">
              <a:buFont typeface="Symbol" panose="05050102010706020507" pitchFamily="18" charset="2"/>
              <a:buChar char=""/>
              <a:tabLst>
                <a:tab pos="2662472" algn="ctr"/>
                <a:tab pos="5324943" algn="r"/>
                <a:tab pos="461589" algn="l"/>
              </a:tabLst>
            </a:pPr>
            <a:r>
              <a:rPr lang="en-GB" dirty="0">
                <a:latin typeface="Arial" panose="020B0604020202020204" pitchFamily="34" charset="0"/>
                <a:ea typeface="Times New Roman" panose="02020603050405020304" pitchFamily="18" charset="0"/>
                <a:cs typeface="Arial" panose="020B0604020202020204" pitchFamily="34" charset="0"/>
              </a:rPr>
              <a:t>Provide an opportunity for participants to practice writing Clear Teaching Targets</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marL="346192" indent="-346192" hangingPunct="0">
              <a:buFont typeface="Symbol" panose="05050102010706020507" pitchFamily="18" charset="2"/>
              <a:buChar char=""/>
            </a:pPr>
            <a:r>
              <a:rPr lang="en-GB" dirty="0">
                <a:latin typeface="Arial" panose="020B0604020202020204" pitchFamily="34" charset="0"/>
                <a:ea typeface="Times New Roman" panose="02020603050405020304" pitchFamily="18" charset="0"/>
                <a:cs typeface="Arial" panose="020B0604020202020204" pitchFamily="34" charset="0"/>
              </a:rPr>
              <a:t>Ensure that this module builds on and consolidates earlier learning and fits clearly within the Portage model</a:t>
            </a:r>
          </a:p>
          <a:p>
            <a:pPr marL="461589" hangingPunct="0">
              <a:tabLst>
                <a:tab pos="2662472" algn="ctr"/>
                <a:tab pos="5324943" algn="r"/>
                <a:tab pos="461589" algn="l"/>
              </a:tabLst>
            </a:pPr>
            <a:endParaRPr lang="en-GB" b="1" dirty="0">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0A219DA0-B55C-4784-8F18-CB1CD2567E22}" type="slidenum">
              <a:rPr lang="en-GB" smtClean="0"/>
              <a:t>1</a:t>
            </a:fld>
            <a:endParaRPr lang="en-GB"/>
          </a:p>
        </p:txBody>
      </p:sp>
    </p:spTree>
    <p:extLst>
      <p:ext uri="{BB962C8B-B14F-4D97-AF65-F5344CB8AC3E}">
        <p14:creationId xmlns:p14="http://schemas.microsoft.com/office/powerpoint/2010/main" val="1411085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a:t>
            </a:fld>
            <a:endParaRPr lang="en-GB"/>
          </a:p>
        </p:txBody>
      </p:sp>
    </p:spTree>
    <p:extLst>
      <p:ext uri="{BB962C8B-B14F-4D97-AF65-F5344CB8AC3E}">
        <p14:creationId xmlns:p14="http://schemas.microsoft.com/office/powerpoint/2010/main" val="4034057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1589" algn="just" hangingPunct="0">
              <a:tabLst>
                <a:tab pos="2662472" algn="ctr"/>
                <a:tab pos="5324943" algn="r"/>
                <a:tab pos="461589" algn="l"/>
              </a:tabLst>
            </a:pPr>
            <a:r>
              <a:rPr lang="en-GB" sz="1800" dirty="0">
                <a:latin typeface="Arial" panose="020B0604020202020204" pitchFamily="34" charset="0"/>
                <a:ea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algn="just" hangingPunct="0"/>
            <a:r>
              <a:rPr lang="en-GB" sz="1400" dirty="0">
                <a:latin typeface="Arial" panose="020B0604020202020204" pitchFamily="34" charset="0"/>
                <a:ea typeface="Times New Roman" panose="02020603050405020304" pitchFamily="18" charset="0"/>
              </a:rPr>
              <a:t>This module is focused on the structured teaching circle and the skills needed to set clear targets for children</a:t>
            </a:r>
            <a:endParaRPr lang="en-GB" sz="1400" dirty="0">
              <a:latin typeface="Times New Roman" panose="02020603050405020304" pitchFamily="18" charset="0"/>
              <a:ea typeface="Times New Roman" panose="02020603050405020304" pitchFamily="18" charset="0"/>
            </a:endParaRPr>
          </a:p>
          <a:p>
            <a:pPr algn="just" hangingPunct="0"/>
            <a:endParaRPr lang="en-GB" sz="1400" dirty="0">
              <a:latin typeface="Arial" panose="020B0604020202020204" pitchFamily="34" charset="0"/>
              <a:ea typeface="Times New Roman" panose="02020603050405020304" pitchFamily="18" charset="0"/>
            </a:endParaRPr>
          </a:p>
          <a:p>
            <a:pPr algn="just" hangingPunct="0"/>
            <a:r>
              <a:rPr lang="en-GB" sz="1400" dirty="0">
                <a:latin typeface="Arial" panose="020B0604020202020204" pitchFamily="34" charset="0"/>
                <a:ea typeface="Times New Roman" panose="02020603050405020304" pitchFamily="18" charset="0"/>
              </a:rPr>
              <a:t>Explain that using clear language fits with all elements of the Portage model as we need to state clearly how the child plays and learns and share this with families</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Use Portage Circles to recap what has been covered in the training so far and to introduce the strategies / techniques we can use to help children to learn.</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a:t>
            </a:fld>
            <a:endParaRPr lang="en-GB"/>
          </a:p>
        </p:txBody>
      </p:sp>
    </p:spTree>
    <p:extLst>
      <p:ext uri="{BB962C8B-B14F-4D97-AF65-F5344CB8AC3E}">
        <p14:creationId xmlns:p14="http://schemas.microsoft.com/office/powerpoint/2010/main" val="3184184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400" dirty="0"/>
              <a:t>This module is focused on the structured teaching circle and the skills needed to set targets for children.</a:t>
            </a:r>
          </a:p>
          <a:p>
            <a:r>
              <a:rPr lang="en-GB" sz="1400" dirty="0"/>
              <a:t>Explain that using clear language fits with all elements of the Portage model as we need to state clearly how the child plays and learns and share this with families</a:t>
            </a:r>
            <a:endParaRPr lang="en-GB" sz="1400" i="1" dirty="0"/>
          </a:p>
          <a:p>
            <a:endParaRPr lang="en-GB" sz="1400" i="1" dirty="0"/>
          </a:p>
          <a:p>
            <a:pPr hangingPunct="0"/>
            <a:r>
              <a:rPr lang="en-GB" sz="1400" dirty="0">
                <a:latin typeface="Arial" panose="020B0604020202020204" pitchFamily="34" charset="0"/>
                <a:ea typeface="Times New Roman" panose="02020603050405020304" pitchFamily="18" charset="0"/>
              </a:rPr>
              <a:t>Use Portage Circles to recap what has been covered in the training so far and to introduce the strategies / techniques we can use to help children to learn.</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endParaRPr lang="en-GB" i="1" dirty="0"/>
          </a:p>
        </p:txBody>
      </p:sp>
      <p:sp>
        <p:nvSpPr>
          <p:cNvPr id="4" name="Slide Number Placeholder 3"/>
          <p:cNvSpPr>
            <a:spLocks noGrp="1"/>
          </p:cNvSpPr>
          <p:nvPr>
            <p:ph type="sldNum" sz="quarter" idx="10"/>
          </p:nvPr>
        </p:nvSpPr>
        <p:spPr/>
        <p:txBody>
          <a:bodyPr/>
          <a:lstStyle/>
          <a:p>
            <a:fld id="{0A219DA0-B55C-4784-8F18-CB1CD2567E22}"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947025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dirty="0"/>
              <a:t>The EYFS and current SEND legislation emphasises the use of clear targets, goals, outcomes and aspirations</a:t>
            </a:r>
          </a:p>
          <a:p>
            <a:pPr lvl="0" hangingPunct="0"/>
            <a:r>
              <a:rPr lang="en-GB" dirty="0"/>
              <a:t>Important to know what the child can do now as this will help inform the initial assessment and  plan  the child's next step for learning and the support needed to reach that step</a:t>
            </a:r>
          </a:p>
          <a:p>
            <a:endParaRPr lang="en-GB"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5</a:t>
            </a:fld>
            <a:endParaRPr lang="en-GB"/>
          </a:p>
        </p:txBody>
      </p:sp>
    </p:spTree>
    <p:extLst>
      <p:ext uri="{BB962C8B-B14F-4D97-AF65-F5344CB8AC3E}">
        <p14:creationId xmlns:p14="http://schemas.microsoft.com/office/powerpoint/2010/main" val="1236299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endParaRPr lang="en-GB" sz="1400" b="1" dirty="0"/>
          </a:p>
          <a:p>
            <a:pPr lvl="0" hangingPunct="0"/>
            <a:r>
              <a:rPr lang="en-GB" b="1" dirty="0">
                <a:latin typeface="Arial" panose="020B0604020202020204" pitchFamily="34" charset="0"/>
                <a:cs typeface="Arial" panose="020B0604020202020204" pitchFamily="34" charset="0"/>
              </a:rPr>
              <a:t>Activity 1</a:t>
            </a:r>
            <a:r>
              <a:rPr lang="en-GB" dirty="0">
                <a:latin typeface="Arial" panose="020B0604020202020204" pitchFamily="34" charset="0"/>
                <a:cs typeface="Arial" panose="020B0604020202020204" pitchFamily="34" charset="0"/>
              </a:rPr>
              <a:t> Either in pairs or demonstrated by trainers</a:t>
            </a:r>
          </a:p>
          <a:p>
            <a:pPr lvl="0" hangingPunct="0"/>
            <a:r>
              <a:rPr lang="en-GB" dirty="0">
                <a:latin typeface="Arial" panose="020B0604020202020204" pitchFamily="34" charset="0"/>
                <a:cs typeface="Arial" panose="020B0604020202020204" pitchFamily="34" charset="0"/>
              </a:rPr>
              <a:t>The aim of the activity is to encourage participants to appreciate that some of the language we use (in this case the language used to give instructions) can be open to interpretation. </a:t>
            </a:r>
          </a:p>
          <a:p>
            <a:pPr lvl="0" hangingPunct="0"/>
            <a:endParaRPr lang="en-GB" dirty="0">
              <a:latin typeface="Arial" panose="020B0604020202020204" pitchFamily="34" charset="0"/>
              <a:cs typeface="Arial" panose="020B0604020202020204" pitchFamily="34" charset="0"/>
            </a:endParaRPr>
          </a:p>
          <a:p>
            <a:pPr lvl="0" hangingPunct="0"/>
            <a:r>
              <a:rPr lang="en-GB" dirty="0">
                <a:latin typeface="Arial" panose="020B0604020202020204" pitchFamily="34" charset="0"/>
                <a:cs typeface="Arial" panose="020B0604020202020204" pitchFamily="34" charset="0"/>
              </a:rPr>
              <a:t>Divide participants into pairs where one person carries out the actions on the cards and the other person has to interpret what the instruction was.</a:t>
            </a:r>
          </a:p>
          <a:p>
            <a:pPr lvl="0" hangingPunct="0"/>
            <a:endParaRPr lang="en-GB" dirty="0">
              <a:latin typeface="Arial" panose="020B0604020202020204" pitchFamily="34" charset="0"/>
              <a:cs typeface="Arial" panose="020B0604020202020204" pitchFamily="34" charset="0"/>
            </a:endParaRPr>
          </a:p>
          <a:p>
            <a:pPr lvl="0" hangingPunct="0"/>
            <a:r>
              <a:rPr lang="en-GB" dirty="0">
                <a:latin typeface="Arial" panose="020B0604020202020204" pitchFamily="34" charset="0"/>
                <a:cs typeface="Arial" panose="020B0604020202020204" pitchFamily="34" charset="0"/>
              </a:rPr>
              <a:t>During feedback, point out that the clear statements (</a:t>
            </a:r>
            <a:r>
              <a:rPr lang="en-GB" i="1" dirty="0">
                <a:latin typeface="Arial" panose="020B0604020202020204" pitchFamily="34" charset="0"/>
                <a:cs typeface="Arial" panose="020B0604020202020204" pitchFamily="34" charset="0"/>
              </a:rPr>
              <a:t>shake hands, give your partner a piece of paper, wave to your partner</a:t>
            </a:r>
            <a:r>
              <a:rPr lang="en-GB" dirty="0">
                <a:latin typeface="Arial" panose="020B0604020202020204" pitchFamily="34" charset="0"/>
                <a:cs typeface="Arial" panose="020B0604020202020204" pitchFamily="34" charset="0"/>
              </a:rPr>
              <a:t>) were things you could easily </a:t>
            </a:r>
            <a:r>
              <a:rPr lang="en-GB" i="1" dirty="0">
                <a:latin typeface="Arial" panose="020B0604020202020204" pitchFamily="34" charset="0"/>
                <a:cs typeface="Arial" panose="020B0604020202020204" pitchFamily="34" charset="0"/>
              </a:rPr>
              <a:t>see</a:t>
            </a:r>
            <a:r>
              <a:rPr lang="en-GB" dirty="0">
                <a:latin typeface="Arial" panose="020B0604020202020204" pitchFamily="34" charset="0"/>
                <a:cs typeface="Arial" panose="020B0604020202020204" pitchFamily="34" charset="0"/>
              </a:rPr>
              <a:t> the person doing</a:t>
            </a:r>
          </a:p>
          <a:p>
            <a:pPr hangingPunct="0"/>
            <a:endParaRPr lang="en-GB" b="1" dirty="0">
              <a:latin typeface="Arial" panose="020B0604020202020204" pitchFamily="34" charset="0"/>
              <a:cs typeface="Arial" panose="020B0604020202020204" pitchFamily="34" charset="0"/>
            </a:endParaRPr>
          </a:p>
          <a:p>
            <a:pPr defTabSz="915964" hangingPunct="0">
              <a:defRPr/>
            </a:pPr>
            <a:r>
              <a:rPr lang="en-GB" dirty="0">
                <a:latin typeface="Arial" panose="020B0604020202020204" pitchFamily="34" charset="0"/>
                <a:cs typeface="Arial" panose="020B0604020202020204" pitchFamily="34" charset="0"/>
              </a:rPr>
              <a:t>It is likely that the statements which are less clear will have been interpreted in different ways by different pairs of participants, e.g. there are different ways to be ‘</a:t>
            </a:r>
            <a:r>
              <a:rPr lang="en-GB" i="1" dirty="0" err="1">
                <a:latin typeface="Arial" panose="020B0604020202020204" pitchFamily="34" charset="0"/>
                <a:cs typeface="Arial" panose="020B0604020202020204" pitchFamily="34" charset="0"/>
              </a:rPr>
              <a:t>unco</a:t>
            </a:r>
            <a:r>
              <a:rPr lang="en-GB" i="1" dirty="0">
                <a:latin typeface="Arial" panose="020B0604020202020204" pitchFamily="34" charset="0"/>
                <a:cs typeface="Arial" panose="020B0604020202020204" pitchFamily="34" charset="0"/>
              </a:rPr>
              <a:t>-operative’</a:t>
            </a:r>
            <a:r>
              <a:rPr lang="en-GB" dirty="0">
                <a:latin typeface="Arial" panose="020B0604020202020204" pitchFamily="34" charset="0"/>
                <a:cs typeface="Arial" panose="020B0604020202020204" pitchFamily="34" charset="0"/>
              </a:rPr>
              <a:t> and ‘</a:t>
            </a:r>
            <a:r>
              <a:rPr lang="en-GB" i="1" dirty="0">
                <a:latin typeface="Arial" panose="020B0604020202020204" pitchFamily="34" charset="0"/>
                <a:cs typeface="Arial" panose="020B0604020202020204" pitchFamily="34" charset="0"/>
              </a:rPr>
              <a:t>kind’</a:t>
            </a:r>
            <a:r>
              <a:rPr lang="en-GB" dirty="0">
                <a:latin typeface="Arial" panose="020B0604020202020204" pitchFamily="34" charset="0"/>
                <a:cs typeface="Arial" panose="020B0604020202020204" pitchFamily="34" charset="0"/>
              </a:rPr>
              <a:t>, and partners may not have found it easy to clearly identify what the other person was doing.  This should be pointed out during feedback as an introduction to cloudy terminology.</a:t>
            </a:r>
          </a:p>
          <a:p>
            <a:pPr defTabSz="915964" hangingPunct="0">
              <a:defRPr/>
            </a:pPr>
            <a:endParaRPr lang="en-GB" dirty="0">
              <a:latin typeface="Arial" panose="020B0604020202020204" pitchFamily="34" charset="0"/>
              <a:cs typeface="Arial" panose="020B0604020202020204" pitchFamily="34" charset="0"/>
            </a:endParaRPr>
          </a:p>
          <a:p>
            <a:pPr defTabSz="915964" hangingPunct="0">
              <a:defRPr/>
            </a:pPr>
            <a:r>
              <a:rPr lang="en-GB" b="1" dirty="0">
                <a:latin typeface="Arial" panose="020B0604020202020204" pitchFamily="34" charset="0"/>
                <a:cs typeface="Arial" panose="020B0604020202020204" pitchFamily="34" charset="0"/>
              </a:rPr>
              <a:t>If there are two trainers, you may prefer just to do the activities together as a whole group commenting on what you are conveying with your partner.</a:t>
            </a:r>
          </a:p>
          <a:p>
            <a:pPr hangingPunct="0"/>
            <a:endParaRPr lang="en-GB" dirty="0">
              <a:latin typeface="Arial" panose="020B0604020202020204" pitchFamily="34" charset="0"/>
              <a:cs typeface="Arial" panose="020B0604020202020204" pitchFamily="34" charset="0"/>
            </a:endParaRPr>
          </a:p>
          <a:p>
            <a:pPr hangingPunct="0"/>
            <a:r>
              <a:rPr lang="en-GB" b="1" dirty="0">
                <a:latin typeface="Arial" panose="020B0604020202020204" pitchFamily="34" charset="0"/>
                <a:cs typeface="Arial" panose="020B0604020202020204" pitchFamily="34" charset="0"/>
              </a:rPr>
              <a:t>Trainers may prefer to use a different activity here to illustrate the importance of using clear language </a:t>
            </a:r>
          </a:p>
          <a:p>
            <a:pPr hangingPunct="0"/>
            <a:endParaRPr lang="en-GB" b="1" dirty="0">
              <a:latin typeface="Arial" panose="020B0604020202020204" pitchFamily="34" charset="0"/>
              <a:cs typeface="Arial" panose="020B0604020202020204" pitchFamily="34" charset="0"/>
            </a:endParaRPr>
          </a:p>
          <a:p>
            <a:pPr hangingPunct="0"/>
            <a:endParaRPr lang="en-GB" b="1" dirty="0"/>
          </a:p>
          <a:p>
            <a:pPr hangingPunct="0"/>
            <a:endParaRPr lang="en-GB" b="1" dirty="0"/>
          </a:p>
          <a:p>
            <a:pPr hangingPunct="0"/>
            <a:endParaRPr lang="en-GB" b="1" dirty="0"/>
          </a:p>
          <a:p>
            <a:pPr hangingPunct="0"/>
            <a:endParaRPr lang="en-GB" b="1" dirty="0"/>
          </a:p>
          <a:p>
            <a:pPr hangingPunct="0"/>
            <a:endParaRPr lang="en-GB" dirty="0"/>
          </a:p>
          <a:p>
            <a:pPr hangingPunct="0"/>
            <a:endParaRPr lang="en-GB" b="1" dirty="0"/>
          </a:p>
          <a:p>
            <a:pPr hangingPunct="0"/>
            <a:endParaRPr lang="en-GB" b="1" dirty="0"/>
          </a:p>
          <a:p>
            <a:pPr hangingPunct="0"/>
            <a:endParaRPr lang="en-GB" dirty="0"/>
          </a:p>
          <a:p>
            <a:pPr defTabSz="915964">
              <a:defRPr/>
            </a:pPr>
            <a:endParaRPr lang="en-GB" b="1"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6</a:t>
            </a:fld>
            <a:endParaRPr lang="en-GB"/>
          </a:p>
        </p:txBody>
      </p:sp>
    </p:spTree>
    <p:extLst>
      <p:ext uri="{BB962C8B-B14F-4D97-AF65-F5344CB8AC3E}">
        <p14:creationId xmlns:p14="http://schemas.microsoft.com/office/powerpoint/2010/main" val="931440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Activity to be carried out as a group,  asking by a show of hands what the different words mean to different people. </a:t>
            </a:r>
          </a:p>
          <a:p>
            <a:r>
              <a:rPr lang="en-GB" sz="1400" dirty="0"/>
              <a:t>Highlight how this shows how we all use words differently and how this can affect  how we describe what we are expecting children to do or describing their behaviours.</a:t>
            </a: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7</a:t>
            </a:fld>
            <a:endParaRPr lang="en-GB"/>
          </a:p>
        </p:txBody>
      </p:sp>
    </p:spTree>
    <p:extLst>
      <p:ext uri="{BB962C8B-B14F-4D97-AF65-F5344CB8AC3E}">
        <p14:creationId xmlns:p14="http://schemas.microsoft.com/office/powerpoint/2010/main" val="165033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400" b="1" dirty="0"/>
              <a:t>Before this slide sun and clouds activity optional</a:t>
            </a:r>
          </a:p>
          <a:p>
            <a:pPr lvl="0" hangingPunct="0"/>
            <a:r>
              <a:rPr lang="en-GB" sz="1400" dirty="0"/>
              <a:t>Cloudy statements are vague &amp; open to many interpretations</a:t>
            </a:r>
          </a:p>
          <a:p>
            <a:pPr lvl="0" hangingPunct="0"/>
            <a:r>
              <a:rPr lang="en-GB" sz="1400" dirty="0"/>
              <a:t>Some words can mean different things to different people</a:t>
            </a:r>
          </a:p>
          <a:p>
            <a:pPr lvl="0" hangingPunct="0"/>
            <a:r>
              <a:rPr lang="en-GB" sz="1400" dirty="0"/>
              <a:t>Avoiding ‘Cloudy’ statements helps make communication clearer</a:t>
            </a:r>
          </a:p>
          <a:p>
            <a:pPr marL="692384" algn="just" hangingPunct="0"/>
            <a:r>
              <a:rPr lang="en-GB" sz="1400" dirty="0">
                <a:latin typeface="Arial" panose="020B0604020202020204" pitchFamily="34" charset="0"/>
                <a:ea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marL="346192" indent="-346192" algn="just" hangingPunct="0">
              <a:buFont typeface="Symbol" panose="05050102010706020507" pitchFamily="18" charset="2"/>
              <a:buChar char=""/>
            </a:pPr>
            <a:r>
              <a:rPr lang="en-GB" sz="1400" dirty="0">
                <a:latin typeface="Arial" panose="020B0604020202020204" pitchFamily="34" charset="0"/>
                <a:ea typeface="Times New Roman" panose="02020603050405020304" pitchFamily="18" charset="0"/>
              </a:rPr>
              <a:t>Cloudy statements are vague &amp; open to many interpretations</a:t>
            </a:r>
            <a:endParaRPr lang="en-GB" sz="1400" dirty="0">
              <a:latin typeface="Times New Roman" panose="02020603050405020304" pitchFamily="18" charset="0"/>
              <a:ea typeface="Times New Roman" panose="02020603050405020304" pitchFamily="18" charset="0"/>
            </a:endParaRPr>
          </a:p>
          <a:p>
            <a:pPr marL="346192" indent="-346192" algn="just" hangingPunct="0">
              <a:buFont typeface="Symbol" panose="05050102010706020507" pitchFamily="18" charset="2"/>
              <a:buChar char=""/>
            </a:pPr>
            <a:r>
              <a:rPr lang="en-GB" sz="1400" dirty="0">
                <a:latin typeface="Arial" panose="020B0604020202020204" pitchFamily="34" charset="0"/>
                <a:ea typeface="Times New Roman" panose="02020603050405020304" pitchFamily="18" charset="0"/>
              </a:rPr>
              <a:t>Some words can mean different things to different people</a:t>
            </a:r>
            <a:endParaRPr lang="en-GB" sz="1400" dirty="0">
              <a:latin typeface="Times New Roman" panose="02020603050405020304" pitchFamily="18" charset="0"/>
              <a:ea typeface="Times New Roman" panose="02020603050405020304" pitchFamily="18" charset="0"/>
            </a:endParaRPr>
          </a:p>
          <a:p>
            <a:pPr marL="346192" indent="-346192" algn="just" hangingPunct="0">
              <a:buFont typeface="Symbol" panose="05050102010706020507" pitchFamily="18" charset="2"/>
              <a:buChar char=""/>
            </a:pPr>
            <a:r>
              <a:rPr lang="en-GB" sz="1400" dirty="0">
                <a:latin typeface="Arial" panose="020B0604020202020204" pitchFamily="34" charset="0"/>
                <a:ea typeface="Times New Roman" panose="02020603050405020304" pitchFamily="18" charset="0"/>
              </a:rPr>
              <a:t>Avoiding ‘Cloudy’ statements helps make communication clearer</a:t>
            </a:r>
            <a:endParaRPr lang="en-GB" sz="1400" dirty="0">
              <a:latin typeface="Times New Roman" panose="02020603050405020304" pitchFamily="18" charset="0"/>
              <a:ea typeface="Times New Roman" panose="02020603050405020304" pitchFamily="18" charset="0"/>
            </a:endParaRPr>
          </a:p>
          <a:p>
            <a:pPr marL="346192" indent="-346192" algn="just" hangingPunct="0">
              <a:buFont typeface="Symbol" panose="05050102010706020507" pitchFamily="18" charset="2"/>
              <a:buChar char=""/>
            </a:pPr>
            <a:r>
              <a:rPr lang="en-GB" sz="1400" dirty="0">
                <a:latin typeface="Arial" panose="020B0604020202020204" pitchFamily="34" charset="0"/>
                <a:ea typeface="Times New Roman" panose="02020603050405020304" pitchFamily="18" charset="0"/>
              </a:rPr>
              <a:t>Clear statements are open to few interpretations</a:t>
            </a:r>
            <a:endParaRPr lang="en-GB" sz="1400" dirty="0">
              <a:latin typeface="Times New Roman" panose="02020603050405020304" pitchFamily="18" charset="0"/>
              <a:ea typeface="Times New Roman" panose="02020603050405020304" pitchFamily="18" charset="0"/>
            </a:endParaRPr>
          </a:p>
          <a:p>
            <a:pPr marL="346192" indent="-346192" algn="just" hangingPunct="0">
              <a:buFont typeface="Symbol" panose="05050102010706020507" pitchFamily="18" charset="2"/>
              <a:buChar char=""/>
            </a:pPr>
            <a:r>
              <a:rPr lang="en-GB" sz="1400" dirty="0">
                <a:latin typeface="Arial" panose="020B0604020202020204" pitchFamily="34" charset="0"/>
                <a:ea typeface="Times New Roman" panose="02020603050405020304" pitchFamily="18" charset="0"/>
              </a:rPr>
              <a:t>Adults can see or hear what the child can do</a:t>
            </a:r>
            <a:endParaRPr lang="en-GB" sz="1400" dirty="0">
              <a:latin typeface="Times New Roman" panose="02020603050405020304" pitchFamily="18" charset="0"/>
              <a:ea typeface="Times New Roman" panose="02020603050405020304" pitchFamily="18" charset="0"/>
            </a:endParaRPr>
          </a:p>
          <a:p>
            <a:pPr marL="346192" indent="-346192" algn="just" hangingPunct="0">
              <a:buFont typeface="Symbol" panose="05050102010706020507" pitchFamily="18" charset="2"/>
              <a:buChar char=""/>
            </a:pPr>
            <a:r>
              <a:rPr lang="en-GB" sz="1400" dirty="0">
                <a:latin typeface="Arial" panose="020B0604020202020204" pitchFamily="34" charset="0"/>
                <a:ea typeface="Times New Roman" panose="02020603050405020304" pitchFamily="18" charset="0"/>
              </a:rPr>
              <a:t>Clear statements enable adults to plan the next step for the child</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Check participants understanding before moving on, it may help to have some examples</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8</a:t>
            </a:fld>
            <a:endParaRPr lang="en-GB"/>
          </a:p>
        </p:txBody>
      </p:sp>
    </p:spTree>
    <p:extLst>
      <p:ext uri="{BB962C8B-B14F-4D97-AF65-F5344CB8AC3E}">
        <p14:creationId xmlns:p14="http://schemas.microsoft.com/office/powerpoint/2010/main" val="4072488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400" dirty="0"/>
              <a:t>Clear statements are open to few interpretations</a:t>
            </a:r>
          </a:p>
          <a:p>
            <a:pPr lvl="0" hangingPunct="0"/>
            <a:r>
              <a:rPr lang="en-GB" sz="1400" dirty="0"/>
              <a:t>Clear statements enable adults to plan the next step for the child</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9</a:t>
            </a:fld>
            <a:endParaRPr lang="en-GB"/>
          </a:p>
        </p:txBody>
      </p:sp>
    </p:spTree>
    <p:extLst>
      <p:ext uri="{BB962C8B-B14F-4D97-AF65-F5344CB8AC3E}">
        <p14:creationId xmlns:p14="http://schemas.microsoft.com/office/powerpoint/2010/main" val="19433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A quick way to ‘test’ if a word is clear is to ask the question ‘can it be seen or heard?’</a:t>
            </a:r>
          </a:p>
          <a:p>
            <a:endParaRPr lang="en-GB" sz="1400" dirty="0"/>
          </a:p>
          <a:p>
            <a:r>
              <a:rPr lang="en-GB" sz="1400" dirty="0"/>
              <a:t>If a child could say “Hey you come and see me/hear me”  it shows that  the instruction is clear . E.G you cannot hear or see a child “know” the colour red </a:t>
            </a:r>
          </a:p>
        </p:txBody>
      </p:sp>
      <p:sp>
        <p:nvSpPr>
          <p:cNvPr id="4" name="Slide Number Placeholder 3"/>
          <p:cNvSpPr>
            <a:spLocks noGrp="1"/>
          </p:cNvSpPr>
          <p:nvPr>
            <p:ph type="sldNum" sz="quarter" idx="10"/>
          </p:nvPr>
        </p:nvSpPr>
        <p:spPr/>
        <p:txBody>
          <a:bodyPr/>
          <a:lstStyle/>
          <a:p>
            <a:fld id="{4A58128E-F9F3-4300-B527-B0FD97878106}" type="slidenum">
              <a:rPr lang="en-GB" smtClean="0"/>
              <a:t>10</a:t>
            </a:fld>
            <a:endParaRPr lang="en-GB"/>
          </a:p>
        </p:txBody>
      </p:sp>
    </p:spTree>
    <p:extLst>
      <p:ext uri="{BB962C8B-B14F-4D97-AF65-F5344CB8AC3E}">
        <p14:creationId xmlns:p14="http://schemas.microsoft.com/office/powerpoint/2010/main" val="1411275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64">
              <a:defRPr/>
            </a:pPr>
            <a:r>
              <a:rPr lang="en-GB" dirty="0">
                <a:latin typeface="Arial" panose="020B0604020202020204" pitchFamily="34" charset="0"/>
                <a:cs typeface="Arial" panose="020B0604020202020204" pitchFamily="34" charset="0"/>
              </a:rPr>
              <a:t>Ask participants to look at the examples on </a:t>
            </a:r>
            <a:r>
              <a:rPr lang="en-GB" b="1" dirty="0">
                <a:latin typeface="Arial" panose="020B0604020202020204" pitchFamily="34" charset="0"/>
                <a:cs typeface="Arial" panose="020B0604020202020204" pitchFamily="34" charset="0"/>
              </a:rPr>
              <a:t>Activity Sheet 2 </a:t>
            </a:r>
            <a:r>
              <a:rPr lang="en-GB" dirty="0">
                <a:latin typeface="Arial" panose="020B0604020202020204" pitchFamily="34" charset="0"/>
                <a:cs typeface="Arial" panose="020B0604020202020204" pitchFamily="34" charset="0"/>
              </a:rPr>
              <a:t>and decide if they are Cloudy or Clear and why.</a:t>
            </a:r>
          </a:p>
          <a:p>
            <a:pPr defTabSz="915964">
              <a:defRPr/>
            </a:pPr>
            <a:endParaRPr lang="en-GB" b="1" dirty="0">
              <a:latin typeface="Arial" panose="020B0604020202020204" pitchFamily="34" charset="0"/>
              <a:cs typeface="Arial" panose="020B0604020202020204" pitchFamily="34" charset="0"/>
            </a:endParaRPr>
          </a:p>
          <a:p>
            <a:pPr defTabSz="915964">
              <a:defRPr/>
            </a:pPr>
            <a:r>
              <a:rPr lang="en-GB" b="1" dirty="0">
                <a:latin typeface="Arial" panose="020B0604020202020204" pitchFamily="34" charset="0"/>
                <a:cs typeface="Arial" panose="020B0604020202020204" pitchFamily="34" charset="0"/>
              </a:rPr>
              <a:t>Trainers may prefer to change PP to their own choice of activity</a:t>
            </a:r>
          </a:p>
          <a:p>
            <a:pPr defTabSz="915964">
              <a:defRPr/>
            </a:pPr>
            <a:endParaRPr lang="en-GB" b="1" dirty="0">
              <a:latin typeface="Arial" panose="020B0604020202020204" pitchFamily="34" charset="0"/>
              <a:cs typeface="Arial" panose="020B0604020202020204" pitchFamily="34" charset="0"/>
            </a:endParaRPr>
          </a:p>
          <a:p>
            <a:pPr defTabSz="915964">
              <a:defRPr/>
            </a:pPr>
            <a:r>
              <a:rPr lang="en-GB" b="1" dirty="0">
                <a:latin typeface="Arial" panose="020B0604020202020204" pitchFamily="34" charset="0"/>
                <a:cs typeface="Arial" panose="020B0604020202020204" pitchFamily="34" charset="0"/>
              </a:rPr>
              <a:t>Actual examples of statements could also be used here  </a:t>
            </a:r>
          </a:p>
          <a:p>
            <a:pPr defTabSz="915964">
              <a:defRPr/>
            </a:pPr>
            <a:endParaRPr lang="en-GB" b="1" dirty="0">
              <a:latin typeface="Arial" panose="020B0604020202020204" pitchFamily="34" charset="0"/>
              <a:cs typeface="Arial" panose="020B0604020202020204" pitchFamily="34" charset="0"/>
            </a:endParaRPr>
          </a:p>
          <a:p>
            <a:pPr defTabSz="915964">
              <a:defRPr/>
            </a:pPr>
            <a:r>
              <a:rPr lang="en-GB" b="1" dirty="0">
                <a:latin typeface="Arial" panose="020B0604020202020204" pitchFamily="34" charset="0"/>
                <a:ea typeface="Calibri" panose="020F0502020204030204" pitchFamily="34" charset="0"/>
                <a:cs typeface="Arial" panose="020B0604020202020204" pitchFamily="34" charset="0"/>
              </a:rPr>
              <a:t>Unclear words and phrases</a:t>
            </a:r>
          </a:p>
          <a:p>
            <a:pPr>
              <a:lnSpc>
                <a:spcPct val="107000"/>
              </a:lnSpc>
              <a:spcAft>
                <a:spcPts val="808"/>
              </a:spcAft>
            </a:pPr>
            <a:r>
              <a:rPr lang="en-GB"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8"/>
              </a:spcAft>
            </a:pPr>
            <a:r>
              <a:rPr lang="en-GB" dirty="0">
                <a:latin typeface="Arial" panose="020B0604020202020204" pitchFamily="34" charset="0"/>
                <a:ea typeface="Calibri" panose="020F0502020204030204" pitchFamily="34" charset="0"/>
                <a:cs typeface="Arial" panose="020B0604020202020204" pitchFamily="34" charset="0"/>
              </a:rPr>
              <a:t>We need to state what we can hear and see the child doing and not add emotional labels, </a:t>
            </a:r>
            <a:r>
              <a:rPr lang="en-GB" dirty="0" err="1">
                <a:latin typeface="Arial" panose="020B0604020202020204" pitchFamily="34" charset="0"/>
                <a:ea typeface="Calibri" panose="020F0502020204030204" pitchFamily="34" charset="0"/>
                <a:cs typeface="Arial" panose="020B0604020202020204" pitchFamily="34" charset="0"/>
              </a:rPr>
              <a:t>e.g</a:t>
            </a:r>
            <a:r>
              <a:rPr lang="en-GB" dirty="0">
                <a:latin typeface="Arial" panose="020B0604020202020204" pitchFamily="34" charset="0"/>
                <a:ea typeface="Calibri" panose="020F0502020204030204" pitchFamily="34" charset="0"/>
                <a:cs typeface="Arial" panose="020B0604020202020204" pitchFamily="34" charset="0"/>
              </a:rPr>
              <a:t> an unclear statement would be ‘at nursery a child prefers to be on their own’, how do we know this is the case? It may be that they cannot cope with other children around them, or there is something in the environment affecting their responses or their developmental level is effecting their behaviour. It is clearer just to describe what is seen or heard, </a:t>
            </a:r>
            <a:r>
              <a:rPr lang="en-GB" dirty="0" err="1">
                <a:latin typeface="Arial" panose="020B0604020202020204" pitchFamily="34" charset="0"/>
                <a:ea typeface="Calibri" panose="020F0502020204030204" pitchFamily="34" charset="0"/>
                <a:cs typeface="Arial" panose="020B0604020202020204" pitchFamily="34" charset="0"/>
              </a:rPr>
              <a:t>e.g</a:t>
            </a:r>
            <a:r>
              <a:rPr lang="en-GB" dirty="0">
                <a:latin typeface="Arial" panose="020B0604020202020204" pitchFamily="34" charset="0"/>
                <a:ea typeface="Calibri" panose="020F0502020204030204" pitchFamily="34" charset="0"/>
                <a:cs typeface="Arial" panose="020B0604020202020204" pitchFamily="34" charset="0"/>
              </a:rPr>
              <a:t> ‘when the child is in the setting, they walk round the room and do not go up to other children’</a:t>
            </a:r>
          </a:p>
          <a:p>
            <a:pPr>
              <a:lnSpc>
                <a:spcPct val="107000"/>
              </a:lnSpc>
              <a:spcAft>
                <a:spcPts val="808"/>
              </a:spcAft>
            </a:pPr>
            <a:r>
              <a:rPr lang="en-GB" dirty="0">
                <a:latin typeface="Arial" panose="020B0604020202020204" pitchFamily="34" charset="0"/>
                <a:ea typeface="Calibri" panose="020F0502020204030204" pitchFamily="34" charset="0"/>
                <a:cs typeface="Arial" panose="020B0604020202020204" pitchFamily="34" charset="0"/>
              </a:rPr>
              <a:t> </a:t>
            </a:r>
          </a:p>
          <a:p>
            <a:pPr defTabSz="915964">
              <a:defRPr/>
            </a:pPr>
            <a:endParaRPr lang="en-GB" sz="14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11</a:t>
            </a:fld>
            <a:endParaRPr lang="en-GB"/>
          </a:p>
        </p:txBody>
      </p:sp>
    </p:spTree>
    <p:extLst>
      <p:ext uri="{BB962C8B-B14F-4D97-AF65-F5344CB8AC3E}">
        <p14:creationId xmlns:p14="http://schemas.microsoft.com/office/powerpoint/2010/main" val="1411275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Point out that the first goal is cloudy and open to many interpretations.  We are not able to ‘see’ or ‘hear’ Tilly becoming more independent, so the language needs to be clearer.</a:t>
            </a:r>
          </a:p>
          <a:p>
            <a:r>
              <a:rPr lang="en-GB" dirty="0"/>
              <a:t>Go through the different examples of clear goals that could be used instead.</a:t>
            </a:r>
          </a:p>
          <a:p>
            <a:r>
              <a:rPr lang="en-GB"/>
              <a:t>It is essential </a:t>
            </a:r>
            <a:r>
              <a:rPr lang="en-GB" dirty="0"/>
              <a:t>to use </a:t>
            </a:r>
            <a:r>
              <a:rPr lang="en-GB" b="1" dirty="0"/>
              <a:t>WILL </a:t>
            </a:r>
            <a:r>
              <a:rPr lang="en-GB" dirty="0"/>
              <a:t>as this is a target so needs to be stated as what we plan to happen following the intervention.</a:t>
            </a:r>
          </a:p>
          <a:p>
            <a:endParaRPr lang="en-GB" sz="1400" dirty="0"/>
          </a:p>
        </p:txBody>
      </p:sp>
      <p:sp>
        <p:nvSpPr>
          <p:cNvPr id="4" name="Slide Number Placeholder 3"/>
          <p:cNvSpPr>
            <a:spLocks noGrp="1"/>
          </p:cNvSpPr>
          <p:nvPr>
            <p:ph type="sldNum" sz="quarter" idx="10"/>
          </p:nvPr>
        </p:nvSpPr>
        <p:spPr/>
        <p:txBody>
          <a:bodyPr/>
          <a:lstStyle/>
          <a:p>
            <a:fld id="{4A58128E-F9F3-4300-B527-B0FD97878106}" type="slidenum">
              <a:rPr lang="en-GB" smtClean="0"/>
              <a:t>12</a:t>
            </a:fld>
            <a:endParaRPr lang="en-GB"/>
          </a:p>
        </p:txBody>
      </p:sp>
    </p:spTree>
    <p:extLst>
      <p:ext uri="{BB962C8B-B14F-4D97-AF65-F5344CB8AC3E}">
        <p14:creationId xmlns:p14="http://schemas.microsoft.com/office/powerpoint/2010/main" val="3073011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64">
              <a:defRPr/>
            </a:pPr>
            <a:r>
              <a:rPr lang="en-GB" dirty="0"/>
              <a:t>Go through examples and check participants are clear</a:t>
            </a:r>
          </a:p>
          <a:p>
            <a:pPr marL="346192" indent="-346192" hangingPunct="0">
              <a:buFont typeface="Symbol" panose="05050102010706020507" pitchFamily="18" charset="2"/>
              <a:buChar char=""/>
            </a:pPr>
            <a:r>
              <a:rPr lang="en-GB" dirty="0">
                <a:latin typeface="Arial" panose="020B0604020202020204" pitchFamily="34" charset="0"/>
                <a:ea typeface="Times New Roman" panose="02020603050405020304" pitchFamily="18" charset="0"/>
              </a:rPr>
              <a:t>If goals are cloudy, there are ways of making them clearer and more meaningful</a:t>
            </a:r>
            <a:endParaRPr lang="en-GB" dirty="0">
              <a:latin typeface="Times New Roman" panose="02020603050405020304" pitchFamily="18" charset="0"/>
              <a:ea typeface="Times New Roman" panose="02020603050405020304" pitchFamily="18" charset="0"/>
            </a:endParaRPr>
          </a:p>
          <a:p>
            <a:pPr marL="346192" indent="-346192" hangingPunct="0">
              <a:buFont typeface="Symbol" panose="05050102010706020507" pitchFamily="18" charset="2"/>
              <a:buChar char=""/>
            </a:pPr>
            <a:r>
              <a:rPr lang="en-GB" dirty="0">
                <a:latin typeface="Arial" panose="020B0604020202020204" pitchFamily="34" charset="0"/>
                <a:ea typeface="Times New Roman" panose="02020603050405020304" pitchFamily="18" charset="0"/>
              </a:rPr>
              <a:t>Refer back to the ‘can you see or hear it’ slide</a:t>
            </a:r>
            <a:endParaRPr lang="en-GB"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13</a:t>
            </a:fld>
            <a:endParaRPr lang="en-GB"/>
          </a:p>
        </p:txBody>
      </p:sp>
    </p:spTree>
    <p:extLst>
      <p:ext uri="{BB962C8B-B14F-4D97-AF65-F5344CB8AC3E}">
        <p14:creationId xmlns:p14="http://schemas.microsoft.com/office/powerpoint/2010/main" val="3363347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14</a:t>
            </a:fld>
            <a:endParaRPr lang="en-GB"/>
          </a:p>
        </p:txBody>
      </p:sp>
    </p:spTree>
    <p:extLst>
      <p:ext uri="{BB962C8B-B14F-4D97-AF65-F5344CB8AC3E}">
        <p14:creationId xmlns:p14="http://schemas.microsoft.com/office/powerpoint/2010/main" val="3348897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400" b="1" dirty="0"/>
              <a:t>Group Activity</a:t>
            </a:r>
          </a:p>
          <a:p>
            <a:pPr lvl="0" hangingPunct="0"/>
            <a:r>
              <a:rPr lang="en-GB" sz="1400" dirty="0"/>
              <a:t>If goals are cloudy, there are ways of making them clearer and more meaningful</a:t>
            </a:r>
          </a:p>
          <a:p>
            <a:pPr lvl="0" hangingPunct="0"/>
            <a:r>
              <a:rPr lang="en-GB" sz="1400" dirty="0"/>
              <a:t> </a:t>
            </a:r>
          </a:p>
          <a:p>
            <a:pPr lvl="0" hangingPunct="0"/>
            <a:r>
              <a:rPr lang="en-GB" sz="1400" dirty="0"/>
              <a:t>Instructions</a:t>
            </a:r>
            <a:r>
              <a:rPr lang="en-GB" sz="1400" b="1" dirty="0"/>
              <a:t>:</a:t>
            </a:r>
            <a:r>
              <a:rPr lang="en-GB" sz="1400" dirty="0"/>
              <a:t> In pairs, change the cloudy targets to make them clearer</a:t>
            </a:r>
          </a:p>
          <a:p>
            <a:pPr lvl="0" hangingPunct="0"/>
            <a:endParaRPr lang="en-GB" sz="1400" dirty="0"/>
          </a:p>
          <a:p>
            <a:pPr lvl="0" hangingPunct="0"/>
            <a:r>
              <a:rPr lang="en-GB" sz="1400" dirty="0"/>
              <a:t>Refer back to the ‘can you see or hear it’ slide</a:t>
            </a:r>
          </a:p>
          <a:p>
            <a:pPr defTabSz="915964">
              <a:defRPr/>
            </a:pPr>
            <a:endParaRPr lang="en-GB" sz="1400" b="1" dirty="0">
              <a:latin typeface="Arial" panose="020B0604020202020204" pitchFamily="34" charset="0"/>
              <a:cs typeface="Arial" panose="020B0604020202020204" pitchFamily="34" charset="0"/>
            </a:endParaRPr>
          </a:p>
          <a:p>
            <a:pPr defTabSz="915964">
              <a:defRPr/>
            </a:pPr>
            <a:r>
              <a:rPr lang="en-GB" sz="1400" b="1" dirty="0">
                <a:latin typeface="Arial" panose="020B0604020202020204" pitchFamily="34" charset="0"/>
                <a:cs typeface="Arial" panose="020B0604020202020204" pitchFamily="34" charset="0"/>
              </a:rPr>
              <a:t>Trainers may prefer to change PP to their own choice of activity</a:t>
            </a:r>
          </a:p>
          <a:p>
            <a:pPr defTabSz="915964">
              <a:defRPr/>
            </a:pPr>
            <a:r>
              <a:rPr lang="en-GB" sz="1400" b="1" dirty="0">
                <a:latin typeface="Arial" panose="020B0604020202020204" pitchFamily="34" charset="0"/>
                <a:cs typeface="Arial" panose="020B0604020202020204" pitchFamily="34" charset="0"/>
              </a:rPr>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15</a:t>
            </a:fld>
            <a:endParaRPr lang="en-GB"/>
          </a:p>
        </p:txBody>
      </p:sp>
    </p:spTree>
    <p:extLst>
      <p:ext uri="{BB962C8B-B14F-4D97-AF65-F5344CB8AC3E}">
        <p14:creationId xmlns:p14="http://schemas.microsoft.com/office/powerpoint/2010/main" val="853966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key to introducing teaching targets</a:t>
            </a:r>
          </a:p>
        </p:txBody>
      </p:sp>
      <p:sp>
        <p:nvSpPr>
          <p:cNvPr id="4" name="Slide Number Placeholder 3"/>
          <p:cNvSpPr>
            <a:spLocks noGrp="1"/>
          </p:cNvSpPr>
          <p:nvPr>
            <p:ph type="sldNum" sz="quarter" idx="10"/>
          </p:nvPr>
        </p:nvSpPr>
        <p:spPr/>
        <p:txBody>
          <a:bodyPr/>
          <a:lstStyle/>
          <a:p>
            <a:fld id="{4A58128E-F9F3-4300-B527-B0FD97878106}" type="slidenum">
              <a:rPr lang="en-GB" smtClean="0"/>
              <a:t>16</a:t>
            </a:fld>
            <a:endParaRPr lang="en-GB"/>
          </a:p>
        </p:txBody>
      </p:sp>
    </p:spTree>
    <p:extLst>
      <p:ext uri="{BB962C8B-B14F-4D97-AF65-F5344CB8AC3E}">
        <p14:creationId xmlns:p14="http://schemas.microsoft.com/office/powerpoint/2010/main" val="875510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178" hangingPunct="0">
              <a:defRPr/>
            </a:pPr>
            <a:r>
              <a:rPr lang="en-GB" dirty="0"/>
              <a:t>This is the main learning point of the session and it should be checked that participants are clear about the </a:t>
            </a:r>
            <a:r>
              <a:rPr lang="en-GB" b="1" dirty="0"/>
              <a:t>4 elements </a:t>
            </a:r>
            <a:r>
              <a:rPr lang="en-GB" dirty="0"/>
              <a:t>by talking through the following slides carefully.</a:t>
            </a:r>
            <a:r>
              <a:rPr lang="en-GB" dirty="0">
                <a:latin typeface="Arial" panose="020B0604020202020204" pitchFamily="34" charset="0"/>
              </a:rPr>
              <a:t> </a:t>
            </a:r>
            <a:r>
              <a:rPr lang="en-GB" dirty="0">
                <a:latin typeface="Arial" panose="020B0604020202020204" pitchFamily="34" charset="0"/>
                <a:ea typeface="Times New Roman" panose="02020603050405020304" pitchFamily="18" charset="0"/>
              </a:rPr>
              <a:t> Identify each element and why it is important - take time on this point</a:t>
            </a:r>
            <a:endParaRPr lang="en-GB" dirty="0">
              <a:latin typeface="Times New Roman" panose="02020603050405020304" pitchFamily="18" charset="0"/>
              <a:ea typeface="Times New Roman" panose="02020603050405020304" pitchFamily="18" charset="0"/>
            </a:endParaRPr>
          </a:p>
          <a:p>
            <a:pPr marL="346192" indent="-346192" hangingPunct="0">
              <a:buFont typeface="+mj-lt"/>
              <a:buAutoNum type="arabicPeriod"/>
            </a:pPr>
            <a:r>
              <a:rPr lang="en-GB" dirty="0">
                <a:latin typeface="Arial" panose="020B0604020202020204" pitchFamily="34" charset="0"/>
                <a:ea typeface="Times New Roman" panose="02020603050405020304" pitchFamily="18" charset="0"/>
              </a:rPr>
              <a:t>who</a:t>
            </a:r>
            <a:endParaRPr lang="en-GB" dirty="0">
              <a:latin typeface="Times New Roman" panose="02020603050405020304" pitchFamily="18" charset="0"/>
              <a:ea typeface="Times New Roman" panose="02020603050405020304" pitchFamily="18" charset="0"/>
            </a:endParaRPr>
          </a:p>
          <a:p>
            <a:pPr marL="346192" indent="-346192" hangingPunct="0">
              <a:buFont typeface="+mj-lt"/>
              <a:buAutoNum type="arabicPeriod"/>
            </a:pPr>
            <a:r>
              <a:rPr lang="en-GB" dirty="0">
                <a:latin typeface="Arial" panose="020B0604020202020204" pitchFamily="34" charset="0"/>
                <a:ea typeface="Times New Roman" panose="02020603050405020304" pitchFamily="18" charset="0"/>
              </a:rPr>
              <a:t>does what</a:t>
            </a:r>
            <a:endParaRPr lang="en-GB" dirty="0">
              <a:latin typeface="Times New Roman" panose="02020603050405020304" pitchFamily="18" charset="0"/>
              <a:ea typeface="Times New Roman" panose="02020603050405020304" pitchFamily="18" charset="0"/>
            </a:endParaRPr>
          </a:p>
          <a:p>
            <a:pPr marL="346192" indent="-346192" hangingPunct="0">
              <a:buFont typeface="+mj-lt"/>
              <a:buAutoNum type="arabicPeriod"/>
            </a:pPr>
            <a:r>
              <a:rPr lang="en-GB" dirty="0">
                <a:latin typeface="Arial" panose="020B0604020202020204" pitchFamily="34" charset="0"/>
                <a:ea typeface="Times New Roman" panose="02020603050405020304" pitchFamily="18" charset="0"/>
              </a:rPr>
              <a:t>under what conditions</a:t>
            </a:r>
            <a:endParaRPr lang="en-GB" dirty="0">
              <a:latin typeface="Times New Roman" panose="02020603050405020304" pitchFamily="18" charset="0"/>
              <a:ea typeface="Times New Roman" panose="02020603050405020304" pitchFamily="18" charset="0"/>
            </a:endParaRPr>
          </a:p>
          <a:p>
            <a:pPr marL="346192" indent="-346192" hangingPunct="0">
              <a:buFont typeface="+mj-lt"/>
              <a:buAutoNum type="arabicPeriod"/>
            </a:pPr>
            <a:r>
              <a:rPr lang="en-GB" dirty="0">
                <a:latin typeface="Arial" panose="020B0604020202020204" pitchFamily="34" charset="0"/>
                <a:ea typeface="Times New Roman" panose="02020603050405020304" pitchFamily="18" charset="0"/>
              </a:rPr>
              <a:t>to what degree of success </a:t>
            </a:r>
            <a:endParaRPr lang="en-GB" dirty="0">
              <a:latin typeface="Times New Roman" panose="02020603050405020304" pitchFamily="18" charset="0"/>
              <a:ea typeface="Times New Roman" panose="02020603050405020304" pitchFamily="18" charset="0"/>
            </a:endParaRPr>
          </a:p>
          <a:p>
            <a:pPr hangingPunct="0"/>
            <a:r>
              <a:rPr lang="en-GB" dirty="0">
                <a:latin typeface="Arial" panose="020B0604020202020204" pitchFamily="34" charset="0"/>
                <a:ea typeface="Times New Roman" panose="02020603050405020304" pitchFamily="18" charset="0"/>
              </a:rPr>
              <a:t>You will need to be confident about the definition of the 4 elements. In these materials, the term “conditions” is used to describe </a:t>
            </a:r>
            <a:r>
              <a:rPr lang="en-GB" b="1" dirty="0">
                <a:latin typeface="Arial" panose="020B0604020202020204" pitchFamily="34" charset="0"/>
                <a:ea typeface="Times New Roman" panose="02020603050405020304" pitchFamily="18" charset="0"/>
              </a:rPr>
              <a:t>any support that is in place to enable the child to complete the task</a:t>
            </a:r>
            <a:r>
              <a:rPr lang="en-GB" dirty="0">
                <a:latin typeface="Arial" panose="020B060402020202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lvl="0" hangingPunct="0"/>
            <a:r>
              <a:rPr lang="en-GB" dirty="0"/>
              <a:t>Make participants aware of the range of </a:t>
            </a:r>
            <a:r>
              <a:rPr lang="en-GB" b="1" dirty="0"/>
              <a:t>conditions</a:t>
            </a:r>
            <a:r>
              <a:rPr lang="en-GB" dirty="0"/>
              <a:t> that may need to be considered:</a:t>
            </a:r>
          </a:p>
          <a:p>
            <a:pPr lvl="1" hangingPunct="0"/>
            <a:r>
              <a:rPr lang="en-GB" dirty="0"/>
              <a:t>the amount of help needed, the environment, the materials, the people, what the adult will say and do</a:t>
            </a:r>
          </a:p>
          <a:p>
            <a:r>
              <a:rPr lang="en-GB" dirty="0"/>
              <a:t>		</a:t>
            </a:r>
          </a:p>
        </p:txBody>
      </p:sp>
      <p:sp>
        <p:nvSpPr>
          <p:cNvPr id="4" name="Slide Number Placeholder 3"/>
          <p:cNvSpPr>
            <a:spLocks noGrp="1"/>
          </p:cNvSpPr>
          <p:nvPr>
            <p:ph type="sldNum" sz="quarter" idx="10"/>
          </p:nvPr>
        </p:nvSpPr>
        <p:spPr/>
        <p:txBody>
          <a:bodyPr/>
          <a:lstStyle/>
          <a:p>
            <a:fld id="{4A58128E-F9F3-4300-B527-B0FD97878106}" type="slidenum">
              <a:rPr lang="en-GB" smtClean="0"/>
              <a:t>17</a:t>
            </a:fld>
            <a:endParaRPr lang="en-GB"/>
          </a:p>
        </p:txBody>
      </p:sp>
    </p:spTree>
    <p:extLst>
      <p:ext uri="{BB962C8B-B14F-4D97-AF65-F5344CB8AC3E}">
        <p14:creationId xmlns:p14="http://schemas.microsoft.com/office/powerpoint/2010/main" val="3763032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192" indent="-346192" hangingPunct="0">
              <a:buFont typeface="Symbol" panose="05050102010706020507" pitchFamily="18" charset="2"/>
              <a:buChar char=""/>
            </a:pPr>
            <a:endParaRPr lang="en-GB" sz="14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18</a:t>
            </a:fld>
            <a:endParaRPr lang="en-GB"/>
          </a:p>
        </p:txBody>
      </p:sp>
    </p:spTree>
    <p:extLst>
      <p:ext uri="{BB962C8B-B14F-4D97-AF65-F5344CB8AC3E}">
        <p14:creationId xmlns:p14="http://schemas.microsoft.com/office/powerpoint/2010/main" val="497994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192" indent="-346192" hangingPunct="0">
              <a:buFont typeface="Symbol" panose="05050102010706020507" pitchFamily="18" charset="2"/>
              <a:buChar char=""/>
            </a:pPr>
            <a:r>
              <a:rPr lang="en-GB" sz="1400" dirty="0"/>
              <a:t>Show examples and talk through. Emphasise that the amount of help given to the child remains the key condition and that making tiny changes to this helps to ensure the child experiences success. </a:t>
            </a:r>
            <a:r>
              <a:rPr lang="en-GB" sz="1400" dirty="0">
                <a:latin typeface="Arial" panose="020B0604020202020204" pitchFamily="34" charset="0"/>
                <a:ea typeface="Times New Roman" panose="02020603050405020304" pitchFamily="18" charset="0"/>
              </a:rPr>
              <a:t> Different examples of conditions should be carefully explained to help participants develop their understanding of the ways in which we can help children succeed.  Often participants do not fully appreciate the nature of this element of a teaching target until they have done the ‘small steps approach’ module.</a:t>
            </a:r>
            <a:endParaRPr lang="en-GB" sz="1400" dirty="0">
              <a:latin typeface="Times New Roman" panose="02020603050405020304" pitchFamily="18" charset="0"/>
              <a:ea typeface="Times New Roman" panose="02020603050405020304" pitchFamily="18" charset="0"/>
            </a:endParaRPr>
          </a:p>
          <a:p>
            <a:pPr marL="346192" indent="-346192" hangingPunct="0">
              <a:buFont typeface="Symbol" panose="05050102010706020507" pitchFamily="18" charset="2"/>
              <a:buChar char=""/>
            </a:pPr>
            <a:endParaRPr lang="en-GB" sz="1400" dirty="0">
              <a:latin typeface="Times New Roman" panose="02020603050405020304" pitchFamily="18" charset="0"/>
              <a:ea typeface="Times New Roman" panose="02020603050405020304" pitchFamily="18" charset="0"/>
            </a:endParaRPr>
          </a:p>
          <a:p>
            <a:pPr defTabSz="915964">
              <a:defRPr/>
            </a:pPr>
            <a:endParaRPr lang="en-GB" sz="1400"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19</a:t>
            </a:fld>
            <a:endParaRPr lang="en-GB"/>
          </a:p>
        </p:txBody>
      </p:sp>
    </p:spTree>
    <p:extLst>
      <p:ext uri="{BB962C8B-B14F-4D97-AF65-F5344CB8AC3E}">
        <p14:creationId xmlns:p14="http://schemas.microsoft.com/office/powerpoint/2010/main" val="3443651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Different examples of conditions should be carefully explained to help participants develop their understanding of the ways in which we can help children succeed. </a:t>
            </a:r>
          </a:p>
        </p:txBody>
      </p:sp>
      <p:sp>
        <p:nvSpPr>
          <p:cNvPr id="4" name="Slide Number Placeholder 3"/>
          <p:cNvSpPr>
            <a:spLocks noGrp="1"/>
          </p:cNvSpPr>
          <p:nvPr>
            <p:ph type="sldNum" sz="quarter" idx="10"/>
          </p:nvPr>
        </p:nvSpPr>
        <p:spPr/>
        <p:txBody>
          <a:bodyPr/>
          <a:lstStyle/>
          <a:p>
            <a:fld id="{4A58128E-F9F3-4300-B527-B0FD97878106}" type="slidenum">
              <a:rPr lang="en-GB" smtClean="0"/>
              <a:t>20</a:t>
            </a:fld>
            <a:endParaRPr lang="en-GB"/>
          </a:p>
        </p:txBody>
      </p:sp>
    </p:spTree>
    <p:extLst>
      <p:ext uri="{BB962C8B-B14F-4D97-AF65-F5344CB8AC3E}">
        <p14:creationId xmlns:p14="http://schemas.microsoft.com/office/powerpoint/2010/main" val="88062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192" indent="-346192" hangingPunct="0">
              <a:buFont typeface="Symbol" panose="05050102010706020507" pitchFamily="18" charset="2"/>
              <a:buChar char=""/>
            </a:pPr>
            <a:r>
              <a:rPr lang="en-GB" sz="1400" dirty="0">
                <a:latin typeface="Arial" panose="020B0604020202020204" pitchFamily="34" charset="0"/>
                <a:ea typeface="Times New Roman" panose="02020603050405020304" pitchFamily="18" charset="0"/>
              </a:rPr>
              <a:t>The degree of success is often given as the number of successful tries out of a total number of tries e.g., 3 / 4 tries. It may also be expressed as the time needed for the successful completion of a task or the frequency of the behaviour.</a:t>
            </a:r>
            <a:endParaRPr lang="en-GB" sz="1400" dirty="0">
              <a:latin typeface="Times New Roman" panose="02020603050405020304" pitchFamily="18" charset="0"/>
              <a:ea typeface="Times New Roman" panose="02020603050405020304" pitchFamily="18" charset="0"/>
            </a:endParaRPr>
          </a:p>
          <a:p>
            <a:pPr marL="346192" indent="-346192" hangingPunct="0">
              <a:buFont typeface="Symbol" panose="05050102010706020507" pitchFamily="18" charset="2"/>
              <a:buChar char=""/>
            </a:pPr>
            <a:r>
              <a:rPr lang="en-GB" sz="1400" dirty="0">
                <a:latin typeface="Arial" panose="020B0604020202020204" pitchFamily="34" charset="0"/>
                <a:ea typeface="Times New Roman" panose="02020603050405020304" pitchFamily="18" charset="0"/>
              </a:rPr>
              <a:t>Ensure examples are given of the different ways this element of a teaching target can be expressed depending on the nature of the activity</a:t>
            </a:r>
          </a:p>
          <a:p>
            <a:pPr marL="346192" indent="-346192" defTabSz="923178" hangingPunct="0">
              <a:buFont typeface="Symbol" panose="05050102010706020507" pitchFamily="18" charset="2"/>
              <a:buChar char=""/>
              <a:defRPr/>
            </a:pPr>
            <a:r>
              <a:rPr lang="en-GB" sz="1400" dirty="0">
                <a:latin typeface="Arial" panose="020B0604020202020204" pitchFamily="34" charset="0"/>
                <a:ea typeface="Times New Roman" panose="02020603050405020304" pitchFamily="18" charset="0"/>
              </a:rPr>
              <a:t>Emphasise this should never be a 100 % or 5/5 accuracy as very hard for small children to achieve - give examples of what could affect success e.g. tiredness, distraction.  </a:t>
            </a:r>
            <a:endParaRPr lang="en-GB" sz="1400" dirty="0">
              <a:latin typeface="Times New Roman" panose="02020603050405020304" pitchFamily="18" charset="0"/>
              <a:ea typeface="Times New Roman" panose="02020603050405020304" pitchFamily="18" charset="0"/>
            </a:endParaRPr>
          </a:p>
          <a:p>
            <a:pPr hangingPunct="0"/>
            <a:endParaRPr lang="en-GB" sz="18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21</a:t>
            </a:fld>
            <a:endParaRPr lang="en-GB"/>
          </a:p>
        </p:txBody>
      </p:sp>
    </p:spTree>
    <p:extLst>
      <p:ext uri="{BB962C8B-B14F-4D97-AF65-F5344CB8AC3E}">
        <p14:creationId xmlns:p14="http://schemas.microsoft.com/office/powerpoint/2010/main" val="967472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400" dirty="0"/>
              <a:t>.</a:t>
            </a:r>
          </a:p>
          <a:p>
            <a:pPr lvl="0" hangingPunct="0"/>
            <a:r>
              <a:rPr lang="en-GB" sz="1400" dirty="0"/>
              <a:t>Ensure examples are given of the different ways this element of a teaching target can be expressed depending on the nature of the activity</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22</a:t>
            </a:fld>
            <a:endParaRPr lang="en-GB"/>
          </a:p>
        </p:txBody>
      </p:sp>
    </p:spTree>
    <p:extLst>
      <p:ext uri="{BB962C8B-B14F-4D97-AF65-F5344CB8AC3E}">
        <p14:creationId xmlns:p14="http://schemas.microsoft.com/office/powerpoint/2010/main" val="967472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400" dirty="0"/>
              <a:t>Use the </a:t>
            </a:r>
            <a:r>
              <a:rPr lang="en-GB" sz="1400" b="1" dirty="0"/>
              <a:t>Group activity </a:t>
            </a:r>
            <a:r>
              <a:rPr lang="en-GB" sz="1400" dirty="0"/>
              <a:t>within the PowerPoint to check participants understanding of the 4 elements</a:t>
            </a:r>
          </a:p>
          <a:p>
            <a:pPr lvl="0" hangingPunct="0"/>
            <a:r>
              <a:rPr lang="en-GB" sz="1400" dirty="0"/>
              <a:t>This could be carried out in pairs/groups</a:t>
            </a:r>
          </a:p>
          <a:p>
            <a:pPr defTabSz="915964" hangingPunct="0">
              <a:defRPr/>
            </a:pPr>
            <a:r>
              <a:rPr lang="en-GB" sz="1400" dirty="0">
                <a:latin typeface="Arial" panose="020B0604020202020204" pitchFamily="34" charset="0"/>
                <a:cs typeface="Arial" panose="020B0604020202020204" pitchFamily="34" charset="0"/>
              </a:rPr>
              <a:t>If using this activity, ask participants to decide if all elements are present.  If not, can they re-write the target so it includes all 4 elements.  </a:t>
            </a:r>
          </a:p>
          <a:p>
            <a:pPr lvl="0" hangingPunct="0"/>
            <a:endParaRPr lang="en-GB" sz="1400" dirty="0"/>
          </a:p>
          <a:p>
            <a:pPr lvl="0" hangingPunct="0"/>
            <a:r>
              <a:rPr lang="en-GB" sz="1400" i="1" dirty="0"/>
              <a:t>1. Sophie will reach for and grasp a toy 2/5 times</a:t>
            </a:r>
            <a:r>
              <a:rPr lang="en-GB" sz="1400" dirty="0"/>
              <a:t> (who √ does what √ conditions x degree of success √)</a:t>
            </a:r>
          </a:p>
          <a:p>
            <a:pPr lvl="0" hangingPunct="0"/>
            <a:r>
              <a:rPr lang="en-GB" sz="1400" i="1" dirty="0"/>
              <a:t>2. Janna will recognise the colour of three objects</a:t>
            </a:r>
            <a:r>
              <a:rPr lang="en-GB" sz="1400" dirty="0"/>
              <a:t> (who √ does what x conditions x degree of success x) RECOGNISE = CLOUDY</a:t>
            </a:r>
          </a:p>
          <a:p>
            <a:pPr lvl="0" hangingPunct="0"/>
            <a:r>
              <a:rPr lang="en-GB" sz="1400" i="1" dirty="0"/>
              <a:t>3. Mo will listen to a short story with 2 other children</a:t>
            </a:r>
            <a:r>
              <a:rPr lang="en-GB" sz="1400" dirty="0"/>
              <a:t> (who √ does what x conditions √ degree of success x) LISTEN = CLOUDY</a:t>
            </a:r>
          </a:p>
          <a:p>
            <a:pPr lvl="0" hangingPunct="0"/>
            <a:r>
              <a:rPr lang="en-GB" sz="1400" i="1" dirty="0"/>
              <a:t>4. Ezra will put his coat on his peg when an adult points to his peg 3/5 times</a:t>
            </a:r>
            <a:r>
              <a:rPr lang="en-GB" sz="1400" dirty="0"/>
              <a:t> (who √ does what √ conditions √ degree of success √)</a:t>
            </a:r>
          </a:p>
          <a:p>
            <a:pPr lvl="0" hangingPunct="0"/>
            <a:endParaRPr lang="en-GB" sz="1400" dirty="0"/>
          </a:p>
          <a:p>
            <a:pPr lvl="0" hangingPunct="0"/>
            <a:r>
              <a:rPr lang="en-GB" sz="1400" dirty="0">
                <a:latin typeface="Arial" panose="020B0604020202020204" pitchFamily="34" charset="0"/>
                <a:ea typeface="Times New Roman" panose="02020603050405020304" pitchFamily="18" charset="0"/>
              </a:rPr>
              <a:t>If further learning is needed, have a range of examples on flip chart to go through with the group.</a:t>
            </a:r>
            <a:endParaRPr lang="en-GB" sz="1400" dirty="0"/>
          </a:p>
          <a:p>
            <a:pPr lvl="0" hangingPunct="0"/>
            <a:endParaRPr lang="en-GB" sz="1400"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23</a:t>
            </a:fld>
            <a:endParaRPr lang="en-GB"/>
          </a:p>
        </p:txBody>
      </p:sp>
    </p:spTree>
    <p:extLst>
      <p:ext uri="{BB962C8B-B14F-4D97-AF65-F5344CB8AC3E}">
        <p14:creationId xmlns:p14="http://schemas.microsoft.com/office/powerpoint/2010/main" val="2036198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400" dirty="0"/>
              <a:t>The aim of this activity is to give participants practice of writing a Clear Teaching Target in the session before completing an individual assignment for homework. </a:t>
            </a:r>
          </a:p>
          <a:p>
            <a:endParaRPr lang="en-GB" sz="1400" dirty="0"/>
          </a:p>
          <a:p>
            <a:r>
              <a:rPr lang="en-GB" sz="1400" dirty="0"/>
              <a:t>Once participants are clear about what to do, show video footage of child. Repeat footage if needed.  NPA videos Maisy, Liam could be used</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24</a:t>
            </a:fld>
            <a:endParaRPr lang="en-GB"/>
          </a:p>
        </p:txBody>
      </p:sp>
    </p:spTree>
    <p:extLst>
      <p:ext uri="{BB962C8B-B14F-4D97-AF65-F5344CB8AC3E}">
        <p14:creationId xmlns:p14="http://schemas.microsoft.com/office/powerpoint/2010/main" val="857510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64">
              <a:defRPr/>
            </a:pPr>
            <a:r>
              <a:rPr lang="en-GB" sz="1400" b="1" dirty="0"/>
              <a:t>Explain the assignment to participants and link it to the learning carried out in this module.  During the module, all participants should have experienced practising writing a teaching target.  They should be reminded there are examples of teaching targets in the </a:t>
            </a:r>
            <a:r>
              <a:rPr lang="en-GB" sz="1400" b="1"/>
              <a:t>participant’s manual. </a:t>
            </a:r>
            <a:endParaRPr lang="en-GB" sz="1400" b="1" dirty="0"/>
          </a:p>
          <a:p>
            <a:pPr defTabSz="915964">
              <a:defRPr/>
            </a:pPr>
            <a:endParaRPr lang="en-GB" sz="1400" dirty="0"/>
          </a:p>
          <a:p>
            <a:pPr defTabSz="915964">
              <a:defRPr/>
            </a:pPr>
            <a:r>
              <a:rPr lang="en-GB" sz="1400" b="1" dirty="0"/>
              <a:t>N.B Trainers may choose to set this homework at a later stage in the course, depending on timetable structure, and if so, this slide will need to be moved elsewhere.</a:t>
            </a:r>
          </a:p>
          <a:p>
            <a:pPr defTabSz="915964">
              <a:defRPr/>
            </a:pPr>
            <a:endParaRPr lang="en-GB" sz="1400" b="1" dirty="0"/>
          </a:p>
          <a:p>
            <a:pPr defTabSz="915964">
              <a:defRPr/>
            </a:pPr>
            <a:r>
              <a:rPr lang="en-GB" sz="1400" b="1" dirty="0"/>
              <a:t>Using email to  send the assignment to participants maybe an easier option when it comes to reviewing the assignment.</a:t>
            </a:r>
          </a:p>
          <a:p>
            <a:pPr defTabSz="915964">
              <a:defRPr/>
            </a:pPr>
            <a:endParaRPr lang="en-GB" sz="1400" b="1" dirty="0"/>
          </a:p>
          <a:p>
            <a:pPr hangingPunct="0"/>
            <a:r>
              <a:rPr lang="en-GB" sz="1400" dirty="0">
                <a:latin typeface="Arial" panose="020B0604020202020204" pitchFamily="34" charset="0"/>
                <a:ea typeface="Times New Roman" panose="02020603050405020304" pitchFamily="18" charset="0"/>
              </a:rPr>
              <a:t>It is helpful to make this meaningful for participants; suggest that they base their work on their own children or children they work with.</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hangingPunct="0"/>
            <a:r>
              <a:rPr lang="en-GB" sz="1400" b="1" dirty="0">
                <a:latin typeface="Arial" panose="020B0604020202020204" pitchFamily="34" charset="0"/>
                <a:ea typeface="Times New Roman" panose="02020603050405020304" pitchFamily="18" charset="0"/>
              </a:rPr>
              <a:t>Any work that is set must be looked at and feedback given: individually and generally as a whole group.</a:t>
            </a:r>
            <a:endParaRPr lang="en-GB" sz="1400" dirty="0">
              <a:latin typeface="Times New Roman" panose="02020603050405020304" pitchFamily="18" charset="0"/>
              <a:ea typeface="Times New Roman" panose="02020603050405020304" pitchFamily="18" charset="0"/>
            </a:endParaRPr>
          </a:p>
          <a:p>
            <a:pPr defTabSz="915964">
              <a:defRPr/>
            </a:pPr>
            <a:endParaRPr lang="en-GB" sz="1400" b="1" dirty="0"/>
          </a:p>
          <a:p>
            <a:pPr defTabSz="915964">
              <a:defRPr/>
            </a:pPr>
            <a:endParaRPr lang="en-GB" sz="1400" b="1" dirty="0"/>
          </a:p>
          <a:p>
            <a:pPr defTabSz="915964">
              <a:defRPr/>
            </a:pPr>
            <a:endParaRPr lang="en-GB" sz="1400" dirty="0"/>
          </a:p>
          <a:p>
            <a:endParaRPr lang="en-GB" b="1" dirty="0"/>
          </a:p>
        </p:txBody>
      </p:sp>
      <p:sp>
        <p:nvSpPr>
          <p:cNvPr id="4" name="Slide Number Placeholder 3"/>
          <p:cNvSpPr>
            <a:spLocks noGrp="1"/>
          </p:cNvSpPr>
          <p:nvPr>
            <p:ph type="sldNum" sz="quarter" idx="10"/>
          </p:nvPr>
        </p:nvSpPr>
        <p:spPr/>
        <p:txBody>
          <a:bodyPr/>
          <a:lstStyle/>
          <a:p>
            <a:fld id="{4A58128E-F9F3-4300-B527-B0FD97878106}" type="slidenum">
              <a:rPr lang="en-GB" smtClean="0"/>
              <a:t>25</a:t>
            </a:fld>
            <a:endParaRPr lang="en-GB"/>
          </a:p>
        </p:txBody>
      </p:sp>
    </p:spTree>
    <p:extLst>
      <p:ext uri="{BB962C8B-B14F-4D97-AF65-F5344CB8AC3E}">
        <p14:creationId xmlns:p14="http://schemas.microsoft.com/office/powerpoint/2010/main" val="1205251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Recap:</a:t>
            </a:r>
          </a:p>
          <a:p>
            <a:pPr lvl="0" hangingPunct="0"/>
            <a:r>
              <a:rPr lang="en-GB" sz="1400" dirty="0"/>
              <a:t>Importance of using clear language</a:t>
            </a:r>
          </a:p>
          <a:p>
            <a:pPr lvl="0" hangingPunct="0"/>
            <a:r>
              <a:rPr lang="en-GB" sz="1400" dirty="0"/>
              <a:t>Elements of a Teaching Target</a:t>
            </a:r>
          </a:p>
          <a:p>
            <a:pPr hangingPunct="0"/>
            <a:r>
              <a:rPr lang="en-GB" sz="1400" dirty="0">
                <a:latin typeface="Arial" panose="020B0604020202020204" pitchFamily="34" charset="0"/>
                <a:ea typeface="Times New Roman" panose="02020603050405020304" pitchFamily="18" charset="0"/>
              </a:rPr>
              <a:t>Link to Portage Principles: in this section, the 3 main principles are</a:t>
            </a:r>
          </a:p>
          <a:p>
            <a:pPr marL="750082" lvl="1" indent="-288493" hangingPunct="0">
              <a:buFont typeface="Courier New" panose="02070309020205020404" pitchFamily="49" charset="0"/>
              <a:buChar char="o"/>
            </a:pPr>
            <a:r>
              <a:rPr lang="en-GB" sz="1400" dirty="0">
                <a:latin typeface="Arial" panose="020B0604020202020204" pitchFamily="34" charset="0"/>
                <a:ea typeface="Times New Roman" panose="02020603050405020304" pitchFamily="18" charset="0"/>
              </a:rPr>
              <a:t>small steps,</a:t>
            </a:r>
          </a:p>
          <a:p>
            <a:pPr marL="750082" lvl="1" indent="-288493" hangingPunct="0">
              <a:buFont typeface="Courier New" panose="02070309020205020404" pitchFamily="49" charset="0"/>
              <a:buChar char="o"/>
            </a:pPr>
            <a:r>
              <a:rPr lang="en-GB" sz="1400" dirty="0">
                <a:latin typeface="Arial" panose="020B0604020202020204" pitchFamily="34" charset="0"/>
                <a:ea typeface="Times New Roman" panose="02020603050405020304" pitchFamily="18" charset="0"/>
              </a:rPr>
              <a:t>enabling </a:t>
            </a:r>
          </a:p>
          <a:p>
            <a:pPr marL="750082" lvl="1" indent="-288493" hangingPunct="0">
              <a:buFont typeface="Courier New" panose="02070309020205020404" pitchFamily="49" charset="0"/>
              <a:buChar char="o"/>
            </a:pPr>
            <a:r>
              <a:rPr lang="en-GB" sz="1400" dirty="0">
                <a:latin typeface="Arial" panose="020B0604020202020204" pitchFamily="34" charset="0"/>
                <a:ea typeface="Times New Roman" panose="02020603050405020304" pitchFamily="18" charset="0"/>
              </a:rPr>
              <a:t>practical, relevant and immediate</a:t>
            </a:r>
          </a:p>
          <a:p>
            <a:r>
              <a:rPr lang="en-GB" sz="1400" dirty="0">
                <a:latin typeface="Times New Roman" panose="02020603050405020304" pitchFamily="18" charset="0"/>
                <a:ea typeface="Times New Roman" panose="02020603050405020304" pitchFamily="18" charset="0"/>
              </a:rPr>
              <a:t>Outcomes of the module for Participants</a:t>
            </a:r>
          </a:p>
          <a:p>
            <a:endParaRPr lang="en-GB" sz="1400" dirty="0">
              <a:latin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Trainers may wish to point out to participants that some of the activities used in this module could be beneficial to share with colleagues, e.g. in a staff meeting to promote the wider use of clear language in settings.</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rPr>
              <a:t> At this stage, trainers may wish to remind participants to complete the evaluation form for this section of the course.</a:t>
            </a:r>
          </a:p>
          <a:p>
            <a:endParaRPr lang="en-GB" sz="1400" b="1" dirty="0">
              <a:latin typeface="Arial" panose="020B0604020202020204" pitchFamily="34" charset="0"/>
            </a:endParaRPr>
          </a:p>
          <a:p>
            <a:r>
              <a:rPr lang="en-GB" sz="1400" b="1">
                <a:latin typeface="Arial" panose="020B0604020202020204" pitchFamily="34" charset="0"/>
              </a:rPr>
              <a:t>Total 60 </a:t>
            </a:r>
            <a:r>
              <a:rPr lang="en-GB" sz="1400" b="1" dirty="0">
                <a:latin typeface="Arial" panose="020B0604020202020204" pitchFamily="34" charset="0"/>
              </a:rPr>
              <a:t>Minutes</a:t>
            </a:r>
            <a:endParaRPr lang="en-GB" sz="1400" b="1" dirty="0"/>
          </a:p>
        </p:txBody>
      </p:sp>
      <p:sp>
        <p:nvSpPr>
          <p:cNvPr id="4" name="Slide Number Placeholder 3"/>
          <p:cNvSpPr>
            <a:spLocks noGrp="1"/>
          </p:cNvSpPr>
          <p:nvPr>
            <p:ph type="sldNum" sz="quarter" idx="10"/>
          </p:nvPr>
        </p:nvSpPr>
        <p:spPr/>
        <p:txBody>
          <a:bodyPr/>
          <a:lstStyle/>
          <a:p>
            <a:fld id="{4A58128E-F9F3-4300-B527-B0FD97878106}" type="slidenum">
              <a:rPr lang="en-GB" smtClean="0"/>
              <a:t>26</a:t>
            </a:fld>
            <a:endParaRPr lang="en-GB"/>
          </a:p>
        </p:txBody>
      </p:sp>
    </p:spTree>
    <p:extLst>
      <p:ext uri="{BB962C8B-B14F-4D97-AF65-F5344CB8AC3E}">
        <p14:creationId xmlns:p14="http://schemas.microsoft.com/office/powerpoint/2010/main" val="2701303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52538"/>
            <a:ext cx="6013450" cy="3382962"/>
          </a:xfrm>
        </p:spPr>
      </p:sp>
      <p:sp>
        <p:nvSpPr>
          <p:cNvPr id="3" name="Notes Placeholder 2"/>
          <p:cNvSpPr>
            <a:spLocks noGrp="1"/>
          </p:cNvSpPr>
          <p:nvPr>
            <p:ph type="body" idx="1"/>
          </p:nvPr>
        </p:nvSpPr>
        <p:spPr>
          <a:xfrm>
            <a:off x="688975" y="4760398"/>
            <a:ext cx="5511800" cy="5148642"/>
          </a:xfrm>
        </p:spPr>
        <p:txBody>
          <a:bodyPr/>
          <a:lstStyle/>
          <a:p>
            <a:pPr lvl="0" hangingPunct="0"/>
            <a:r>
              <a:rPr lang="en-GB" sz="1400" dirty="0"/>
              <a:t>Link to Portage Principles: in this section, the 3 main principles are</a:t>
            </a:r>
          </a:p>
          <a:p>
            <a:pPr lvl="1" hangingPunct="0"/>
            <a:r>
              <a:rPr lang="en-GB" sz="1400" dirty="0"/>
              <a:t>small steps,</a:t>
            </a:r>
          </a:p>
          <a:p>
            <a:pPr lvl="1" hangingPunct="0"/>
            <a:r>
              <a:rPr lang="en-GB" sz="1400" dirty="0"/>
              <a:t>enabling </a:t>
            </a:r>
          </a:p>
          <a:p>
            <a:pPr lvl="1" hangingPunct="0"/>
            <a:r>
              <a:rPr lang="en-GB" sz="1400" dirty="0"/>
              <a:t>practical, relevant and immediate</a:t>
            </a:r>
          </a:p>
          <a:p>
            <a:endParaRPr lang="en-GB" dirty="0"/>
          </a:p>
        </p:txBody>
      </p:sp>
      <p:sp>
        <p:nvSpPr>
          <p:cNvPr id="4" name="Date Placeholder 3"/>
          <p:cNvSpPr>
            <a:spLocks noGrp="1"/>
          </p:cNvSpPr>
          <p:nvPr>
            <p:ph type="dt" idx="10"/>
          </p:nvPr>
        </p:nvSpPr>
        <p:spPr/>
        <p:txBody>
          <a:bodyPr/>
          <a:lstStyle/>
          <a:p>
            <a:r>
              <a:rPr lang="en-US">
                <a:solidFill>
                  <a:prstClr val="black"/>
                </a:solidFill>
              </a:rPr>
              <a:t>23/11/2015</a:t>
            </a:r>
            <a:endParaRPr lang="en-GB">
              <a:solidFill>
                <a:prstClr val="black"/>
              </a:solidFill>
            </a:endParaRPr>
          </a:p>
        </p:txBody>
      </p:sp>
      <p:sp>
        <p:nvSpPr>
          <p:cNvPr id="5" name="Slide Number Placeholder 4"/>
          <p:cNvSpPr>
            <a:spLocks noGrp="1"/>
          </p:cNvSpPr>
          <p:nvPr>
            <p:ph type="sldNum" sz="quarter" idx="11"/>
          </p:nvPr>
        </p:nvSpPr>
        <p:spPr/>
        <p:txBody>
          <a:bodyPr/>
          <a:lstStyle/>
          <a:p>
            <a:fld id="{0A219DA0-B55C-4784-8F18-CB1CD2567E22}" type="slidenum">
              <a:rPr lang="en-GB" smtClean="0">
                <a:solidFill>
                  <a:prstClr val="black"/>
                </a:solidFill>
              </a:rPr>
              <a:pPr/>
              <a:t>27</a:t>
            </a:fld>
            <a:endParaRPr lang="en-GB">
              <a:solidFill>
                <a:prstClr val="black"/>
              </a:solidFill>
            </a:endParaRPr>
          </a:p>
        </p:txBody>
      </p:sp>
    </p:spTree>
    <p:extLst>
      <p:ext uri="{BB962C8B-B14F-4D97-AF65-F5344CB8AC3E}">
        <p14:creationId xmlns:p14="http://schemas.microsoft.com/office/powerpoint/2010/main" val="1645069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28</a:t>
            </a:fld>
            <a:endParaRPr lang="en-GB"/>
          </a:p>
        </p:txBody>
      </p:sp>
    </p:spTree>
    <p:extLst>
      <p:ext uri="{BB962C8B-B14F-4D97-AF65-F5344CB8AC3E}">
        <p14:creationId xmlns:p14="http://schemas.microsoft.com/office/powerpoint/2010/main" val="2074563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29</a:t>
            </a:fld>
            <a:endParaRPr lang="en-GB"/>
          </a:p>
        </p:txBody>
      </p:sp>
    </p:spTree>
    <p:extLst>
      <p:ext uri="{BB962C8B-B14F-4D97-AF65-F5344CB8AC3E}">
        <p14:creationId xmlns:p14="http://schemas.microsoft.com/office/powerpoint/2010/main" val="2819741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E60F-3F86-1265-185B-48F6818BB3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8AD32C2-CD64-F1D3-DC30-32485FBDCC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B9B9E61-2327-F0A8-559A-11083A426545}"/>
              </a:ext>
            </a:extLst>
          </p:cNvPr>
          <p:cNvSpPr>
            <a:spLocks noGrp="1"/>
          </p:cNvSpPr>
          <p:nvPr>
            <p:ph type="dt" sz="half" idx="10"/>
          </p:nvPr>
        </p:nvSpPr>
        <p:spPr/>
        <p:txBody>
          <a:bodyPr/>
          <a:lstStyle/>
          <a:p>
            <a:fld id="{F05F911B-8E76-4623-8EE0-D8AD425C63A9}" type="datetime1">
              <a:rPr lang="en-US" smtClean="0"/>
              <a:t>7/3/2023</a:t>
            </a:fld>
            <a:endParaRPr lang="en-US"/>
          </a:p>
        </p:txBody>
      </p:sp>
      <p:sp>
        <p:nvSpPr>
          <p:cNvPr id="5" name="Footer Placeholder 4">
            <a:extLst>
              <a:ext uri="{FF2B5EF4-FFF2-40B4-BE49-F238E27FC236}">
                <a16:creationId xmlns:a16="http://schemas.microsoft.com/office/drawing/2014/main" id="{D62AA33B-887F-B4FA-7ACE-6DB83040E0B1}"/>
              </a:ext>
            </a:extLst>
          </p:cNvPr>
          <p:cNvSpPr>
            <a:spLocks noGrp="1"/>
          </p:cNvSpPr>
          <p:nvPr>
            <p:ph type="ftr" sz="quarter" idx="11"/>
          </p:nvPr>
        </p:nvSpPr>
        <p:spPr/>
        <p:txBody>
          <a:bodyPr/>
          <a:lstStyle/>
          <a:p>
            <a:endParaRPr lang="en-US">
              <a:solidFill>
                <a:srgbClr val="2DA2BF">
                  <a:tint val="20000"/>
                </a:srgbClr>
              </a:solidFill>
            </a:endParaRPr>
          </a:p>
        </p:txBody>
      </p:sp>
      <p:sp>
        <p:nvSpPr>
          <p:cNvPr id="6" name="Slide Number Placeholder 5">
            <a:extLst>
              <a:ext uri="{FF2B5EF4-FFF2-40B4-BE49-F238E27FC236}">
                <a16:creationId xmlns:a16="http://schemas.microsoft.com/office/drawing/2014/main" id="{D88CDF59-FAA5-E9D3-60D7-7EF837E4A9BD}"/>
              </a:ext>
            </a:extLst>
          </p:cNvPr>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3115319877"/>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03A48-BB54-EA51-CD03-900A8B5850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03D4462-E96C-1023-5131-D05419DF52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AB9FB8-E3EA-F487-6EB1-0CE9B57F797A}"/>
              </a:ext>
            </a:extLst>
          </p:cNvPr>
          <p:cNvSpPr>
            <a:spLocks noGrp="1"/>
          </p:cNvSpPr>
          <p:nvPr>
            <p:ph type="dt" sz="half" idx="10"/>
          </p:nvPr>
        </p:nvSpPr>
        <p:spPr/>
        <p:txBody>
          <a:bodyPr/>
          <a:lstStyle/>
          <a:p>
            <a:fld id="{F05DC24F-D1B5-47B4-B581-09CB39220F4A}"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7BC45A0C-AF51-159B-5D37-67C14D04E124}"/>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65B8470B-4F74-5DBB-429B-8D9740F53507}"/>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96598732"/>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99FEA-D7CF-0262-127E-DA7432C25B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FCFE5B2-DBFB-AF57-8BF4-3975F219E2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328E7D-F1B8-8C8D-5630-8333A5077544}"/>
              </a:ext>
            </a:extLst>
          </p:cNvPr>
          <p:cNvSpPr>
            <a:spLocks noGrp="1"/>
          </p:cNvSpPr>
          <p:nvPr>
            <p:ph type="dt" sz="half" idx="10"/>
          </p:nvPr>
        </p:nvSpPr>
        <p:spPr/>
        <p:txBody>
          <a:bodyPr/>
          <a:lstStyle/>
          <a:p>
            <a:fld id="{724A2302-2411-47B4-9DCA-4889303E5964}" type="datetime1">
              <a:rPr lang="en-US" smtClean="0">
                <a:solidFill>
                  <a:prstClr val="white"/>
                </a:solidFill>
              </a:rPr>
              <a:t>7/3/2023</a:t>
            </a:fld>
            <a:endParaRPr lang="en-US">
              <a:solidFill>
                <a:prstClr val="white"/>
              </a:solidFill>
            </a:endParaRPr>
          </a:p>
        </p:txBody>
      </p:sp>
      <p:sp>
        <p:nvSpPr>
          <p:cNvPr id="5" name="Footer Placeholder 4">
            <a:extLst>
              <a:ext uri="{FF2B5EF4-FFF2-40B4-BE49-F238E27FC236}">
                <a16:creationId xmlns:a16="http://schemas.microsoft.com/office/drawing/2014/main" id="{BEAB89B0-82D8-CD15-4143-4DCFBAF426C9}"/>
              </a:ext>
            </a:extLst>
          </p:cNvPr>
          <p:cNvSpPr>
            <a:spLocks noGrp="1"/>
          </p:cNvSpPr>
          <p:nvPr>
            <p:ph type="ftr" sz="quarter" idx="11"/>
          </p:nvPr>
        </p:nvSpPr>
        <p:spPr/>
        <p:txBody>
          <a:bodyPr/>
          <a:lstStyle/>
          <a:p>
            <a:endParaRPr lang="en-US">
              <a:solidFill>
                <a:prstClr val="white"/>
              </a:solidFill>
            </a:endParaRPr>
          </a:p>
        </p:txBody>
      </p:sp>
      <p:sp>
        <p:nvSpPr>
          <p:cNvPr id="6" name="Slide Number Placeholder 5">
            <a:extLst>
              <a:ext uri="{FF2B5EF4-FFF2-40B4-BE49-F238E27FC236}">
                <a16:creationId xmlns:a16="http://schemas.microsoft.com/office/drawing/2014/main" id="{FD1F3B80-9F6C-2977-D0F7-499E6881A532}"/>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4347008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1DEDA-F8BE-0769-5958-A5D63E9C8C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B05783-4076-F84D-BDC0-BB788F1BA7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32D78E-8376-3287-0336-6391517997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2385245-1B14-96F1-94F4-5BFBD26455EA}"/>
              </a:ext>
            </a:extLst>
          </p:cNvPr>
          <p:cNvSpPr>
            <a:spLocks noGrp="1"/>
          </p:cNvSpPr>
          <p:nvPr>
            <p:ph type="dt" sz="half" idx="10"/>
          </p:nvPr>
        </p:nvSpPr>
        <p:spPr/>
        <p:txBody>
          <a:bodyPr/>
          <a:lstStyle/>
          <a:p>
            <a:fld id="{C35BCB6C-03E0-4386-8A6A-8F813BD914A4}" type="datetime1">
              <a:rPr lang="en-US" smtClean="0">
                <a:solidFill>
                  <a:prstClr val="white"/>
                </a:solidFill>
              </a:rPr>
              <a:t>7/3/2023</a:t>
            </a:fld>
            <a:endParaRPr lang="en-US">
              <a:solidFill>
                <a:prstClr val="white"/>
              </a:solidFill>
            </a:endParaRPr>
          </a:p>
        </p:txBody>
      </p:sp>
      <p:sp>
        <p:nvSpPr>
          <p:cNvPr id="6" name="Footer Placeholder 5">
            <a:extLst>
              <a:ext uri="{FF2B5EF4-FFF2-40B4-BE49-F238E27FC236}">
                <a16:creationId xmlns:a16="http://schemas.microsoft.com/office/drawing/2014/main" id="{B778C31E-CD16-25BF-7C4E-444DFF326F05}"/>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0B5542EE-BCF8-059F-A794-C96786634429}"/>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07555438"/>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A9B0-32F8-6585-6F9F-771E908CC9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27D59E-C1A6-B71C-EB2E-1BD32774C4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C5CAC4-D2E7-D874-52EE-94662A9EEC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EF38E74-5A14-6544-491C-353A23E520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62CD76-1DA9-07D5-2703-3AADB4E8F3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346FB0A-2EDA-E6E8-D31C-F926E8206F53}"/>
              </a:ext>
            </a:extLst>
          </p:cNvPr>
          <p:cNvSpPr>
            <a:spLocks noGrp="1"/>
          </p:cNvSpPr>
          <p:nvPr>
            <p:ph type="dt" sz="half" idx="10"/>
          </p:nvPr>
        </p:nvSpPr>
        <p:spPr/>
        <p:txBody>
          <a:bodyPr/>
          <a:lstStyle/>
          <a:p>
            <a:fld id="{7E7F2672-33FE-413F-8B7F-83DCBFCE16BA}" type="datetime1">
              <a:rPr lang="en-US" smtClean="0">
                <a:solidFill>
                  <a:prstClr val="black"/>
                </a:solidFill>
              </a:rPr>
              <a:t>7/3/2023</a:t>
            </a:fld>
            <a:endParaRPr lang="en-US">
              <a:solidFill>
                <a:prstClr val="black"/>
              </a:solidFill>
            </a:endParaRPr>
          </a:p>
        </p:txBody>
      </p:sp>
      <p:sp>
        <p:nvSpPr>
          <p:cNvPr id="8" name="Footer Placeholder 7">
            <a:extLst>
              <a:ext uri="{FF2B5EF4-FFF2-40B4-BE49-F238E27FC236}">
                <a16:creationId xmlns:a16="http://schemas.microsoft.com/office/drawing/2014/main" id="{FF101F11-D75F-F1C8-4AE5-2150A8D286BA}"/>
              </a:ext>
            </a:extLst>
          </p:cNvPr>
          <p:cNvSpPr>
            <a:spLocks noGrp="1"/>
          </p:cNvSpPr>
          <p:nvPr>
            <p:ph type="ftr" sz="quarter" idx="11"/>
          </p:nvPr>
        </p:nvSpPr>
        <p:spPr/>
        <p:txBody>
          <a:bodyPr/>
          <a:lstStyle/>
          <a:p>
            <a:endParaRPr lang="en-US">
              <a:solidFill>
                <a:prstClr val="black"/>
              </a:solidFill>
            </a:endParaRPr>
          </a:p>
        </p:txBody>
      </p:sp>
      <p:sp>
        <p:nvSpPr>
          <p:cNvPr id="9" name="Slide Number Placeholder 8">
            <a:extLst>
              <a:ext uri="{FF2B5EF4-FFF2-40B4-BE49-F238E27FC236}">
                <a16:creationId xmlns:a16="http://schemas.microsoft.com/office/drawing/2014/main" id="{B62BB16F-4235-E7B4-FCBE-3F467BA34162}"/>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43197966"/>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5724-175E-D21A-D97A-FD648AAA9FF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218B433-1E3A-154E-0349-968F1C4432EE}"/>
              </a:ext>
            </a:extLst>
          </p:cNvPr>
          <p:cNvSpPr>
            <a:spLocks noGrp="1"/>
          </p:cNvSpPr>
          <p:nvPr>
            <p:ph type="dt" sz="half" idx="10"/>
          </p:nvPr>
        </p:nvSpPr>
        <p:spPr/>
        <p:txBody>
          <a:bodyPr/>
          <a:lstStyle/>
          <a:p>
            <a:fld id="{F7D6EF51-2CAE-45B8-A83D-C0F9FB8D4B5B}" type="datetime1">
              <a:rPr lang="en-US" smtClean="0">
                <a:solidFill>
                  <a:prstClr val="white"/>
                </a:solidFill>
              </a:rPr>
              <a:t>7/3/2023</a:t>
            </a:fld>
            <a:endParaRPr lang="en-US">
              <a:solidFill>
                <a:prstClr val="white"/>
              </a:solidFill>
            </a:endParaRPr>
          </a:p>
        </p:txBody>
      </p:sp>
      <p:sp>
        <p:nvSpPr>
          <p:cNvPr id="4" name="Footer Placeholder 3">
            <a:extLst>
              <a:ext uri="{FF2B5EF4-FFF2-40B4-BE49-F238E27FC236}">
                <a16:creationId xmlns:a16="http://schemas.microsoft.com/office/drawing/2014/main" id="{8B5625B4-863B-6FE6-68AE-82234960E9FC}"/>
              </a:ext>
            </a:extLst>
          </p:cNvPr>
          <p:cNvSpPr>
            <a:spLocks noGrp="1"/>
          </p:cNvSpPr>
          <p:nvPr>
            <p:ph type="ftr" sz="quarter" idx="11"/>
          </p:nvPr>
        </p:nvSpPr>
        <p:spPr/>
        <p:txBody>
          <a:bodyPr/>
          <a:lstStyle/>
          <a:p>
            <a:endParaRPr lang="en-US">
              <a:solidFill>
                <a:prstClr val="white"/>
              </a:solidFill>
            </a:endParaRPr>
          </a:p>
        </p:txBody>
      </p:sp>
      <p:sp>
        <p:nvSpPr>
          <p:cNvPr id="5" name="Slide Number Placeholder 4">
            <a:extLst>
              <a:ext uri="{FF2B5EF4-FFF2-40B4-BE49-F238E27FC236}">
                <a16:creationId xmlns:a16="http://schemas.microsoft.com/office/drawing/2014/main" id="{B3837162-63BC-D006-1D0C-CFA7AE3FBF17}"/>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59149495"/>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EF570D-9756-689F-8EC8-135432246255}"/>
              </a:ext>
            </a:extLst>
          </p:cNvPr>
          <p:cNvSpPr>
            <a:spLocks noGrp="1"/>
          </p:cNvSpPr>
          <p:nvPr>
            <p:ph type="dt" sz="half" idx="10"/>
          </p:nvPr>
        </p:nvSpPr>
        <p:spPr/>
        <p:txBody>
          <a:bodyPr/>
          <a:lstStyle/>
          <a:p>
            <a:fld id="{313E9199-B225-49A4-8F35-65A42F84DC0C}" type="datetime1">
              <a:rPr lang="en-US" smtClean="0">
                <a:solidFill>
                  <a:prstClr val="black"/>
                </a:solidFill>
              </a:rPr>
              <a:t>7/3/2023</a:t>
            </a:fld>
            <a:endParaRPr lang="en-US">
              <a:solidFill>
                <a:prstClr val="black"/>
              </a:solidFill>
            </a:endParaRPr>
          </a:p>
        </p:txBody>
      </p:sp>
      <p:sp>
        <p:nvSpPr>
          <p:cNvPr id="3" name="Footer Placeholder 2">
            <a:extLst>
              <a:ext uri="{FF2B5EF4-FFF2-40B4-BE49-F238E27FC236}">
                <a16:creationId xmlns:a16="http://schemas.microsoft.com/office/drawing/2014/main" id="{542DAE6A-505D-6D4C-1266-247BF02BE42A}"/>
              </a:ext>
            </a:extLst>
          </p:cNvPr>
          <p:cNvSpPr>
            <a:spLocks noGrp="1"/>
          </p:cNvSpPr>
          <p:nvPr>
            <p:ph type="ftr" sz="quarter" idx="11"/>
          </p:nvPr>
        </p:nvSpPr>
        <p:spPr/>
        <p:txBody>
          <a:bodyPr/>
          <a:lstStyle/>
          <a:p>
            <a:endParaRPr lang="en-US">
              <a:solidFill>
                <a:prstClr val="black"/>
              </a:solidFill>
            </a:endParaRPr>
          </a:p>
        </p:txBody>
      </p:sp>
      <p:sp>
        <p:nvSpPr>
          <p:cNvPr id="4" name="Slide Number Placeholder 3">
            <a:extLst>
              <a:ext uri="{FF2B5EF4-FFF2-40B4-BE49-F238E27FC236}">
                <a16:creationId xmlns:a16="http://schemas.microsoft.com/office/drawing/2014/main" id="{044C9EFD-002E-C994-B5C7-7C03239A1D1C}"/>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3473873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56D0C-F7B9-A3D5-FA96-2894ED4C61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0DB1390-8F89-47C2-8680-EF931B42E8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DEE8142-D516-0DB0-B6D4-1E87F1C926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C50E06-885B-90CE-CEFD-3FA59E81FE2D}"/>
              </a:ext>
            </a:extLst>
          </p:cNvPr>
          <p:cNvSpPr>
            <a:spLocks noGrp="1"/>
          </p:cNvSpPr>
          <p:nvPr>
            <p:ph type="dt" sz="half" idx="10"/>
          </p:nvPr>
        </p:nvSpPr>
        <p:spPr/>
        <p:txBody>
          <a:bodyPr/>
          <a:lstStyle/>
          <a:p>
            <a:fld id="{6940C6BF-0B4D-48C7-A404-6F591D369E79}" type="datetime1">
              <a:rPr lang="en-US" smtClean="0">
                <a:solidFill>
                  <a:prstClr val="black"/>
                </a:solidFill>
              </a:rPr>
              <a:t>7/3/2023</a:t>
            </a:fld>
            <a:endParaRPr lang="en-US">
              <a:solidFill>
                <a:prstClr val="black"/>
              </a:solidFill>
            </a:endParaRPr>
          </a:p>
        </p:txBody>
      </p:sp>
      <p:sp>
        <p:nvSpPr>
          <p:cNvPr id="6" name="Footer Placeholder 5">
            <a:extLst>
              <a:ext uri="{FF2B5EF4-FFF2-40B4-BE49-F238E27FC236}">
                <a16:creationId xmlns:a16="http://schemas.microsoft.com/office/drawing/2014/main" id="{5BCB9091-45AF-C0D0-D9A6-441290579CAB}"/>
              </a:ext>
            </a:extLst>
          </p:cNvPr>
          <p:cNvSpPr>
            <a:spLocks noGrp="1"/>
          </p:cNvSpPr>
          <p:nvPr>
            <p:ph type="ftr" sz="quarter" idx="11"/>
          </p:nvPr>
        </p:nvSpPr>
        <p:spPr/>
        <p:txBody>
          <a:bodyPr/>
          <a:lstStyle/>
          <a:p>
            <a:endParaRPr lang="en-US">
              <a:solidFill>
                <a:prstClr val="black"/>
              </a:solidFill>
            </a:endParaRPr>
          </a:p>
        </p:txBody>
      </p:sp>
      <p:sp>
        <p:nvSpPr>
          <p:cNvPr id="7" name="Slide Number Placeholder 6">
            <a:extLst>
              <a:ext uri="{FF2B5EF4-FFF2-40B4-BE49-F238E27FC236}">
                <a16:creationId xmlns:a16="http://schemas.microsoft.com/office/drawing/2014/main" id="{025B318F-0E51-7C0C-6259-4931B395E492}"/>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4553022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24EBF-1FD6-8A25-DFE0-91D9419AA0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2AE6BA5-254B-2ECE-FA7A-92CE3087AA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05CD7C3-3420-F523-C829-E7E8408BF8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2B9942-06BA-71AF-07E0-6B4B4F6B3C5A}"/>
              </a:ext>
            </a:extLst>
          </p:cNvPr>
          <p:cNvSpPr>
            <a:spLocks noGrp="1"/>
          </p:cNvSpPr>
          <p:nvPr>
            <p:ph type="dt" sz="half" idx="10"/>
          </p:nvPr>
        </p:nvSpPr>
        <p:spPr/>
        <p:txBody>
          <a:bodyPr/>
          <a:lstStyle/>
          <a:p>
            <a:fld id="{54393C71-0B7C-4310-AB16-4728DA1DAF62}" type="datetime1">
              <a:rPr lang="en-US" smtClean="0">
                <a:solidFill>
                  <a:prstClr val="white"/>
                </a:solidFill>
              </a:rPr>
              <a:t>7/3/2023</a:t>
            </a:fld>
            <a:endParaRPr lang="en-US">
              <a:solidFill>
                <a:prstClr val="white"/>
              </a:solidFill>
            </a:endParaRPr>
          </a:p>
        </p:txBody>
      </p:sp>
      <p:sp>
        <p:nvSpPr>
          <p:cNvPr id="6" name="Footer Placeholder 5">
            <a:extLst>
              <a:ext uri="{FF2B5EF4-FFF2-40B4-BE49-F238E27FC236}">
                <a16:creationId xmlns:a16="http://schemas.microsoft.com/office/drawing/2014/main" id="{AAD9AAFF-9248-AC3B-F3F8-9CA1BCF7178D}"/>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128193CA-D964-8822-5786-8BEA91A64338}"/>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41368133"/>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58BD9-BC2B-381B-E5F2-0E37BF6D520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F5FE39-9D8F-CE5D-B48F-CF06A31924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3E456C-06A9-C21E-3BB3-8BB86EAF3CE3}"/>
              </a:ext>
            </a:extLst>
          </p:cNvPr>
          <p:cNvSpPr>
            <a:spLocks noGrp="1"/>
          </p:cNvSpPr>
          <p:nvPr>
            <p:ph type="dt" sz="half" idx="10"/>
          </p:nvPr>
        </p:nvSpPr>
        <p:spPr/>
        <p:txBody>
          <a:bodyPr/>
          <a:lstStyle/>
          <a:p>
            <a:fld id="{9A978D33-D341-41DE-B145-9A7158BEDB0F}"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DCC68311-361B-683B-EA95-CC81ED425C64}"/>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6C8140B3-2944-2DB3-47AB-3E9353C6E845}"/>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5178726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FB5F9-37E3-7FD3-0E7D-E51E7C713E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8B15A2-CF2B-F64D-C211-AB4CDFA723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0B39FB-B06C-F3D6-CB2D-6648D6978D1F}"/>
              </a:ext>
            </a:extLst>
          </p:cNvPr>
          <p:cNvSpPr>
            <a:spLocks noGrp="1"/>
          </p:cNvSpPr>
          <p:nvPr>
            <p:ph type="dt" sz="half" idx="10"/>
          </p:nvPr>
        </p:nvSpPr>
        <p:spPr/>
        <p:txBody>
          <a:bodyPr/>
          <a:lstStyle/>
          <a:p>
            <a:fld id="{14F4D708-62A9-4AB4-A515-FF89050D970C}"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443E6422-37D8-266C-FB9A-348ABA7B821F}"/>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B6EE23DB-AA5A-DC30-E8E4-424A8639D891}"/>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41890990"/>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87C1D-B236-1760-3A68-B76DAA48A4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909B1B-48D6-7394-5AEC-5A270BD714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93A64E-8520-71B8-E010-DCC4CF8809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A48EB6-1A79-4E6F-9A6C-D25BE7CAD5AF}" type="datetime1">
              <a:rPr lang="en-US" smtClean="0">
                <a:solidFill>
                  <a:prstClr val="black"/>
                </a:solidFill>
              </a:rPr>
              <a:t>7/3/2023</a:t>
            </a:fld>
            <a:endParaRPr lang="en-US" dirty="0">
              <a:solidFill>
                <a:prstClr val="black"/>
              </a:solidFill>
            </a:endParaRPr>
          </a:p>
        </p:txBody>
      </p:sp>
      <p:sp>
        <p:nvSpPr>
          <p:cNvPr id="5" name="Footer Placeholder 4">
            <a:extLst>
              <a:ext uri="{FF2B5EF4-FFF2-40B4-BE49-F238E27FC236}">
                <a16:creationId xmlns:a16="http://schemas.microsoft.com/office/drawing/2014/main" id="{23C5BCEF-19AE-A081-BE31-F4C0D00428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FBEDEF2A-B444-05C8-6B66-F12C24A824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15344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wip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docs.live.net/39cc8c9a88d40c07/NPA/Final%20Revised%20Workshop%202023/2023%20Portage%20workshop/Video/Maisie-Sequence.mp4"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5.jp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3" name="Rectangle 6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Shape 7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Rectangle 7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rPr>
              <a:t> </a:t>
            </a:r>
            <a:br>
              <a:rPr lang="en-GB" sz="4000" dirty="0">
                <a:solidFill>
                  <a:srgbClr val="FFFFFF"/>
                </a:solidFill>
              </a:rPr>
            </a:br>
            <a:r>
              <a:rPr lang="en-GB" sz="4000" b="1" dirty="0">
                <a:solidFill>
                  <a:srgbClr val="FFFFFF"/>
                </a:solidFill>
                <a:latin typeface="Tahoma" panose="020B0604030504040204" pitchFamily="34" charset="0"/>
                <a:ea typeface="Tahoma" panose="020B0604030504040204" pitchFamily="34" charset="0"/>
                <a:cs typeface="Tahoma" panose="020B0604030504040204" pitchFamily="34" charset="0"/>
              </a:rPr>
              <a:t>Using Clear Language</a:t>
            </a:r>
            <a:br>
              <a:rPr lang="en-GB" sz="4000" b="1" dirty="0">
                <a:solidFill>
                  <a:srgbClr val="FFFFFF"/>
                </a:solidFill>
              </a:rPr>
            </a:br>
            <a:endParaRPr lang="en-GB" sz="4000" b="1" dirty="0">
              <a:solidFill>
                <a:srgbClr val="FFFFFF"/>
              </a:solidFill>
            </a:endParaRPr>
          </a:p>
        </p:txBody>
      </p:sp>
      <p:sp>
        <p:nvSpPr>
          <p:cNvPr id="7" name="Content Placeholder 6"/>
          <p:cNvSpPr>
            <a:spLocks noGrp="1"/>
          </p:cNvSpPr>
          <p:nvPr>
            <p:ph idx="1"/>
          </p:nvPr>
        </p:nvSpPr>
        <p:spPr>
          <a:xfrm>
            <a:off x="4810259" y="649480"/>
            <a:ext cx="6555347" cy="5546047"/>
          </a:xfrm>
        </p:spPr>
        <p:txBody>
          <a:bodyPr anchor="ctr">
            <a:normAutofit/>
          </a:bodyPr>
          <a:lstStyle/>
          <a:p>
            <a:endParaRPr lang="en-GB" sz="2000" dirty="0"/>
          </a:p>
          <a:p>
            <a:pPr marL="109728" indent="0">
              <a:buNone/>
            </a:pPr>
            <a:r>
              <a:rPr lang="en-GB" sz="4000" dirty="0">
                <a:latin typeface="Tahoma" panose="020B0604030504040204" pitchFamily="34" charset="0"/>
                <a:ea typeface="Tahoma" panose="020B0604030504040204" pitchFamily="34" charset="0"/>
                <a:cs typeface="Tahoma" panose="020B0604030504040204" pitchFamily="34" charset="0"/>
              </a:rPr>
              <a:t>When planning for children it is important that we use clear language to identify aims and  outcomes</a:t>
            </a:r>
          </a:p>
          <a:p>
            <a:pPr marL="109728" indent="0">
              <a:buNone/>
            </a:pPr>
            <a:r>
              <a:rPr lang="en-GB" sz="2000" dirty="0"/>
              <a:t> </a:t>
            </a:r>
          </a:p>
        </p:txBody>
      </p:sp>
      <p:sp>
        <p:nvSpPr>
          <p:cNvPr id="4" name="Slide Number Placeholder 3"/>
          <p:cNvSpPr>
            <a:spLocks noGrp="1"/>
          </p:cNvSpPr>
          <p:nvPr>
            <p:ph type="sldNum" sz="quarter" idx="12"/>
          </p:nvPr>
        </p:nvSpPr>
        <p:spPr>
          <a:xfrm>
            <a:off x="11704320" y="6455664"/>
            <a:ext cx="448056" cy="365125"/>
          </a:xfrm>
          <a:prstGeom prst="ellipse">
            <a:avLst/>
          </a:prstGeom>
        </p:spPr>
        <p:txBody>
          <a:bodyPr>
            <a:normAutofit/>
          </a:bodyPr>
          <a:lstStyle/>
          <a:p>
            <a:pPr>
              <a:lnSpc>
                <a:spcPct val="90000"/>
              </a:lnSpc>
              <a:spcAft>
                <a:spcPts val="600"/>
              </a:spcAft>
            </a:pPr>
            <a:fld id="{D7E63A33-8271-4DD0-9C48-789913D7C115}" type="slidenum">
              <a:rPr lang="en-US" sz="1100">
                <a:solidFill>
                  <a:schemeClr val="tx1">
                    <a:lumMod val="50000"/>
                    <a:lumOff val="50000"/>
                  </a:schemeClr>
                </a:solidFill>
              </a:rPr>
              <a:pPr>
                <a:lnSpc>
                  <a:spcPct val="90000"/>
                </a:lnSpc>
                <a:spcAft>
                  <a:spcPts val="600"/>
                </a:spcAft>
              </a:pPr>
              <a:t>1</a:t>
            </a:fld>
            <a:endParaRPr lang="en-US" sz="1100">
              <a:solidFill>
                <a:schemeClr val="tx1">
                  <a:lumMod val="50000"/>
                  <a:lumOff val="50000"/>
                </a:schemeClr>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68519" y="5720150"/>
            <a:ext cx="1117387" cy="636200"/>
          </a:xfrm>
          <a:prstGeom prst="rect">
            <a:avLst/>
          </a:prstGeom>
        </p:spPr>
      </p:pic>
    </p:spTree>
    <p:extLst>
      <p:ext uri="{BB962C8B-B14F-4D97-AF65-F5344CB8AC3E}">
        <p14:creationId xmlns:p14="http://schemas.microsoft.com/office/powerpoint/2010/main" val="100705472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0515600"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The Portage Model: </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Outcomes for Participants</a:t>
            </a:r>
          </a:p>
        </p:txBody>
      </p:sp>
      <p:graphicFrame>
        <p:nvGraphicFramePr>
          <p:cNvPr id="7" name="Content Placeholder 1">
            <a:extLst>
              <a:ext uri="{FF2B5EF4-FFF2-40B4-BE49-F238E27FC236}">
                <a16:creationId xmlns:a16="http://schemas.microsoft.com/office/drawing/2014/main" id="{614EA972-240A-855C-D0BC-CC1302154DD8}"/>
              </a:ext>
            </a:extLst>
          </p:cNvPr>
          <p:cNvGraphicFramePr>
            <a:graphicFrameLocks noGrp="1"/>
          </p:cNvGraphicFramePr>
          <p:nvPr>
            <p:ph idx="1"/>
            <p:extLst>
              <p:ext uri="{D42A27DB-BD31-4B8C-83A1-F6EECF244321}">
                <p14:modId xmlns:p14="http://schemas.microsoft.com/office/powerpoint/2010/main" val="1845422578"/>
              </p:ext>
            </p:extLst>
          </p:nvPr>
        </p:nvGraphicFramePr>
        <p:xfrm>
          <a:off x="838200" y="1877438"/>
          <a:ext cx="10515600" cy="4649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D7E63A33-8271-4DD0-9C48-789913D7C115}" type="slidenum">
              <a:rPr lang="en-US" smtClean="0">
                <a:solidFill>
                  <a:prstClr val="black"/>
                </a:solidFill>
              </a:rPr>
              <a:pPr/>
              <a:t>2</a:t>
            </a:fld>
            <a:endParaRPr lang="en-US">
              <a:solidFill>
                <a:prstClr val="black"/>
              </a:solidFill>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50579" y="331189"/>
            <a:ext cx="1314899" cy="696717"/>
          </a:xfrm>
          <a:prstGeom prst="rect">
            <a:avLst/>
          </a:prstGeom>
        </p:spPr>
      </p:pic>
    </p:spTree>
    <p:extLst>
      <p:ext uri="{BB962C8B-B14F-4D97-AF65-F5344CB8AC3E}">
        <p14:creationId xmlns:p14="http://schemas.microsoft.com/office/powerpoint/2010/main" val="23877497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65484" y="404540"/>
            <a:ext cx="7864642"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Using Clear Language: Objectives</a:t>
            </a:r>
          </a:p>
        </p:txBody>
      </p:sp>
      <p:sp>
        <p:nvSpPr>
          <p:cNvPr id="2" name="Content Placeholder 1"/>
          <p:cNvSpPr>
            <a:spLocks noGrp="1"/>
          </p:cNvSpPr>
          <p:nvPr>
            <p:ph idx="1"/>
          </p:nvPr>
        </p:nvSpPr>
        <p:spPr>
          <a:xfrm>
            <a:off x="565484" y="2093495"/>
            <a:ext cx="8349916" cy="4627980"/>
          </a:xfrm>
        </p:spPr>
        <p:txBody>
          <a:bodyPr anchor="ctr">
            <a:normAutofit/>
          </a:bodyPr>
          <a:lstStyle/>
          <a:p>
            <a:pPr marL="109728" indent="0" hangingPunct="0">
              <a:spcBef>
                <a:spcPts val="1200"/>
              </a:spcBef>
              <a:buNone/>
            </a:pPr>
            <a:endParaRPr lang="en-GB" sz="2400" dirty="0">
              <a:latin typeface="Arial" panose="020B0604020202020204" pitchFamily="34" charset="0"/>
              <a:cs typeface="Arial" panose="020B0604020202020204" pitchFamily="34" charset="0"/>
            </a:endParaRPr>
          </a:p>
          <a:p>
            <a:pPr marL="109728" indent="0" hangingPunct="0">
              <a:spcBef>
                <a:spcPts val="1200"/>
              </a:spcBef>
              <a:buNone/>
            </a:pPr>
            <a:r>
              <a:rPr lang="en-GB" sz="3200" dirty="0">
                <a:latin typeface="Tahoma" panose="020B0604030504040204" pitchFamily="34" charset="0"/>
                <a:ea typeface="Tahoma" panose="020B0604030504040204" pitchFamily="34" charset="0"/>
                <a:cs typeface="Tahoma" panose="020B0604030504040204" pitchFamily="34" charset="0"/>
              </a:rPr>
              <a:t>Participants will be able to:</a:t>
            </a:r>
          </a:p>
          <a:p>
            <a:pPr hangingPunct="0">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List the four elements of a teaching target</a:t>
            </a:r>
          </a:p>
          <a:p>
            <a:pPr hangingPunct="0">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State whether all four elements are included in a teaching target</a:t>
            </a:r>
          </a:p>
          <a:p>
            <a:pPr hangingPunct="0">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Write a teaching target using clear language that includes all four elements.</a:t>
            </a:r>
          </a:p>
          <a:p>
            <a:pPr marL="109728" indent="0" hangingPunct="0">
              <a:buNone/>
            </a:pPr>
            <a:endParaRPr lang="en-GB" sz="2400" dirty="0">
              <a:latin typeface="Times New Roman"/>
              <a:ea typeface="Times New Roman"/>
            </a:endParaRPr>
          </a:p>
          <a:p>
            <a:pPr hangingPunct="0"/>
            <a:endParaRPr lang="en-GB" sz="2400" dirty="0"/>
          </a:p>
          <a:p>
            <a:pPr hangingPunct="0"/>
            <a:endParaRPr lang="en-GB" sz="2400" dirty="0">
              <a:latin typeface="Times New Roman"/>
              <a:ea typeface="Times New Roman"/>
            </a:endParaRPr>
          </a:p>
        </p:txBody>
      </p:sp>
      <p:sp>
        <p:nvSpPr>
          <p:cNvPr id="17"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3</a:t>
            </a:fld>
            <a:endParaRPr lang="en-US">
              <a:solidFill>
                <a:srgbClr val="FFFFFF"/>
              </a:solidFill>
            </a:endParaRPr>
          </a:p>
        </p:txBody>
      </p:sp>
    </p:spTree>
    <p:extLst>
      <p:ext uri="{BB962C8B-B14F-4D97-AF65-F5344CB8AC3E}">
        <p14:creationId xmlns:p14="http://schemas.microsoft.com/office/powerpoint/2010/main" val="15208955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p:cNvGraphicFramePr>
            <a:graphicFrameLocks/>
          </p:cNvGraphicFramePr>
          <p:nvPr>
            <p:extLst>
              <p:ext uri="{D42A27DB-BD31-4B8C-83A1-F6EECF244321}">
                <p14:modId xmlns:p14="http://schemas.microsoft.com/office/powerpoint/2010/main" val="2110841824"/>
              </p:ext>
            </p:extLst>
          </p:nvPr>
        </p:nvGraphicFramePr>
        <p:xfrm>
          <a:off x="2223578" y="2069245"/>
          <a:ext cx="6912768" cy="4423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9"/>
          <p:cNvSpPr>
            <a:spLocks noGrp="1"/>
          </p:cNvSpPr>
          <p:nvPr>
            <p:ph type="title"/>
          </p:nvPr>
        </p:nvSpPr>
        <p:spPr>
          <a:xfrm>
            <a:off x="838200" y="499767"/>
            <a:ext cx="10515600" cy="1325563"/>
          </a:xfrm>
        </p:spPr>
        <p:txBody>
          <a:bodyPr>
            <a:normAutofit/>
          </a:bodyPr>
          <a:lstStyle/>
          <a:p>
            <a:pPr algn="ctr"/>
            <a:r>
              <a:rPr lang="en-GB" dirty="0">
                <a:latin typeface="Tahoma" panose="020B0604030504040204" pitchFamily="34" charset="0"/>
                <a:ea typeface="Tahoma" panose="020B0604030504040204" pitchFamily="34" charset="0"/>
                <a:cs typeface="Tahoma" panose="020B0604030504040204" pitchFamily="34" charset="0"/>
              </a:rPr>
              <a:t>The Portage Model Uses Clear Language </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4</a:t>
            </a:fld>
            <a:endParaRPr lang="en-US" dirty="0">
              <a:solidFill>
                <a:prstClr val="black"/>
              </a:solidFill>
            </a:endParaRPr>
          </a:p>
        </p:txBody>
      </p:sp>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64635" y="5868521"/>
            <a:ext cx="1178330" cy="624354"/>
          </a:xfrm>
          <a:prstGeom prst="rect">
            <a:avLst/>
          </a:prstGeom>
        </p:spPr>
      </p:pic>
      <p:sp>
        <p:nvSpPr>
          <p:cNvPr id="6" name="TextBox 5"/>
          <p:cNvSpPr txBox="1"/>
          <p:nvPr/>
        </p:nvSpPr>
        <p:spPr>
          <a:xfrm>
            <a:off x="5160739" y="4167746"/>
            <a:ext cx="1282892" cy="442674"/>
          </a:xfrm>
          <a:prstGeom prst="roundRect">
            <a:avLst/>
          </a:prstGeom>
          <a:solidFill>
            <a:srgbClr val="0070C0"/>
          </a:solidFill>
          <a:ln>
            <a:noFill/>
          </a:ln>
          <a:effectLst>
            <a:glow rad="101600">
              <a:schemeClr val="accent3">
                <a:satMod val="175000"/>
                <a:alpha val="40000"/>
              </a:schemeClr>
            </a:glow>
            <a:outerShdw blurRad="50800" dist="38100" dir="5400000" rotWithShape="0">
              <a:srgbClr val="000000">
                <a:alpha val="35000"/>
              </a:srgbClr>
            </a:outerShdw>
            <a:softEdge rad="635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b="1" dirty="0">
                <a:solidFill>
                  <a:schemeClr val="bg1"/>
                </a:solidFill>
                <a:latin typeface="Tahoma" panose="020B0604030504040204" pitchFamily="34" charset="0"/>
                <a:ea typeface="Tahoma" panose="020B0604030504040204" pitchFamily="34" charset="0"/>
                <a:cs typeface="Tahoma" panose="020B0604030504040204" pitchFamily="34" charset="0"/>
              </a:rPr>
              <a:t>Portage</a:t>
            </a:r>
          </a:p>
        </p:txBody>
      </p:sp>
    </p:spTree>
    <p:extLst>
      <p:ext uri="{BB962C8B-B14F-4D97-AF65-F5344CB8AC3E}">
        <p14:creationId xmlns:p14="http://schemas.microsoft.com/office/powerpoint/2010/main" val="2589348146"/>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54477" y="627564"/>
            <a:ext cx="8929991"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Why We Use Clear Language</a:t>
            </a:r>
          </a:p>
        </p:txBody>
      </p:sp>
      <p:sp>
        <p:nvSpPr>
          <p:cNvPr id="2" name="Content Placeholder 1"/>
          <p:cNvSpPr>
            <a:spLocks noGrp="1"/>
          </p:cNvSpPr>
          <p:nvPr>
            <p:ph idx="1"/>
          </p:nvPr>
        </p:nvSpPr>
        <p:spPr>
          <a:xfrm>
            <a:off x="291830" y="1953127"/>
            <a:ext cx="8284528" cy="4768348"/>
          </a:xfrm>
        </p:spPr>
        <p:txBody>
          <a:bodyPr anchor="ctr">
            <a:normAutofit fontScale="92500" lnSpcReduction="20000"/>
          </a:bodyPr>
          <a:lstStyle/>
          <a:p>
            <a:pPr marL="109728" indent="0">
              <a:buNone/>
            </a:pPr>
            <a:endParaRPr lang="en-GB" sz="3200"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It is important to be clear in the language we use as this help us identify:</a:t>
            </a:r>
          </a:p>
          <a:p>
            <a:endParaRPr lang="en-GB" sz="3200" dirty="0">
              <a:latin typeface="Tahoma" panose="020B0604030504040204" pitchFamily="34" charset="0"/>
              <a:ea typeface="Tahoma" panose="020B0604030504040204" pitchFamily="34" charset="0"/>
              <a:cs typeface="Tahoma" panose="020B0604030504040204" pitchFamily="34" charset="0"/>
            </a:endParaRPr>
          </a:p>
          <a:p>
            <a:pPr lvl="1"/>
            <a:r>
              <a:rPr lang="en-GB" sz="3200" dirty="0">
                <a:latin typeface="Tahoma" panose="020B0604030504040204" pitchFamily="34" charset="0"/>
                <a:ea typeface="Tahoma" panose="020B0604030504040204" pitchFamily="34" charset="0"/>
                <a:cs typeface="Tahoma" panose="020B0604030504040204" pitchFamily="34" charset="0"/>
              </a:rPr>
              <a:t>What the child can already do and where they need support  </a:t>
            </a:r>
          </a:p>
          <a:p>
            <a:pPr lvl="1"/>
            <a:endParaRPr lang="en-GB" sz="3200" dirty="0">
              <a:latin typeface="Tahoma" panose="020B0604030504040204" pitchFamily="34" charset="0"/>
              <a:ea typeface="Tahoma" panose="020B0604030504040204" pitchFamily="34" charset="0"/>
              <a:cs typeface="Tahoma" panose="020B0604030504040204" pitchFamily="34" charset="0"/>
            </a:endParaRPr>
          </a:p>
          <a:p>
            <a:pPr lvl="1"/>
            <a:r>
              <a:rPr lang="en-GB" sz="3200" dirty="0">
                <a:latin typeface="Tahoma" panose="020B0604030504040204" pitchFamily="34" charset="0"/>
                <a:ea typeface="Tahoma" panose="020B0604030504040204" pitchFamily="34" charset="0"/>
                <a:cs typeface="Tahoma" panose="020B0604030504040204" pitchFamily="34" charset="0"/>
              </a:rPr>
              <a:t>The next steps for their learning</a:t>
            </a:r>
          </a:p>
          <a:p>
            <a:pPr lvl="1"/>
            <a:endParaRPr lang="en-GB" sz="3200" dirty="0">
              <a:latin typeface="Tahoma" panose="020B0604030504040204" pitchFamily="34" charset="0"/>
              <a:ea typeface="Tahoma" panose="020B0604030504040204" pitchFamily="34" charset="0"/>
              <a:cs typeface="Tahoma" panose="020B0604030504040204" pitchFamily="34" charset="0"/>
            </a:endParaRPr>
          </a:p>
          <a:p>
            <a:pPr lvl="1"/>
            <a:r>
              <a:rPr lang="en-GB" sz="3200" dirty="0">
                <a:latin typeface="Tahoma" panose="020B0604030504040204" pitchFamily="34" charset="0"/>
                <a:ea typeface="Tahoma" panose="020B0604030504040204" pitchFamily="34" charset="0"/>
                <a:cs typeface="Tahoma" panose="020B0604030504040204" pitchFamily="34" charset="0"/>
              </a:rPr>
              <a:t>The support needed to reach this step</a:t>
            </a:r>
          </a:p>
          <a:p>
            <a:pPr lvl="1"/>
            <a:endParaRPr lang="en-GB" sz="3200" dirty="0">
              <a:latin typeface="Tahoma" panose="020B0604030504040204" pitchFamily="34" charset="0"/>
              <a:ea typeface="Tahoma" panose="020B0604030504040204" pitchFamily="34" charset="0"/>
              <a:cs typeface="Tahoma" panose="020B0604030504040204" pitchFamily="34" charset="0"/>
            </a:endParaRPr>
          </a:p>
          <a:p>
            <a:pPr lvl="1"/>
            <a:r>
              <a:rPr lang="en-GB" sz="3200" dirty="0">
                <a:latin typeface="Tahoma" panose="020B0604030504040204" pitchFamily="34" charset="0"/>
                <a:ea typeface="Tahoma" panose="020B0604030504040204" pitchFamily="34" charset="0"/>
                <a:cs typeface="Tahoma" panose="020B0604030504040204" pitchFamily="34" charset="0"/>
              </a:rPr>
              <a:t>Implementation and review of planning</a:t>
            </a:r>
          </a:p>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5</a:t>
            </a:fld>
            <a:endParaRPr lang="en-US">
              <a:solidFill>
                <a:srgbClr val="FFFFFF"/>
              </a:solidFill>
            </a:endParaRPr>
          </a:p>
        </p:txBody>
      </p:sp>
    </p:spTree>
    <p:extLst>
      <p:ext uri="{BB962C8B-B14F-4D97-AF65-F5344CB8AC3E}">
        <p14:creationId xmlns:p14="http://schemas.microsoft.com/office/powerpoint/2010/main" val="391861483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5"/>
          <p:cNvSpPr>
            <a:spLocks noGrp="1"/>
          </p:cNvSpPr>
          <p:nvPr>
            <p:ph type="title"/>
          </p:nvPr>
        </p:nvSpPr>
        <p:spPr>
          <a:xfrm>
            <a:off x="426355" y="627564"/>
            <a:ext cx="9262393" cy="1325563"/>
          </a:xfrm>
        </p:spPr>
        <p:txBody>
          <a:bodyPr>
            <a:normAutofit/>
          </a:bodyPr>
          <a:lstStyle/>
          <a:p>
            <a:r>
              <a:rPr lang="en-GB" b="1" dirty="0">
                <a:latin typeface="Tahoma" panose="020B0604030504040204" pitchFamily="34" charset="0"/>
                <a:ea typeface="Tahoma" panose="020B0604030504040204" pitchFamily="34" charset="0"/>
                <a:cs typeface="Tahoma" panose="020B0604030504040204" pitchFamily="34" charset="0"/>
              </a:rPr>
              <a:t>Activity: Using Clear Language</a:t>
            </a:r>
            <a:endParaRPr lang="en-GB" altLang="en-US" b="1" dirty="0">
              <a:latin typeface="Tahoma" panose="020B0604030504040204" pitchFamily="34" charset="0"/>
              <a:ea typeface="Tahoma" panose="020B0604030504040204" pitchFamily="34" charset="0"/>
              <a:cs typeface="Tahoma" panose="020B0604030504040204" pitchFamily="34" charset="0"/>
            </a:endParaRPr>
          </a:p>
        </p:txBody>
      </p:sp>
      <p:sp>
        <p:nvSpPr>
          <p:cNvPr id="5123" name="Content Placeholder 6"/>
          <p:cNvSpPr>
            <a:spLocks noGrp="1"/>
          </p:cNvSpPr>
          <p:nvPr>
            <p:ph idx="1"/>
          </p:nvPr>
        </p:nvSpPr>
        <p:spPr>
          <a:xfrm>
            <a:off x="426355" y="2572584"/>
            <a:ext cx="8318811" cy="4148891"/>
          </a:xfrm>
        </p:spPr>
        <p:txBody>
          <a:bodyPr anchor="ctr">
            <a:normAutofit fontScale="92500"/>
          </a:bodyPr>
          <a:lstStyle/>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Get into pairs. Decide if you are A or B.</a:t>
            </a:r>
          </a:p>
          <a:p>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Person A has a short list of actions to carry out. </a:t>
            </a:r>
            <a:r>
              <a:rPr lang="en-GB" altLang="en-US" sz="3200" b="1" dirty="0">
                <a:latin typeface="Tahoma" panose="020B0604030504040204" pitchFamily="34" charset="0"/>
                <a:ea typeface="Tahoma" panose="020B0604030504040204" pitchFamily="34" charset="0"/>
                <a:cs typeface="Tahoma" panose="020B0604030504040204" pitchFamily="34" charset="0"/>
              </a:rPr>
              <a:t>Do not share this with person B.</a:t>
            </a:r>
          </a:p>
          <a:p>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Person B has to guess what person A is doing.</a:t>
            </a:r>
          </a:p>
          <a:p>
            <a:pPr marL="109728" indent="0">
              <a:buNone/>
            </a:pPr>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Were some actions easier to guess, if so why? </a:t>
            </a:r>
          </a:p>
          <a:p>
            <a:pPr eaLnBrk="1" hangingPunct="1"/>
            <a:endParaRPr lang="en-GB" altLang="en-US" sz="2000" dirty="0">
              <a:latin typeface="Tahoma" panose="020B0604030504040204" pitchFamily="34" charset="0"/>
              <a:ea typeface="Tahoma" panose="020B0604030504040204" pitchFamily="34" charset="0"/>
              <a:cs typeface="Tahoma" panose="020B0604030504040204" pitchFamily="34" charset="0"/>
            </a:endParaRPr>
          </a:p>
          <a:p>
            <a:pPr eaLnBrk="1" hangingPunct="1"/>
            <a:endParaRPr lang="en-GB" altLang="en-US" sz="2000" dirty="0"/>
          </a:p>
          <a:p>
            <a:pPr eaLnBrk="1" hangingPunct="1"/>
            <a:endParaRPr lang="en-GB" altLang="en-US" sz="2000" dirty="0"/>
          </a:p>
        </p:txBody>
      </p:sp>
      <p:sp>
        <p:nvSpPr>
          <p:cNvPr id="5128" name="Rectangle 5127">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0" name="Oval 5129">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2" name="Slide Number Placeholder 1"/>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6</a:t>
            </a:fld>
            <a:endParaRPr lang="en-US">
              <a:solidFill>
                <a:srgbClr val="FFFFFF"/>
              </a:solidFill>
            </a:endParaRPr>
          </a:p>
        </p:txBody>
      </p:sp>
    </p:spTree>
    <p:extLst>
      <p:ext uri="{BB962C8B-B14F-4D97-AF65-F5344CB8AC3E}">
        <p14:creationId xmlns:p14="http://schemas.microsoft.com/office/powerpoint/2010/main" val="172343873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E5EF31-77B9-FECB-C435-D465D893AD50}"/>
              </a:ext>
            </a:extLst>
          </p:cNvPr>
          <p:cNvSpPr>
            <a:spLocks noGrp="1"/>
          </p:cNvSpPr>
          <p:nvPr>
            <p:ph type="sldNum" sz="quarter" idx="12"/>
          </p:nvPr>
        </p:nvSpPr>
        <p:spPr/>
        <p:txBody>
          <a:bodyPr/>
          <a:lstStyle/>
          <a:p>
            <a:fld id="{D7E63A33-8271-4DD0-9C48-789913D7C115}" type="slidenum">
              <a:rPr lang="en-US" smtClean="0">
                <a:solidFill>
                  <a:prstClr val="black"/>
                </a:solidFill>
              </a:rPr>
              <a:pPr/>
              <a:t>7</a:t>
            </a:fld>
            <a:endParaRPr lang="en-US">
              <a:solidFill>
                <a:prstClr val="black"/>
              </a:solidFill>
            </a:endParaRPr>
          </a:p>
        </p:txBody>
      </p:sp>
      <p:sp>
        <p:nvSpPr>
          <p:cNvPr id="4" name="TextBox 3">
            <a:extLst>
              <a:ext uri="{FF2B5EF4-FFF2-40B4-BE49-F238E27FC236}">
                <a16:creationId xmlns:a16="http://schemas.microsoft.com/office/drawing/2014/main" id="{1D460F5A-1C37-7143-8AC5-394F6C60DE58}"/>
              </a:ext>
            </a:extLst>
          </p:cNvPr>
          <p:cNvSpPr txBox="1"/>
          <p:nvPr/>
        </p:nvSpPr>
        <p:spPr>
          <a:xfrm>
            <a:off x="92765" y="-106017"/>
            <a:ext cx="11940209" cy="6155531"/>
          </a:xfrm>
          <a:prstGeom prst="rect">
            <a:avLst/>
          </a:prstGeom>
          <a:noFill/>
        </p:spPr>
        <p:txBody>
          <a:bodyPr wrap="square">
            <a:spAutoFit/>
          </a:bodyPr>
          <a:lstStyle/>
          <a:p>
            <a:pPr hangingPunct="0"/>
            <a:r>
              <a:rPr lang="en-GB" sz="1600" b="1" dirty="0">
                <a:effectLst/>
                <a:latin typeface="Arial" panose="020B0604020202020204" pitchFamily="34" charset="0"/>
                <a:ea typeface="Times New Roman" panose="02020603050405020304" pitchFamily="18" charset="0"/>
              </a:rPr>
              <a:t>	</a:t>
            </a:r>
            <a:endParaRPr lang="en-GB" sz="1600" b="1" dirty="0">
              <a:latin typeface="Times New Roman" panose="02020603050405020304" pitchFamily="18" charset="0"/>
              <a:ea typeface="Times New Roman" panose="02020603050405020304" pitchFamily="18" charset="0"/>
            </a:endParaRPr>
          </a:p>
          <a:p>
            <a:pPr hangingPunct="0"/>
            <a:r>
              <a:rPr lang="en-GB" sz="1800" dirty="0">
                <a:effectLst/>
                <a:latin typeface="Comic Sans MS" panose="030F0702030302020204" pitchFamily="66" charset="0"/>
                <a:ea typeface="Times New Roman" panose="02020603050405020304" pitchFamily="18" charset="0"/>
                <a:cs typeface="Arial" panose="020B0604020202020204" pitchFamily="34" charset="0"/>
              </a:rPr>
              <a:t>A child is asked to do a task on 10 separate occasions tidy away their toys. If the child is described as </a:t>
            </a:r>
            <a:r>
              <a:rPr lang="en-GB" sz="1800" b="1" dirty="0">
                <a:effectLst/>
                <a:latin typeface="Comic Sans MS" panose="030F0702030302020204" pitchFamily="66" charset="0"/>
                <a:ea typeface="Times New Roman" panose="02020603050405020304" pitchFamily="18" charset="0"/>
                <a:cs typeface="Arial" panose="020B0604020202020204" pitchFamily="34" charset="0"/>
              </a:rPr>
              <a:t>“</a:t>
            </a:r>
            <a:r>
              <a:rPr lang="en-GB" sz="1800" dirty="0">
                <a:effectLst/>
                <a:latin typeface="Comic Sans MS" panose="030F0702030302020204" pitchFamily="66" charset="0"/>
                <a:ea typeface="Times New Roman" panose="02020603050405020304" pitchFamily="18" charset="0"/>
                <a:cs typeface="Arial" panose="020B0604020202020204" pitchFamily="34" charset="0"/>
              </a:rPr>
              <a:t>always tidies away her toys when asked,” you would think she would do it every time (i.e. 10/10 times).</a:t>
            </a:r>
            <a:endParaRPr lang="en-GB" sz="1600" dirty="0">
              <a:effectLst/>
              <a:latin typeface="Times New Roman" panose="02020603050405020304" pitchFamily="18" charset="0"/>
              <a:ea typeface="Times New Roman" panose="02020603050405020304" pitchFamily="18" charset="0"/>
            </a:endParaRPr>
          </a:p>
          <a:p>
            <a:pPr hangingPunct="0"/>
            <a:r>
              <a:rPr lang="en-GB" sz="1800"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effectLst/>
              <a:latin typeface="Times New Roman" panose="02020603050405020304" pitchFamily="18" charset="0"/>
              <a:ea typeface="Times New Roman" panose="02020603050405020304" pitchFamily="18" charset="0"/>
            </a:endParaRPr>
          </a:p>
          <a:p>
            <a:pPr hangingPunct="0"/>
            <a:r>
              <a:rPr lang="en-GB" sz="1800" dirty="0">
                <a:effectLst/>
                <a:latin typeface="Comic Sans MS" panose="030F0702030302020204" pitchFamily="66" charset="0"/>
                <a:ea typeface="Times New Roman" panose="02020603050405020304" pitchFamily="18" charset="0"/>
                <a:cs typeface="Arial" panose="020B0604020202020204" pitchFamily="34" charset="0"/>
              </a:rPr>
              <a:t>How many times would you think she would do it if the following words were used to describe how often she tidies away her toys when asked?  </a:t>
            </a:r>
            <a:endParaRPr lang="en-GB" sz="1600" dirty="0">
              <a:effectLst/>
              <a:latin typeface="Times New Roman" panose="02020603050405020304" pitchFamily="18" charset="0"/>
              <a:ea typeface="Times New Roman" panose="02020603050405020304" pitchFamily="18" charset="0"/>
            </a:endParaRPr>
          </a:p>
          <a:p>
            <a:pPr hangingPunct="0"/>
            <a:r>
              <a:rPr lang="en-GB" sz="1800"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always			1	2	3	4	5	6	7	8	9	10</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rarely			1	2	3	4	5	6	7	8	9	10</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typically		1	2	3	4	5	6	7	8	9	10</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invariably		1	2	3	4	5	6	7	8	9	10</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not usually		1	2	3	4	5	6	7	8	9	10</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often			1	2	3	4	5	6	7	8	9	10</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occasionally		1	2	3	4	5	6	7	8	9	10</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 </a:t>
            </a:r>
            <a:endParaRPr lang="en-GB" sz="1600" dirty="0">
              <a:effectLst/>
              <a:latin typeface="Times New Roman" panose="02020603050405020304" pitchFamily="18" charset="0"/>
              <a:ea typeface="Times New Roman" panose="02020603050405020304" pitchFamily="18" charset="0"/>
            </a:endParaRPr>
          </a:p>
          <a:p>
            <a:pPr hangingPunct="0"/>
            <a:r>
              <a:rPr lang="en-GB" sz="1800" b="1" dirty="0">
                <a:effectLst/>
                <a:latin typeface="Comic Sans MS" panose="030F0702030302020204" pitchFamily="66" charset="0"/>
                <a:ea typeface="Times New Roman" panose="02020603050405020304" pitchFamily="18" charset="0"/>
                <a:cs typeface="Arial" panose="020B0604020202020204" pitchFamily="34" charset="0"/>
              </a:rPr>
              <a:t>sometimes		1	2	3</a:t>
            </a:r>
            <a:r>
              <a:rPr lang="en-GB" sz="1800" dirty="0">
                <a:effectLst/>
                <a:latin typeface="Comic Sans MS" panose="030F0702030302020204" pitchFamily="66" charset="0"/>
                <a:ea typeface="Times New Roman" panose="02020603050405020304" pitchFamily="18" charset="0"/>
                <a:cs typeface="Arial" panose="020B0604020202020204" pitchFamily="34" charset="0"/>
              </a:rPr>
              <a:t>	4	</a:t>
            </a:r>
            <a:r>
              <a:rPr lang="en-GB" sz="1800" b="1" dirty="0">
                <a:effectLst/>
                <a:latin typeface="Comic Sans MS" panose="030F0702030302020204" pitchFamily="66" charset="0"/>
                <a:ea typeface="Times New Roman" panose="02020603050405020304" pitchFamily="18" charset="0"/>
                <a:cs typeface="Arial" panose="020B0604020202020204" pitchFamily="34" charset="0"/>
              </a:rPr>
              <a:t>5	6	7	8	9	10</a:t>
            </a:r>
            <a:endParaRPr lang="en-GB"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1724877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algn="ctr" eaLnBrk="1" hangingPunct="1"/>
            <a:r>
              <a:rPr lang="en-GB" altLang="en-US" dirty="0">
                <a:latin typeface="Tahoma" panose="020B0604030504040204" pitchFamily="34" charset="0"/>
                <a:ea typeface="Tahoma" panose="020B0604030504040204" pitchFamily="34" charset="0"/>
                <a:cs typeface="Tahoma" panose="020B0604030504040204" pitchFamily="34" charset="0"/>
              </a:rPr>
              <a:t>Cloudy Statements</a:t>
            </a:r>
            <a:endParaRPr lang="en-GB" altLang="en-US" noProof="1">
              <a:latin typeface="Tahoma" panose="020B0604030504040204" pitchFamily="34" charset="0"/>
              <a:ea typeface="Tahoma" panose="020B0604030504040204" pitchFamily="34" charset="0"/>
              <a:cs typeface="Tahoma" panose="020B0604030504040204" pitchFamily="34" charset="0"/>
            </a:endParaRPr>
          </a:p>
        </p:txBody>
      </p:sp>
      <p:sp>
        <p:nvSpPr>
          <p:cNvPr id="2051" name="Rectangle 3"/>
          <p:cNvSpPr>
            <a:spLocks noGrp="1" noChangeArrowheads="1"/>
          </p:cNvSpPr>
          <p:nvPr>
            <p:ph idx="1"/>
          </p:nvPr>
        </p:nvSpPr>
        <p:spPr>
          <a:xfrm>
            <a:off x="1999034" y="2105955"/>
            <a:ext cx="7848600" cy="2438400"/>
          </a:xfrm>
        </p:spPr>
        <p:txBody>
          <a:bodyPr/>
          <a:lstStyle/>
          <a:p>
            <a:pPr lvl="1" eaLnBrk="1" hangingPunct="1">
              <a:lnSpc>
                <a:spcPct val="90000"/>
              </a:lnSpc>
              <a:buFont typeface="Wingdings" panose="05000000000000000000" pitchFamily="2" charset="2"/>
              <a:buNone/>
            </a:pPr>
            <a:r>
              <a:rPr lang="en-US" altLang="en-US" dirty="0"/>
              <a:t>	</a:t>
            </a:r>
          </a:p>
          <a:p>
            <a:pPr lvl="1" algn="ctr" eaLnBrk="1" hangingPunct="1">
              <a:lnSpc>
                <a:spcPct val="90000"/>
              </a:lnSpc>
              <a:buFont typeface="Wingdings" panose="05000000000000000000" pitchFamily="2" charset="2"/>
              <a:buNone/>
            </a:pPr>
            <a:r>
              <a:rPr lang="en-US" altLang="en-US" sz="3200" dirty="0"/>
              <a:t>	</a:t>
            </a:r>
            <a:r>
              <a:rPr lang="en-US" altLang="en-US" sz="3200" dirty="0">
                <a:latin typeface="Tahoma" panose="020B0604030504040204" pitchFamily="34" charset="0"/>
                <a:ea typeface="Tahoma" panose="020B0604030504040204" pitchFamily="34" charset="0"/>
                <a:cs typeface="Tahoma" panose="020B0604030504040204" pitchFamily="34" charset="0"/>
              </a:rPr>
              <a:t>are vague statements about learning that are open to many interpretations</a:t>
            </a:r>
          </a:p>
          <a:p>
            <a:pPr lvl="1" eaLnBrk="1" hangingPunct="1">
              <a:lnSpc>
                <a:spcPct val="90000"/>
              </a:lnSpc>
              <a:buFont typeface="Wingdings" panose="05000000000000000000" pitchFamily="2" charset="2"/>
              <a:buNone/>
            </a:pPr>
            <a:endParaRPr lang="en-US" altLang="en-US" sz="3200" dirty="0"/>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8</a:t>
            </a:fld>
            <a:endParaRPr lang="en-US">
              <a:solidFill>
                <a:prstClr val="black"/>
              </a:solidFill>
            </a:endParaRPr>
          </a:p>
        </p:txBody>
      </p:sp>
      <p:sp>
        <p:nvSpPr>
          <p:cNvPr id="2052" name="Text Box 4"/>
          <p:cNvSpPr txBox="1">
            <a:spLocks noChangeArrowheads="1"/>
          </p:cNvSpPr>
          <p:nvPr/>
        </p:nvSpPr>
        <p:spPr bwMode="auto">
          <a:xfrm>
            <a:off x="1869281" y="4812690"/>
            <a:ext cx="7315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3200" b="1" dirty="0">
                <a:latin typeface="+mn-lt"/>
              </a:rPr>
              <a:t>“</a:t>
            </a:r>
            <a:r>
              <a:rPr lang="en-US" altLang="en-US" sz="3200" b="1" dirty="0">
                <a:latin typeface="Tahoma" panose="020B0604030504040204" pitchFamily="34" charset="0"/>
                <a:ea typeface="Tahoma" panose="020B0604030504040204" pitchFamily="34" charset="0"/>
                <a:cs typeface="Tahoma" panose="020B0604030504040204" pitchFamily="34" charset="0"/>
              </a:rPr>
              <a:t>Archie knows the colour red”</a:t>
            </a:r>
            <a:endParaRPr lang="en-GB" altLang="en-US" sz="3200" b="1" dirty="0">
              <a:latin typeface="Tahoma" panose="020B0604030504040204" pitchFamily="34" charset="0"/>
              <a:ea typeface="Tahoma" panose="020B0604030504040204" pitchFamily="34" charset="0"/>
              <a:cs typeface="Tahoma" panose="020B0604030504040204" pitchFamily="34" charset="0"/>
            </a:endParaRPr>
          </a:p>
        </p:txBody>
      </p:sp>
      <p:sp>
        <p:nvSpPr>
          <p:cNvPr id="7" name="Cloud"/>
          <p:cNvSpPr>
            <a:spLocks noChangeAspect="1" noEditPoints="1" noChangeArrowheads="1"/>
          </p:cNvSpPr>
          <p:nvPr/>
        </p:nvSpPr>
        <p:spPr bwMode="auto">
          <a:xfrm>
            <a:off x="609600" y="376236"/>
            <a:ext cx="2519362" cy="1838325"/>
          </a:xfrm>
          <a:custGeom>
            <a:avLst/>
            <a:gdLst>
              <a:gd name="T0" fmla="*/ 7815 w 21600"/>
              <a:gd name="T1" fmla="*/ 919163 h 21600"/>
              <a:gd name="T2" fmla="*/ 1259681 w 21600"/>
              <a:gd name="T3" fmla="*/ 1836368 h 21600"/>
              <a:gd name="T4" fmla="*/ 2517263 w 21600"/>
              <a:gd name="T5" fmla="*/ 919163 h 21600"/>
              <a:gd name="T6" fmla="*/ 1259681 w 21600"/>
              <a:gd name="T7" fmla="*/ 10510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GB"/>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7053" y="5795627"/>
            <a:ext cx="1058241" cy="560723"/>
          </a:xfrm>
          <a:prstGeom prst="rect">
            <a:avLst/>
          </a:prstGeom>
        </p:spPr>
      </p:pic>
    </p:spTree>
    <p:extLst>
      <p:ext uri="{BB962C8B-B14F-4D97-AF65-F5344CB8AC3E}">
        <p14:creationId xmlns:p14="http://schemas.microsoft.com/office/powerpoint/2010/main" val="123755260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lstStyle/>
          <a:p>
            <a:pPr algn="ctr" eaLnBrk="1" hangingPunct="1"/>
            <a:r>
              <a:rPr lang="en-GB" altLang="en-US" dirty="0">
                <a:latin typeface="Tahoma" panose="020B0604030504040204" pitchFamily="34" charset="0"/>
                <a:ea typeface="Tahoma" panose="020B0604030504040204" pitchFamily="34" charset="0"/>
                <a:cs typeface="Tahoma" panose="020B0604030504040204" pitchFamily="34" charset="0"/>
              </a:rPr>
              <a:t>Clear Statements</a:t>
            </a:r>
            <a:endParaRPr lang="en-GB" altLang="en-US" noProof="1">
              <a:latin typeface="Tahoma" panose="020B0604030504040204" pitchFamily="34" charset="0"/>
              <a:ea typeface="Tahoma" panose="020B0604030504040204" pitchFamily="34" charset="0"/>
              <a:cs typeface="Tahoma" panose="020B0604030504040204" pitchFamily="34" charset="0"/>
            </a:endParaRPr>
          </a:p>
        </p:txBody>
      </p:sp>
      <p:sp>
        <p:nvSpPr>
          <p:cNvPr id="7171" name="Rectangle 3"/>
          <p:cNvSpPr>
            <a:spLocks noGrp="1" noChangeArrowheads="1"/>
          </p:cNvSpPr>
          <p:nvPr>
            <p:ph idx="1"/>
          </p:nvPr>
        </p:nvSpPr>
        <p:spPr>
          <a:xfrm>
            <a:off x="2286000" y="1828800"/>
            <a:ext cx="7086600" cy="1981200"/>
          </a:xfrm>
        </p:spPr>
        <p:txBody>
          <a:bodyPr/>
          <a:lstStyle/>
          <a:p>
            <a:pPr lvl="1" algn="ctr" eaLnBrk="1" hangingPunct="1">
              <a:lnSpc>
                <a:spcPct val="90000"/>
              </a:lnSpc>
              <a:buFont typeface="Wingdings" panose="05000000000000000000" pitchFamily="2" charset="2"/>
              <a:buNone/>
            </a:pPr>
            <a:r>
              <a:rPr lang="en-US" altLang="en-US" dirty="0">
                <a:latin typeface="Tahoma" panose="020B0604030504040204" pitchFamily="34" charset="0"/>
                <a:ea typeface="Tahoma" panose="020B0604030504040204" pitchFamily="34" charset="0"/>
                <a:cs typeface="Tahoma" panose="020B0604030504040204" pitchFamily="34" charset="0"/>
              </a:rPr>
              <a:t>	</a:t>
            </a:r>
            <a:r>
              <a:rPr lang="en-US" altLang="en-US" sz="3200" dirty="0">
                <a:latin typeface="Tahoma" panose="020B0604030504040204" pitchFamily="34" charset="0"/>
                <a:ea typeface="Tahoma" panose="020B0604030504040204" pitchFamily="34" charset="0"/>
                <a:cs typeface="Tahoma" panose="020B0604030504040204" pitchFamily="34" charset="0"/>
              </a:rPr>
              <a:t>are statements about learning that are open to few interpretations</a:t>
            </a:r>
          </a:p>
          <a:p>
            <a:pPr lvl="1" algn="ctr" eaLnBrk="1" hangingPunct="1">
              <a:lnSpc>
                <a:spcPct val="90000"/>
              </a:lnSpc>
              <a:buFont typeface="Wingdings" panose="05000000000000000000" pitchFamily="2" charset="2"/>
              <a:buNone/>
            </a:pPr>
            <a:r>
              <a:rPr lang="en-US" altLang="en-US" sz="3200" dirty="0"/>
              <a:t>	</a:t>
            </a:r>
            <a:endParaRPr lang="en-US" altLang="en-US" sz="3200" dirty="0">
              <a:sym typeface="Wingdings" panose="05000000000000000000" pitchFamily="2" charset="2"/>
            </a:endParaRPr>
          </a:p>
        </p:txBody>
      </p:sp>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9</a:t>
            </a:fld>
            <a:endParaRPr lang="en-US">
              <a:solidFill>
                <a:prstClr val="black"/>
              </a:solidFill>
            </a:endParaRPr>
          </a:p>
        </p:txBody>
      </p:sp>
      <p:sp>
        <p:nvSpPr>
          <p:cNvPr id="7173" name="Text Box 5"/>
          <p:cNvSpPr txBox="1">
            <a:spLocks noChangeArrowheads="1"/>
          </p:cNvSpPr>
          <p:nvPr/>
        </p:nvSpPr>
        <p:spPr bwMode="auto">
          <a:xfrm>
            <a:off x="2133600" y="4038601"/>
            <a:ext cx="7924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3200" dirty="0">
                <a:latin typeface="+mn-lt"/>
              </a:rPr>
              <a:t>“</a:t>
            </a:r>
            <a:r>
              <a:rPr lang="en-GB" altLang="en-US" sz="3200" b="1" dirty="0">
                <a:latin typeface="Tahoma" panose="020B0604030504040204" pitchFamily="34" charset="0"/>
                <a:ea typeface="Tahoma" panose="020B0604030504040204" pitchFamily="34" charset="0"/>
                <a:cs typeface="Tahoma" panose="020B0604030504040204" pitchFamily="34" charset="0"/>
              </a:rPr>
              <a:t>Archie will pick out all the red objects from a selection of red </a:t>
            </a:r>
          </a:p>
          <a:p>
            <a:pPr algn="ctr" eaLnBrk="1" hangingPunct="1"/>
            <a:r>
              <a:rPr lang="en-GB" altLang="en-US" sz="3200" b="1" dirty="0">
                <a:latin typeface="Tahoma" panose="020B0604030504040204" pitchFamily="34" charset="0"/>
                <a:ea typeface="Tahoma" panose="020B0604030504040204" pitchFamily="34" charset="0"/>
                <a:cs typeface="Tahoma" panose="020B0604030504040204" pitchFamily="34" charset="0"/>
              </a:rPr>
              <a:t>and blue objects on request”</a:t>
            </a:r>
          </a:p>
        </p:txBody>
      </p:sp>
      <p:pic>
        <p:nvPicPr>
          <p:cNvPr id="1026" name="Picture 2" descr="C:\Users\Helen Taylor\AppData\Local\Microsoft\Windows\Temporary Internet Files\Content.IE5\11JMV21H\5-Free-Summer-Clipart-Illustration-Of-A-Happy-Smiling-Sun[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797" y="159334"/>
            <a:ext cx="2638819" cy="22298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93220" y="5762289"/>
            <a:ext cx="1121159" cy="594061"/>
          </a:xfrm>
          <a:prstGeom prst="rect">
            <a:avLst/>
          </a:prstGeom>
        </p:spPr>
      </p:pic>
    </p:spTree>
    <p:extLst>
      <p:ext uri="{BB962C8B-B14F-4D97-AF65-F5344CB8AC3E}">
        <p14:creationId xmlns:p14="http://schemas.microsoft.com/office/powerpoint/2010/main" val="118876069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28017" y="627564"/>
            <a:ext cx="8638161" cy="1325563"/>
          </a:xfrm>
        </p:spPr>
        <p:txBody>
          <a:bodyPr>
            <a:normAutofit/>
          </a:bodyPr>
          <a:lstStyle/>
          <a:p>
            <a:pPr algn="ctr" eaLnBrk="1" hangingPunct="1"/>
            <a:r>
              <a:rPr lang="en-GB" altLang="en-US" dirty="0">
                <a:latin typeface="Tahoma" panose="020B0604030504040204" pitchFamily="34" charset="0"/>
                <a:ea typeface="Tahoma" panose="020B0604030504040204" pitchFamily="34" charset="0"/>
                <a:cs typeface="Tahoma" panose="020B0604030504040204" pitchFamily="34" charset="0"/>
              </a:rPr>
              <a:t>Can it be Seen or Heard?</a:t>
            </a:r>
          </a:p>
        </p:txBody>
      </p:sp>
      <p:sp>
        <p:nvSpPr>
          <p:cNvPr id="7" name="Content Placeholder 6"/>
          <p:cNvSpPr>
            <a:spLocks noGrp="1"/>
          </p:cNvSpPr>
          <p:nvPr>
            <p:ph idx="1"/>
          </p:nvPr>
        </p:nvSpPr>
        <p:spPr>
          <a:xfrm>
            <a:off x="1136429" y="1953127"/>
            <a:ext cx="6467867" cy="3775659"/>
          </a:xfrm>
        </p:spPr>
        <p:txBody>
          <a:bodyPr anchor="ctr">
            <a:noAutofit/>
          </a:bodyPr>
          <a:lstStyle/>
          <a:p>
            <a:pPr algn="ctr">
              <a:buNone/>
            </a:pPr>
            <a:endParaRPr lang="en-GB" sz="3200" dirty="0"/>
          </a:p>
          <a:p>
            <a:pPr algn="ctr">
              <a:buNone/>
            </a:pPr>
            <a:endParaRPr lang="en-GB" sz="3200" dirty="0"/>
          </a:p>
          <a:p>
            <a:pPr algn="ctr">
              <a:buNone/>
            </a:pPr>
            <a:r>
              <a:rPr lang="en-GB" sz="3200" dirty="0">
                <a:latin typeface="Tahoma" panose="020B0604030504040204" pitchFamily="34" charset="0"/>
                <a:ea typeface="Tahoma" panose="020B0604030504040204" pitchFamily="34" charset="0"/>
                <a:cs typeface="Tahoma" panose="020B0604030504040204" pitchFamily="34" charset="0"/>
              </a:rPr>
              <a:t>Using the ‘Hey you’ test!!</a:t>
            </a:r>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algn="ctr">
              <a:buNone/>
            </a:pPr>
            <a:r>
              <a:rPr lang="en-GB" altLang="en-US" sz="3200" dirty="0">
                <a:latin typeface="Tahoma" panose="020B0604030504040204" pitchFamily="34" charset="0"/>
                <a:ea typeface="Tahoma" panose="020B0604030504040204" pitchFamily="34" charset="0"/>
                <a:cs typeface="Tahoma" panose="020B0604030504040204" pitchFamily="34" charset="0"/>
              </a:rPr>
              <a:t>walk</a:t>
            </a:r>
          </a:p>
          <a:p>
            <a:pPr algn="ctr">
              <a:buNone/>
            </a:pPr>
            <a:r>
              <a:rPr lang="en-GB" altLang="en-US" sz="3200" dirty="0">
                <a:latin typeface="Tahoma" panose="020B0604030504040204" pitchFamily="34" charset="0"/>
                <a:ea typeface="Tahoma" panose="020B0604030504040204" pitchFamily="34" charset="0"/>
                <a:cs typeface="Tahoma" panose="020B0604030504040204" pitchFamily="34" charset="0"/>
              </a:rPr>
              <a:t>point</a:t>
            </a:r>
          </a:p>
          <a:p>
            <a:pPr algn="ctr">
              <a:buNone/>
            </a:pPr>
            <a:r>
              <a:rPr lang="en-GB" altLang="en-US" sz="3200" dirty="0">
                <a:latin typeface="Tahoma" panose="020B0604030504040204" pitchFamily="34" charset="0"/>
                <a:ea typeface="Tahoma" panose="020B0604030504040204" pitchFamily="34" charset="0"/>
                <a:cs typeface="Tahoma" panose="020B0604030504040204" pitchFamily="34" charset="0"/>
              </a:rPr>
              <a:t>give</a:t>
            </a:r>
          </a:p>
          <a:p>
            <a:pPr algn="ctr">
              <a:buNone/>
            </a:pPr>
            <a:r>
              <a:rPr lang="en-GB" altLang="en-US" sz="3200" dirty="0">
                <a:latin typeface="Tahoma" panose="020B0604030504040204" pitchFamily="34" charset="0"/>
                <a:ea typeface="Tahoma" panose="020B0604030504040204" pitchFamily="34" charset="0"/>
                <a:cs typeface="Tahoma" panose="020B0604030504040204" pitchFamily="34" charset="0"/>
              </a:rPr>
              <a:t>say</a:t>
            </a:r>
          </a:p>
          <a:p>
            <a:pPr algn="ctr">
              <a:buNone/>
            </a:pPr>
            <a:r>
              <a:rPr lang="en-GB" altLang="en-US" sz="3200" dirty="0">
                <a:latin typeface="Tahoma" panose="020B0604030504040204" pitchFamily="34" charset="0"/>
                <a:ea typeface="Tahoma" panose="020B0604030504040204" pitchFamily="34" charset="0"/>
                <a:cs typeface="Tahoma" panose="020B0604030504040204" pitchFamily="34" charset="0"/>
              </a:rPr>
              <a:t>write</a:t>
            </a:r>
          </a:p>
          <a:p>
            <a:pPr algn="ctr">
              <a:buNone/>
            </a:pPr>
            <a:r>
              <a:rPr lang="en-GB" altLang="en-US" sz="3200" dirty="0">
                <a:latin typeface="Tahoma" panose="020B0604030504040204" pitchFamily="34" charset="0"/>
                <a:ea typeface="Tahoma" panose="020B0604030504040204" pitchFamily="34" charset="0"/>
                <a:cs typeface="Tahoma" panose="020B0604030504040204" pitchFamily="34" charset="0"/>
              </a:rPr>
              <a:t>sing</a:t>
            </a: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3" name="Slide Number Placeholder 2"/>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10</a:t>
            </a:fld>
            <a:endParaRPr lang="en-US">
              <a:solidFill>
                <a:srgbClr val="FFFFFF"/>
              </a:solidFill>
            </a:endParaRPr>
          </a:p>
        </p:txBody>
      </p:sp>
    </p:spTree>
    <p:extLst>
      <p:ext uri="{BB962C8B-B14F-4D97-AF65-F5344CB8AC3E}">
        <p14:creationId xmlns:p14="http://schemas.microsoft.com/office/powerpoint/2010/main" val="70892388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normAutofit/>
          </a:bodyPr>
          <a:lstStyle/>
          <a:p>
            <a:pPr algn="ctr" eaLnBrk="1" hangingPunct="1"/>
            <a:r>
              <a:rPr lang="en-GB" altLang="en-US" dirty="0">
                <a:latin typeface="Tahoma" panose="020B0604030504040204" pitchFamily="34" charset="0"/>
                <a:ea typeface="Tahoma" panose="020B0604030504040204" pitchFamily="34" charset="0"/>
                <a:cs typeface="Tahoma" panose="020B0604030504040204" pitchFamily="34" charset="0"/>
              </a:rPr>
              <a:t>Activity: Is it Clear or Cloudy?</a:t>
            </a:r>
          </a:p>
        </p:txBody>
      </p:sp>
      <p:sp>
        <p:nvSpPr>
          <p:cNvPr id="7" name="Content Placeholder 6"/>
          <p:cNvSpPr>
            <a:spLocks noGrp="1"/>
          </p:cNvSpPr>
          <p:nvPr>
            <p:ph idx="1"/>
          </p:nvPr>
        </p:nvSpPr>
        <p:spPr/>
        <p:txBody>
          <a:bodyPr/>
          <a:lstStyle/>
          <a:p>
            <a:pPr marL="0" lvl="0" indent="0">
              <a:spcBef>
                <a:spcPts val="0"/>
              </a:spcBef>
              <a:buClrTx/>
              <a:buSzTx/>
              <a:buNone/>
            </a:pPr>
            <a:r>
              <a:rPr lang="en-GB" sz="3200" dirty="0">
                <a:solidFill>
                  <a:prstClr val="black"/>
                </a:solidFill>
                <a:latin typeface="Tahoma" panose="020B0604030504040204" pitchFamily="34" charset="0"/>
                <a:ea typeface="Tahoma" panose="020B0604030504040204" pitchFamily="34" charset="0"/>
                <a:cs typeface="Tahoma" panose="020B0604030504040204" pitchFamily="34" charset="0"/>
              </a:rPr>
              <a:t>Read the statements provided and decide on your tables which are clear and which are cloudy</a:t>
            </a:r>
          </a:p>
          <a:p>
            <a:pPr marL="0" lvl="0" indent="0">
              <a:spcBef>
                <a:spcPts val="0"/>
              </a:spcBef>
              <a:buClrTx/>
              <a:buSzTx/>
              <a:buNone/>
            </a:pPr>
            <a:endParaRPr lang="en-GB" sz="32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0" lvl="0" indent="0">
              <a:spcBef>
                <a:spcPts val="0"/>
              </a:spcBef>
              <a:buClrTx/>
              <a:buSzTx/>
              <a:buNone/>
            </a:pPr>
            <a:r>
              <a:rPr lang="en-GB" sz="3200" dirty="0">
                <a:solidFill>
                  <a:prstClr val="black"/>
                </a:solidFill>
                <a:latin typeface="Tahoma" panose="020B0604030504040204" pitchFamily="34" charset="0"/>
                <a:ea typeface="Tahoma" panose="020B0604030504040204" pitchFamily="34" charset="0"/>
                <a:cs typeface="Tahoma" panose="020B0604030504040204" pitchFamily="34" charset="0"/>
              </a:rPr>
              <a:t>Feed back to whole group</a:t>
            </a:r>
          </a:p>
          <a:p>
            <a:endParaRPr lang="en-GB" dirty="0"/>
          </a:p>
        </p:txBody>
      </p:sp>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11</a:t>
            </a:fld>
            <a:endParaRPr lang="en-US">
              <a:solidFill>
                <a:prstClr val="black"/>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2748" y="5614262"/>
            <a:ext cx="1402103" cy="742923"/>
          </a:xfrm>
          <a:prstGeom prst="rect">
            <a:avLst/>
          </a:prstGeom>
        </p:spPr>
      </p:pic>
      <p:sp>
        <p:nvSpPr>
          <p:cNvPr id="6" name="Cloud"/>
          <p:cNvSpPr>
            <a:spLocks noChangeAspect="1" noEditPoints="1" noChangeArrowheads="1"/>
          </p:cNvSpPr>
          <p:nvPr/>
        </p:nvSpPr>
        <p:spPr bwMode="auto">
          <a:xfrm>
            <a:off x="6579468" y="3953723"/>
            <a:ext cx="2519362" cy="1838325"/>
          </a:xfrm>
          <a:custGeom>
            <a:avLst/>
            <a:gdLst>
              <a:gd name="T0" fmla="*/ 7815 w 21600"/>
              <a:gd name="T1" fmla="*/ 919163 h 21600"/>
              <a:gd name="T2" fmla="*/ 1259681 w 21600"/>
              <a:gd name="T3" fmla="*/ 1836368 h 21600"/>
              <a:gd name="T4" fmla="*/ 2517263 w 21600"/>
              <a:gd name="T5" fmla="*/ 919163 h 21600"/>
              <a:gd name="T6" fmla="*/ 1259681 w 21600"/>
              <a:gd name="T7" fmla="*/ 10510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GB"/>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727" y="3760049"/>
            <a:ext cx="2640013"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0395217"/>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029215" y="396658"/>
            <a:ext cx="8382000" cy="1143000"/>
          </a:xfrm>
        </p:spPr>
        <p:txBody>
          <a:bodyPr>
            <a:normAutofit/>
          </a:bodyPr>
          <a:lstStyle/>
          <a:p>
            <a:pPr algn="ctr" eaLnBrk="1" hangingPunct="1"/>
            <a:r>
              <a:rPr lang="en-GB" altLang="en-US" sz="4400" dirty="0">
                <a:latin typeface="Tahoma" panose="020B0604030504040204" pitchFamily="34" charset="0"/>
                <a:ea typeface="Tahoma" panose="020B0604030504040204" pitchFamily="34" charset="0"/>
                <a:cs typeface="Tahoma" panose="020B0604030504040204" pitchFamily="34" charset="0"/>
              </a:rPr>
              <a:t>Making Goals Clearer</a:t>
            </a:r>
          </a:p>
        </p:txBody>
      </p:sp>
      <p:sp>
        <p:nvSpPr>
          <p:cNvPr id="9219" name="Rectangle 3"/>
          <p:cNvSpPr>
            <a:spLocks noGrp="1" noChangeArrowheads="1"/>
          </p:cNvSpPr>
          <p:nvPr>
            <p:ph idx="1"/>
          </p:nvPr>
        </p:nvSpPr>
        <p:spPr>
          <a:xfrm>
            <a:off x="1579419" y="1745674"/>
            <a:ext cx="9480930" cy="5199262"/>
          </a:xfrm>
        </p:spPr>
        <p:txBody>
          <a:bodyPr>
            <a:normAutofit/>
          </a:bodyPr>
          <a:lstStyle/>
          <a:p>
            <a:pPr marL="109728" indent="0">
              <a:lnSpc>
                <a:spcPct val="90000"/>
              </a:lnSpc>
              <a:buNone/>
            </a:pPr>
            <a:r>
              <a:rPr lang="en-GB" altLang="en-US" sz="3200" dirty="0"/>
              <a:t>	</a:t>
            </a:r>
            <a:r>
              <a:rPr lang="en-GB" altLang="en-US" sz="3200" dirty="0">
                <a:latin typeface="Tahoma" panose="020B0604030504040204" pitchFamily="34" charset="0"/>
                <a:ea typeface="Tahoma" panose="020B0604030504040204" pitchFamily="34" charset="0"/>
                <a:cs typeface="Tahoma" panose="020B0604030504040204" pitchFamily="34" charset="0"/>
              </a:rPr>
              <a:t>   ‘Tilly will be more independent’</a:t>
            </a:r>
          </a:p>
          <a:p>
            <a:pPr marL="0" indent="0" eaLnBrk="1" hangingPunct="1">
              <a:lnSpc>
                <a:spcPct val="90000"/>
              </a:lnSpc>
              <a:buNone/>
            </a:pPr>
            <a:endParaRPr lang="en-GB" altLang="en-US" sz="3000" dirty="0">
              <a:latin typeface="Tahoma" panose="020B0604030504040204" pitchFamily="34" charset="0"/>
              <a:ea typeface="Tahoma" panose="020B0604030504040204" pitchFamily="34" charset="0"/>
              <a:cs typeface="Tahoma" panose="020B0604030504040204" pitchFamily="34" charset="0"/>
            </a:endParaRPr>
          </a:p>
          <a:p>
            <a:pPr eaLnBrk="1" hangingPunct="1">
              <a:lnSpc>
                <a:spcPct val="90000"/>
              </a:lnSpc>
            </a:pPr>
            <a:endParaRPr lang="en-GB" altLang="en-US" sz="1400" dirty="0">
              <a:latin typeface="Tahoma" panose="020B0604030504040204" pitchFamily="34" charset="0"/>
              <a:ea typeface="Tahoma" panose="020B0604030504040204" pitchFamily="34" charset="0"/>
              <a:cs typeface="Tahoma" panose="020B0604030504040204" pitchFamily="34" charset="0"/>
            </a:endParaRPr>
          </a:p>
          <a:p>
            <a:pPr eaLnBrk="1" hangingPunct="1">
              <a:lnSpc>
                <a:spcPct val="90000"/>
              </a:lnSpc>
            </a:pPr>
            <a:r>
              <a:rPr lang="en-GB" altLang="en-US" sz="3000" dirty="0">
                <a:latin typeface="Tahoma" panose="020B0604030504040204" pitchFamily="34" charset="0"/>
                <a:ea typeface="Tahoma" panose="020B0604030504040204" pitchFamily="34" charset="0"/>
                <a:cs typeface="Tahoma" panose="020B0604030504040204" pitchFamily="34" charset="0"/>
              </a:rPr>
              <a:t>Tilly will point to a picture to choose an activity</a:t>
            </a:r>
          </a:p>
          <a:p>
            <a:pPr eaLnBrk="1" hangingPunct="1">
              <a:lnSpc>
                <a:spcPct val="90000"/>
              </a:lnSpc>
            </a:pPr>
            <a:r>
              <a:rPr lang="en-GB" altLang="en-US" sz="3000" dirty="0">
                <a:latin typeface="Tahoma" panose="020B0604030504040204" pitchFamily="34" charset="0"/>
                <a:ea typeface="Tahoma" panose="020B0604030504040204" pitchFamily="34" charset="0"/>
                <a:cs typeface="Tahoma" panose="020B0604030504040204" pitchFamily="34" charset="0"/>
              </a:rPr>
              <a:t>Tilly will play alongside one other child for 5 minutes</a:t>
            </a:r>
          </a:p>
          <a:p>
            <a:pPr eaLnBrk="1" hangingPunct="1">
              <a:lnSpc>
                <a:spcPct val="90000"/>
              </a:lnSpc>
            </a:pPr>
            <a:r>
              <a:rPr lang="en-GB" altLang="en-US" sz="3000" dirty="0">
                <a:latin typeface="Tahoma" panose="020B0604030504040204" pitchFamily="34" charset="0"/>
                <a:ea typeface="Tahoma" panose="020B0604030504040204" pitchFamily="34" charset="0"/>
                <a:cs typeface="Tahoma" panose="020B0604030504040204" pitchFamily="34" charset="0"/>
              </a:rPr>
              <a:t>Tilly will sit with two other children for a drink</a:t>
            </a:r>
          </a:p>
          <a:p>
            <a:pPr eaLnBrk="1" hangingPunct="1">
              <a:lnSpc>
                <a:spcPct val="90000"/>
              </a:lnSpc>
            </a:pPr>
            <a:r>
              <a:rPr lang="en-GB" altLang="en-US" sz="3000" dirty="0">
                <a:latin typeface="Tahoma" panose="020B0604030504040204" pitchFamily="34" charset="0"/>
                <a:ea typeface="Tahoma" panose="020B0604030504040204" pitchFamily="34" charset="0"/>
                <a:cs typeface="Tahoma" panose="020B0604030504040204" pitchFamily="34" charset="0"/>
              </a:rPr>
              <a:t>Tilly will feed herself a yoghurt using a spoon</a:t>
            </a:r>
          </a:p>
          <a:p>
            <a:pPr eaLnBrk="1" hangingPunct="1">
              <a:lnSpc>
                <a:spcPct val="90000"/>
              </a:lnSpc>
            </a:pPr>
            <a:endParaRPr lang="en-GB" altLang="en-US" sz="3000" dirty="0">
              <a:latin typeface="Tahoma" panose="020B0604030504040204" pitchFamily="34" charset="0"/>
              <a:ea typeface="Tahoma" panose="020B0604030504040204" pitchFamily="34" charset="0"/>
              <a:cs typeface="Tahoma" panose="020B0604030504040204" pitchFamily="34" charset="0"/>
            </a:endParaRPr>
          </a:p>
          <a:p>
            <a:pPr eaLnBrk="1" hangingPunct="1">
              <a:lnSpc>
                <a:spcPct val="90000"/>
              </a:lnSpc>
            </a:pPr>
            <a:endParaRPr lang="en-GB" altLang="en-US" sz="3000" dirty="0"/>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12</a:t>
            </a:fld>
            <a:endParaRPr lang="en-US">
              <a:solidFill>
                <a:prstClr val="black"/>
              </a:solidFill>
            </a:endParaRPr>
          </a:p>
        </p:txBody>
      </p:sp>
      <p:sp>
        <p:nvSpPr>
          <p:cNvPr id="10" name="Cloud"/>
          <p:cNvSpPr>
            <a:spLocks noChangeAspect="1" noEditPoints="1" noChangeArrowheads="1"/>
          </p:cNvSpPr>
          <p:nvPr/>
        </p:nvSpPr>
        <p:spPr bwMode="auto">
          <a:xfrm>
            <a:off x="743408" y="488383"/>
            <a:ext cx="1037230" cy="746710"/>
          </a:xfrm>
          <a:custGeom>
            <a:avLst/>
            <a:gdLst>
              <a:gd name="T0" fmla="*/ 7815 w 21600"/>
              <a:gd name="T1" fmla="*/ 919163 h 21600"/>
              <a:gd name="T2" fmla="*/ 1259681 w 21600"/>
              <a:gd name="T3" fmla="*/ 1836368 h 21600"/>
              <a:gd name="T4" fmla="*/ 2517263 w 21600"/>
              <a:gd name="T5" fmla="*/ 919163 h 21600"/>
              <a:gd name="T6" fmla="*/ 1259681 w 21600"/>
              <a:gd name="T7" fmla="*/ 10510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GB"/>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1350" y="396658"/>
            <a:ext cx="1056883" cy="89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4232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9219">
                                            <p:txEl>
                                              <p:pRg st="3" end="3"/>
                                            </p:txEl>
                                          </p:spTgt>
                                        </p:tgtEl>
                                        <p:attrNameLst>
                                          <p:attrName>style.visibility</p:attrName>
                                        </p:attrNameLst>
                                      </p:cBhvr>
                                      <p:to>
                                        <p:strVal val="visible"/>
                                      </p:to>
                                    </p:set>
                                    <p:animEffect transition="in" filter="dissolve">
                                      <p:cBhvr>
                                        <p:cTn id="11" dur="500"/>
                                        <p:tgtEl>
                                          <p:spTgt spid="9219">
                                            <p:txEl>
                                              <p:pRg st="3" end="3"/>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9219">
                                            <p:txEl>
                                              <p:pRg st="4" end="4"/>
                                            </p:txEl>
                                          </p:spTgt>
                                        </p:tgtEl>
                                        <p:attrNameLst>
                                          <p:attrName>style.visibility</p:attrName>
                                        </p:attrNameLst>
                                      </p:cBhvr>
                                      <p:to>
                                        <p:strVal val="visible"/>
                                      </p:to>
                                    </p:set>
                                    <p:animEffect transition="in" filter="dissolve">
                                      <p:cBhvr>
                                        <p:cTn id="16" dur="500"/>
                                        <p:tgtEl>
                                          <p:spTgt spid="9219">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9219">
                                            <p:txEl>
                                              <p:pRg st="5" end="5"/>
                                            </p:txEl>
                                          </p:spTgt>
                                        </p:tgtEl>
                                        <p:attrNameLst>
                                          <p:attrName>style.visibility</p:attrName>
                                        </p:attrNameLst>
                                      </p:cBhvr>
                                      <p:to>
                                        <p:strVal val="visible"/>
                                      </p:to>
                                    </p:set>
                                    <p:animEffect transition="in" filter="dissolve">
                                      <p:cBhvr>
                                        <p:cTn id="21" dur="500"/>
                                        <p:tgtEl>
                                          <p:spTgt spid="9219">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9219">
                                            <p:txEl>
                                              <p:pRg st="6" end="6"/>
                                            </p:txEl>
                                          </p:spTgt>
                                        </p:tgtEl>
                                        <p:attrNameLst>
                                          <p:attrName>style.visibility</p:attrName>
                                        </p:attrNameLst>
                                      </p:cBhvr>
                                      <p:to>
                                        <p:strVal val="visible"/>
                                      </p:to>
                                    </p:set>
                                    <p:animEffect transition="in" filter="dissolve">
                                      <p:cBhvr>
                                        <p:cTn id="26" dur="500"/>
                                        <p:tgtEl>
                                          <p:spTgt spid="9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09800" y="228600"/>
            <a:ext cx="7772400" cy="1143000"/>
          </a:xfrm>
        </p:spPr>
        <p:txBody>
          <a:bodyPr/>
          <a:lstStyle/>
          <a:p>
            <a:pPr eaLnBrk="1" hangingPunct="1"/>
            <a:r>
              <a:rPr lang="en-GB" altLang="en-US" b="1" dirty="0">
                <a:solidFill>
                  <a:schemeClr val="tx1"/>
                </a:solidFill>
                <a:latin typeface="Tahoma" panose="020B0604030504040204" pitchFamily="34" charset="0"/>
                <a:ea typeface="Tahoma" panose="020B0604030504040204" pitchFamily="34" charset="0"/>
                <a:cs typeface="Tahoma" panose="020B0604030504040204" pitchFamily="34" charset="0"/>
              </a:rPr>
              <a:t>CLOUDY </a:t>
            </a:r>
            <a:r>
              <a:rPr lang="en-GB" altLang="en-US" b="1" dirty="0">
                <a:solidFill>
                  <a:schemeClr val="tx1"/>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C</a:t>
            </a:r>
            <a:r>
              <a:rPr lang="en-GB" altLang="en-US" b="1" dirty="0">
                <a:solidFill>
                  <a:schemeClr val="tx1"/>
                </a:solidFill>
                <a:latin typeface="Tahoma" panose="020B0604030504040204" pitchFamily="34" charset="0"/>
                <a:ea typeface="Tahoma" panose="020B0604030504040204" pitchFamily="34" charset="0"/>
                <a:cs typeface="Tahoma" panose="020B0604030504040204" pitchFamily="34" charset="0"/>
              </a:rPr>
              <a:t>LEAR </a:t>
            </a:r>
            <a:r>
              <a:rPr lang="en-GB" altLang="en-US" b="1" dirty="0">
                <a:solidFill>
                  <a:schemeClr val="tx1"/>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p>
        </p:txBody>
      </p:sp>
      <p:sp>
        <p:nvSpPr>
          <p:cNvPr id="7" name="Slide Number Placeholder 6"/>
          <p:cNvSpPr>
            <a:spLocks noGrp="1"/>
          </p:cNvSpPr>
          <p:nvPr>
            <p:ph type="sldNum" sz="quarter" idx="12"/>
          </p:nvPr>
        </p:nvSpPr>
        <p:spPr/>
        <p:txBody>
          <a:bodyPr/>
          <a:lstStyle/>
          <a:p>
            <a:fld id="{D7E63A33-8271-4DD0-9C48-789913D7C115}" type="slidenum">
              <a:rPr lang="en-US" smtClean="0">
                <a:solidFill>
                  <a:prstClr val="white"/>
                </a:solidFill>
              </a:rPr>
              <a:pPr/>
              <a:t>13</a:t>
            </a:fld>
            <a:endParaRPr lang="en-US">
              <a:solidFill>
                <a:prstClr val="white"/>
              </a:solidFill>
            </a:endParaRPr>
          </a:p>
        </p:txBody>
      </p:sp>
      <p:sp>
        <p:nvSpPr>
          <p:cNvPr id="25606" name="Rectangle 6"/>
          <p:cNvSpPr>
            <a:spLocks noChangeArrowheads="1"/>
          </p:cNvSpPr>
          <p:nvPr/>
        </p:nvSpPr>
        <p:spPr bwMode="auto">
          <a:xfrm>
            <a:off x="2438401" y="1170296"/>
            <a:ext cx="1519449" cy="958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sz="2800" dirty="0">
              <a:latin typeface="+mn-lt"/>
            </a:endParaRPr>
          </a:p>
          <a:p>
            <a:pPr eaLnBrk="1" hangingPunct="1"/>
            <a:r>
              <a:rPr lang="en-GB" altLang="en-US" sz="2800" dirty="0">
                <a:latin typeface="+mn-lt"/>
              </a:rPr>
              <a:t>Identify</a:t>
            </a:r>
            <a:endParaRPr lang="en-US" altLang="en-US" sz="2800" dirty="0">
              <a:latin typeface="+mn-lt"/>
            </a:endParaRPr>
          </a:p>
        </p:txBody>
      </p:sp>
      <p:sp>
        <p:nvSpPr>
          <p:cNvPr id="25608" name="Rectangle 8"/>
          <p:cNvSpPr>
            <a:spLocks noChangeArrowheads="1"/>
          </p:cNvSpPr>
          <p:nvPr/>
        </p:nvSpPr>
        <p:spPr bwMode="auto">
          <a:xfrm>
            <a:off x="2351088" y="2286001"/>
            <a:ext cx="2108178"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sz="2800" dirty="0">
              <a:latin typeface="+mn-lt"/>
            </a:endParaRPr>
          </a:p>
          <a:p>
            <a:pPr eaLnBrk="1" hangingPunct="1"/>
            <a:endParaRPr lang="en-GB" altLang="en-US" sz="1100" dirty="0">
              <a:latin typeface="+mn-lt"/>
            </a:endParaRPr>
          </a:p>
          <a:p>
            <a:pPr eaLnBrk="1" hangingPunct="1"/>
            <a:r>
              <a:rPr lang="en-GB" altLang="en-US" sz="2800" dirty="0">
                <a:latin typeface="+mn-lt"/>
              </a:rPr>
              <a:t>Understand</a:t>
            </a:r>
          </a:p>
          <a:p>
            <a:pPr eaLnBrk="1" hangingPunct="1"/>
            <a:r>
              <a:rPr lang="en-GB" altLang="en-US" sz="2000" i="1" dirty="0">
                <a:latin typeface="+mn-lt"/>
              </a:rPr>
              <a:t>(e.g. numbers)</a:t>
            </a:r>
            <a:endParaRPr lang="en-US" altLang="en-US" sz="2000" i="1" dirty="0">
              <a:latin typeface="+mn-lt"/>
            </a:endParaRPr>
          </a:p>
        </p:txBody>
      </p:sp>
      <p:sp>
        <p:nvSpPr>
          <p:cNvPr id="25610" name="Rectangle 10"/>
          <p:cNvSpPr>
            <a:spLocks noChangeArrowheads="1"/>
          </p:cNvSpPr>
          <p:nvPr/>
        </p:nvSpPr>
        <p:spPr bwMode="auto">
          <a:xfrm>
            <a:off x="2286000" y="3810001"/>
            <a:ext cx="1860116"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sz="2800" dirty="0">
              <a:latin typeface="+mn-lt"/>
            </a:endParaRPr>
          </a:p>
          <a:p>
            <a:pPr eaLnBrk="1" hangingPunct="1"/>
            <a:r>
              <a:rPr lang="en-GB" altLang="en-US" sz="2800" dirty="0">
                <a:latin typeface="+mn-lt"/>
              </a:rPr>
              <a:t> Listen			  </a:t>
            </a:r>
            <a:r>
              <a:rPr lang="en-GB" altLang="en-US" sz="3600" dirty="0">
                <a:latin typeface="+mn-lt"/>
              </a:rPr>
              <a:t>	</a:t>
            </a:r>
            <a:endParaRPr lang="en-US" altLang="en-US" sz="3600" dirty="0">
              <a:latin typeface="+mn-lt"/>
            </a:endParaRPr>
          </a:p>
        </p:txBody>
      </p:sp>
      <p:sp>
        <p:nvSpPr>
          <p:cNvPr id="25612" name="Rectangle 12"/>
          <p:cNvSpPr>
            <a:spLocks noChangeArrowheads="1"/>
          </p:cNvSpPr>
          <p:nvPr/>
        </p:nvSpPr>
        <p:spPr bwMode="auto">
          <a:xfrm>
            <a:off x="2279650" y="5484814"/>
            <a:ext cx="186646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800" dirty="0">
                <a:latin typeface="+mn-lt"/>
              </a:rPr>
              <a:t>  Know			</a:t>
            </a:r>
            <a:endParaRPr lang="en-US" altLang="en-US" sz="2800" dirty="0">
              <a:latin typeface="+mn-lt"/>
            </a:endParaRPr>
          </a:p>
        </p:txBody>
      </p:sp>
      <p:sp>
        <p:nvSpPr>
          <p:cNvPr id="2" name="Right Arrow 1"/>
          <p:cNvSpPr/>
          <p:nvPr/>
        </p:nvSpPr>
        <p:spPr>
          <a:xfrm>
            <a:off x="4346532" y="1384994"/>
            <a:ext cx="1567130" cy="1143001"/>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Replace with</a:t>
            </a:r>
          </a:p>
        </p:txBody>
      </p:sp>
      <p:sp>
        <p:nvSpPr>
          <p:cNvPr id="10" name="Right Arrow 9"/>
          <p:cNvSpPr/>
          <p:nvPr/>
        </p:nvSpPr>
        <p:spPr>
          <a:xfrm>
            <a:off x="4360052" y="2667000"/>
            <a:ext cx="1567130" cy="1143001"/>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Replace with</a:t>
            </a:r>
          </a:p>
        </p:txBody>
      </p:sp>
      <p:sp>
        <p:nvSpPr>
          <p:cNvPr id="11" name="Right Arrow 10"/>
          <p:cNvSpPr/>
          <p:nvPr/>
        </p:nvSpPr>
        <p:spPr>
          <a:xfrm>
            <a:off x="4361146" y="4070218"/>
            <a:ext cx="1567130" cy="1143001"/>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Replace with</a:t>
            </a:r>
          </a:p>
        </p:txBody>
      </p:sp>
      <p:sp>
        <p:nvSpPr>
          <p:cNvPr id="12" name="Right Arrow 11"/>
          <p:cNvSpPr/>
          <p:nvPr/>
        </p:nvSpPr>
        <p:spPr>
          <a:xfrm>
            <a:off x="4360052" y="5390671"/>
            <a:ext cx="1567130" cy="1143001"/>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Replace with</a:t>
            </a:r>
          </a:p>
        </p:txBody>
      </p:sp>
      <p:sp>
        <p:nvSpPr>
          <p:cNvPr id="3" name="Rectangle 2"/>
          <p:cNvSpPr/>
          <p:nvPr/>
        </p:nvSpPr>
        <p:spPr>
          <a:xfrm>
            <a:off x="6196519" y="1494829"/>
            <a:ext cx="3511152" cy="954107"/>
          </a:xfrm>
          <a:prstGeom prst="rect">
            <a:avLst/>
          </a:prstGeom>
        </p:spPr>
        <p:txBody>
          <a:bodyPr wrap="square">
            <a:spAutoFit/>
          </a:bodyPr>
          <a:lstStyle/>
          <a:p>
            <a:r>
              <a:rPr lang="en-GB" altLang="en-US" sz="2800" dirty="0"/>
              <a:t>Point to </a:t>
            </a:r>
          </a:p>
          <a:p>
            <a:r>
              <a:rPr lang="en-GB" altLang="en-US" sz="2800" dirty="0"/>
              <a:t>Name</a:t>
            </a:r>
            <a:endParaRPr lang="en-US" altLang="en-US" sz="2800" dirty="0"/>
          </a:p>
        </p:txBody>
      </p:sp>
      <p:sp>
        <p:nvSpPr>
          <p:cNvPr id="4" name="Rectangle 3"/>
          <p:cNvSpPr/>
          <p:nvPr/>
        </p:nvSpPr>
        <p:spPr>
          <a:xfrm>
            <a:off x="6095999" y="2847693"/>
            <a:ext cx="4776593" cy="954107"/>
          </a:xfrm>
          <a:prstGeom prst="rect">
            <a:avLst/>
          </a:prstGeom>
        </p:spPr>
        <p:txBody>
          <a:bodyPr wrap="square">
            <a:spAutoFit/>
          </a:bodyPr>
          <a:lstStyle/>
          <a:p>
            <a:r>
              <a:rPr lang="en-GB" altLang="en-US" sz="2800" dirty="0"/>
              <a:t>Give the amount requested Count the number of items</a:t>
            </a:r>
            <a:endParaRPr lang="en-US" altLang="en-US" sz="2800" dirty="0"/>
          </a:p>
        </p:txBody>
      </p:sp>
      <p:sp>
        <p:nvSpPr>
          <p:cNvPr id="5" name="Rectangle 4"/>
          <p:cNvSpPr/>
          <p:nvPr/>
        </p:nvSpPr>
        <p:spPr>
          <a:xfrm>
            <a:off x="6096000" y="4318552"/>
            <a:ext cx="6096000" cy="954107"/>
          </a:xfrm>
          <a:prstGeom prst="rect">
            <a:avLst/>
          </a:prstGeom>
        </p:spPr>
        <p:txBody>
          <a:bodyPr>
            <a:spAutoFit/>
          </a:bodyPr>
          <a:lstStyle/>
          <a:p>
            <a:r>
              <a:rPr lang="en-GB" altLang="en-US" sz="2800" dirty="0"/>
              <a:t>Answer questions afterwards </a:t>
            </a:r>
          </a:p>
          <a:p>
            <a:r>
              <a:rPr lang="en-GB" altLang="en-US" sz="2800" dirty="0"/>
              <a:t>Re-tell part of story</a:t>
            </a:r>
            <a:endParaRPr lang="en-GB" sz="2800" dirty="0"/>
          </a:p>
        </p:txBody>
      </p:sp>
      <p:sp>
        <p:nvSpPr>
          <p:cNvPr id="6" name="Rectangle 5"/>
          <p:cNvSpPr/>
          <p:nvPr/>
        </p:nvSpPr>
        <p:spPr>
          <a:xfrm>
            <a:off x="6096000" y="5596482"/>
            <a:ext cx="6096000" cy="954107"/>
          </a:xfrm>
          <a:prstGeom prst="rect">
            <a:avLst/>
          </a:prstGeom>
        </p:spPr>
        <p:txBody>
          <a:bodyPr>
            <a:spAutoFit/>
          </a:bodyPr>
          <a:lstStyle/>
          <a:p>
            <a:r>
              <a:rPr lang="en-GB" altLang="en-US" sz="2800" dirty="0"/>
              <a:t>Say a nursery rhyme</a:t>
            </a:r>
          </a:p>
          <a:p>
            <a:r>
              <a:rPr lang="en-GB" altLang="en-US" sz="2800" dirty="0"/>
              <a:t>Point to named numbers</a:t>
            </a:r>
            <a:endParaRPr lang="en-US" altLang="en-US" sz="2800" dirty="0"/>
          </a:p>
        </p:txBody>
      </p:sp>
    </p:spTree>
    <p:extLst>
      <p:ext uri="{BB962C8B-B14F-4D97-AF65-F5344CB8AC3E}">
        <p14:creationId xmlns:p14="http://schemas.microsoft.com/office/powerpoint/2010/main" val="23926688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6">
                                            <p:txEl>
                                              <p:pRg st="1" end="1"/>
                                            </p:txEl>
                                          </p:spTgt>
                                        </p:tgtEl>
                                        <p:attrNameLst>
                                          <p:attrName>style.visibility</p:attrName>
                                        </p:attrNameLst>
                                      </p:cBhvr>
                                      <p:to>
                                        <p:strVal val="visible"/>
                                      </p:to>
                                    </p:set>
                                    <p:animEffect transition="in" filter="fade">
                                      <p:cBhvr>
                                        <p:cTn id="7" dur="1000"/>
                                        <p:tgtEl>
                                          <p:spTgt spid="25606">
                                            <p:txEl>
                                              <p:pRg st="1" end="1"/>
                                            </p:txEl>
                                          </p:spTgt>
                                        </p:tgtEl>
                                      </p:cBhvr>
                                    </p:animEffect>
                                    <p:anim calcmode="lin" valueType="num">
                                      <p:cBhvr>
                                        <p:cTn id="8" dur="1000" fill="hold"/>
                                        <p:tgtEl>
                                          <p:spTgt spid="2560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560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5608">
                                            <p:txEl>
                                              <p:pRg st="2" end="2"/>
                                            </p:txEl>
                                          </p:spTgt>
                                        </p:tgtEl>
                                        <p:attrNameLst>
                                          <p:attrName>style.visibility</p:attrName>
                                        </p:attrNameLst>
                                      </p:cBhvr>
                                      <p:to>
                                        <p:strVal val="visible"/>
                                      </p:to>
                                    </p:set>
                                    <p:animEffect transition="in" filter="fade">
                                      <p:cBhvr>
                                        <p:cTn id="31" dur="1000"/>
                                        <p:tgtEl>
                                          <p:spTgt spid="25608">
                                            <p:txEl>
                                              <p:pRg st="2" end="2"/>
                                            </p:txEl>
                                          </p:spTgt>
                                        </p:tgtEl>
                                      </p:cBhvr>
                                    </p:animEffect>
                                    <p:anim calcmode="lin" valueType="num">
                                      <p:cBhvr>
                                        <p:cTn id="32" dur="1000" fill="hold"/>
                                        <p:tgtEl>
                                          <p:spTgt spid="25608">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560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5608">
                                            <p:txEl>
                                              <p:pRg st="3" end="3"/>
                                            </p:txEl>
                                          </p:spTgt>
                                        </p:tgtEl>
                                        <p:attrNameLst>
                                          <p:attrName>style.visibility</p:attrName>
                                        </p:attrNameLst>
                                      </p:cBhvr>
                                      <p:to>
                                        <p:strVal val="visible"/>
                                      </p:to>
                                    </p:set>
                                    <p:animEffect transition="in" filter="fade">
                                      <p:cBhvr>
                                        <p:cTn id="38" dur="1000"/>
                                        <p:tgtEl>
                                          <p:spTgt spid="25608">
                                            <p:txEl>
                                              <p:pRg st="3" end="3"/>
                                            </p:txEl>
                                          </p:spTgt>
                                        </p:tgtEl>
                                      </p:cBhvr>
                                    </p:animEffect>
                                    <p:anim calcmode="lin" valueType="num">
                                      <p:cBhvr>
                                        <p:cTn id="39" dur="1000" fill="hold"/>
                                        <p:tgtEl>
                                          <p:spTgt spid="25608">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2560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
                                            <p:txEl>
                                              <p:pRg st="0" end="0"/>
                                            </p:txEl>
                                          </p:spTgt>
                                        </p:tgtEl>
                                        <p:attrNameLst>
                                          <p:attrName>style.visibility</p:attrName>
                                        </p:attrNameLst>
                                      </p:cBhvr>
                                      <p:to>
                                        <p:strVal val="visible"/>
                                      </p:to>
                                    </p:set>
                                    <p:animEffect transition="in" filter="fade">
                                      <p:cBhvr>
                                        <p:cTn id="50" dur="1000"/>
                                        <p:tgtEl>
                                          <p:spTgt spid="4">
                                            <p:txEl>
                                              <p:pRg st="0" end="0"/>
                                            </p:txEl>
                                          </p:spTgt>
                                        </p:tgtEl>
                                      </p:cBhvr>
                                    </p:animEffect>
                                    <p:anim calcmode="lin" valueType="num">
                                      <p:cBhvr>
                                        <p:cTn id="5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25610">
                                            <p:txEl>
                                              <p:pRg st="1" end="1"/>
                                            </p:txEl>
                                          </p:spTgt>
                                        </p:tgtEl>
                                        <p:attrNameLst>
                                          <p:attrName>style.visibility</p:attrName>
                                        </p:attrNameLst>
                                      </p:cBhvr>
                                      <p:to>
                                        <p:strVal val="visible"/>
                                      </p:to>
                                    </p:set>
                                    <p:animEffect transition="in" filter="fade">
                                      <p:cBhvr>
                                        <p:cTn id="57" dur="1000"/>
                                        <p:tgtEl>
                                          <p:spTgt spid="25610">
                                            <p:txEl>
                                              <p:pRg st="1" end="1"/>
                                            </p:txEl>
                                          </p:spTgt>
                                        </p:tgtEl>
                                      </p:cBhvr>
                                    </p:animEffect>
                                    <p:anim calcmode="lin" valueType="num">
                                      <p:cBhvr>
                                        <p:cTn id="58" dur="1000" fill="hold"/>
                                        <p:tgtEl>
                                          <p:spTgt spid="25610">
                                            <p:txEl>
                                              <p:pRg st="1" end="1"/>
                                            </p:txEl>
                                          </p:spTgt>
                                        </p:tgtEl>
                                        <p:attrNameLst>
                                          <p:attrName>ppt_x</p:attrName>
                                        </p:attrNameLst>
                                      </p:cBhvr>
                                      <p:tavLst>
                                        <p:tav tm="0">
                                          <p:val>
                                            <p:strVal val="#ppt_x"/>
                                          </p:val>
                                        </p:tav>
                                        <p:tav tm="100000">
                                          <p:val>
                                            <p:strVal val="#ppt_x"/>
                                          </p:val>
                                        </p:tav>
                                      </p:tavLst>
                                    </p:anim>
                                    <p:anim calcmode="lin" valueType="num">
                                      <p:cBhvr>
                                        <p:cTn id="59" dur="1000" fill="hold"/>
                                        <p:tgtEl>
                                          <p:spTgt spid="256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5">
                                            <p:txEl>
                                              <p:pRg st="0" end="0"/>
                                            </p:txEl>
                                          </p:spTgt>
                                        </p:tgtEl>
                                        <p:attrNameLst>
                                          <p:attrName>style.visibility</p:attrName>
                                        </p:attrNameLst>
                                      </p:cBhvr>
                                      <p:to>
                                        <p:strVal val="visible"/>
                                      </p:to>
                                    </p:set>
                                    <p:animEffect transition="in" filter="fade">
                                      <p:cBhvr>
                                        <p:cTn id="69" dur="1000"/>
                                        <p:tgtEl>
                                          <p:spTgt spid="5">
                                            <p:txEl>
                                              <p:pRg st="0" end="0"/>
                                            </p:txEl>
                                          </p:spTgt>
                                        </p:tgtEl>
                                      </p:cBhvr>
                                    </p:animEffect>
                                    <p:anim calcmode="lin" valueType="num">
                                      <p:cBhvr>
                                        <p:cTn id="7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71" dur="1000" fill="hold"/>
                                        <p:tgtEl>
                                          <p:spTgt spid="5">
                                            <p:txEl>
                                              <p:pRg st="0" end="0"/>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5">
                                            <p:txEl>
                                              <p:pRg st="1" end="1"/>
                                            </p:txEl>
                                          </p:spTgt>
                                        </p:tgtEl>
                                        <p:attrNameLst>
                                          <p:attrName>style.visibility</p:attrName>
                                        </p:attrNameLst>
                                      </p:cBhvr>
                                      <p:to>
                                        <p:strVal val="visible"/>
                                      </p:to>
                                    </p:set>
                                    <p:animEffect transition="in" filter="fade">
                                      <p:cBhvr>
                                        <p:cTn id="74" dur="1000"/>
                                        <p:tgtEl>
                                          <p:spTgt spid="5">
                                            <p:txEl>
                                              <p:pRg st="1" end="1"/>
                                            </p:txEl>
                                          </p:spTgt>
                                        </p:tgtEl>
                                      </p:cBhvr>
                                    </p:animEffect>
                                    <p:anim calcmode="lin" valueType="num">
                                      <p:cBhvr>
                                        <p:cTn id="7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7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25612">
                                            <p:txEl>
                                              <p:pRg st="0" end="0"/>
                                            </p:txEl>
                                          </p:spTgt>
                                        </p:tgtEl>
                                        <p:attrNameLst>
                                          <p:attrName>style.visibility</p:attrName>
                                        </p:attrNameLst>
                                      </p:cBhvr>
                                      <p:to>
                                        <p:strVal val="visible"/>
                                      </p:to>
                                    </p:set>
                                    <p:animEffect transition="in" filter="fade">
                                      <p:cBhvr>
                                        <p:cTn id="81" dur="1000"/>
                                        <p:tgtEl>
                                          <p:spTgt spid="25612">
                                            <p:txEl>
                                              <p:pRg st="0" end="0"/>
                                            </p:txEl>
                                          </p:spTgt>
                                        </p:tgtEl>
                                      </p:cBhvr>
                                    </p:animEffect>
                                    <p:anim calcmode="lin" valueType="num">
                                      <p:cBhvr>
                                        <p:cTn id="82" dur="1000" fill="hold"/>
                                        <p:tgtEl>
                                          <p:spTgt spid="25612">
                                            <p:txEl>
                                              <p:pRg st="0" end="0"/>
                                            </p:txEl>
                                          </p:spTgt>
                                        </p:tgtEl>
                                        <p:attrNameLst>
                                          <p:attrName>ppt_x</p:attrName>
                                        </p:attrNameLst>
                                      </p:cBhvr>
                                      <p:tavLst>
                                        <p:tav tm="0">
                                          <p:val>
                                            <p:strVal val="#ppt_x"/>
                                          </p:val>
                                        </p:tav>
                                        <p:tav tm="100000">
                                          <p:val>
                                            <p:strVal val="#ppt_x"/>
                                          </p:val>
                                        </p:tav>
                                      </p:tavLst>
                                    </p:anim>
                                    <p:anim calcmode="lin" valueType="num">
                                      <p:cBhvr>
                                        <p:cTn id="83" dur="1000" fill="hold"/>
                                        <p:tgtEl>
                                          <p:spTgt spid="256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fade">
                                      <p:cBhvr>
                                        <p:cTn id="88" dur="500"/>
                                        <p:tgtEl>
                                          <p:spTgt spid="12"/>
                                        </p:tgtEl>
                                      </p:cBhvr>
                                    </p:animEffect>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nodeType="clickEffect">
                                  <p:stCondLst>
                                    <p:cond delay="0"/>
                                  </p:stCondLst>
                                  <p:childTnLst>
                                    <p:set>
                                      <p:cBhvr>
                                        <p:cTn id="92" dur="1" fill="hold">
                                          <p:stCondLst>
                                            <p:cond delay="0"/>
                                          </p:stCondLst>
                                        </p:cTn>
                                        <p:tgtEl>
                                          <p:spTgt spid="6">
                                            <p:txEl>
                                              <p:pRg st="0" end="0"/>
                                            </p:txEl>
                                          </p:spTgt>
                                        </p:tgtEl>
                                        <p:attrNameLst>
                                          <p:attrName>style.visibility</p:attrName>
                                        </p:attrNameLst>
                                      </p:cBhvr>
                                      <p:to>
                                        <p:strVal val="visible"/>
                                      </p:to>
                                    </p:set>
                                    <p:animEffect transition="in" filter="fade">
                                      <p:cBhvr>
                                        <p:cTn id="93" dur="1000"/>
                                        <p:tgtEl>
                                          <p:spTgt spid="6">
                                            <p:txEl>
                                              <p:pRg st="0" end="0"/>
                                            </p:txEl>
                                          </p:spTgt>
                                        </p:tgtEl>
                                      </p:cBhvr>
                                    </p:animEffect>
                                    <p:anim calcmode="lin" valueType="num">
                                      <p:cBhvr>
                                        <p:cTn id="9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5" dur="1000" fill="hold"/>
                                        <p:tgtEl>
                                          <p:spTgt spid="6">
                                            <p:txEl>
                                              <p:pRg st="0" end="0"/>
                                            </p:txEl>
                                          </p:spTgt>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6">
                                            <p:txEl>
                                              <p:pRg st="1" end="1"/>
                                            </p:txEl>
                                          </p:spTgt>
                                        </p:tgtEl>
                                        <p:attrNameLst>
                                          <p:attrName>style.visibility</p:attrName>
                                        </p:attrNameLst>
                                      </p:cBhvr>
                                      <p:to>
                                        <p:strVal val="visible"/>
                                      </p:to>
                                    </p:set>
                                    <p:animEffect transition="in" filter="fade">
                                      <p:cBhvr>
                                        <p:cTn id="98" dur="1000"/>
                                        <p:tgtEl>
                                          <p:spTgt spid="6">
                                            <p:txEl>
                                              <p:pRg st="1" end="1"/>
                                            </p:txEl>
                                          </p:spTgt>
                                        </p:tgtEl>
                                      </p:cBhvr>
                                    </p:animEffect>
                                    <p:anim calcmode="lin" valueType="num">
                                      <p:cBhvr>
                                        <p:cTn id="9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00"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8B62-AE7B-88AE-0783-05D5AB37AD8A}"/>
              </a:ext>
            </a:extLst>
          </p:cNvPr>
          <p:cNvSpPr>
            <a:spLocks noGrp="1"/>
          </p:cNvSpPr>
          <p:nvPr>
            <p:ph type="title"/>
          </p:nvPr>
        </p:nvSpPr>
        <p:spPr>
          <a:xfrm>
            <a:off x="838200" y="365125"/>
            <a:ext cx="11156576" cy="5811838"/>
          </a:xfrm>
        </p:spPr>
        <p:txBody>
          <a:bodyPr>
            <a:normAutofit/>
          </a:bodyPr>
          <a:lstStyle/>
          <a:p>
            <a:r>
              <a:rPr lang="en-GB" b="1" dirty="0"/>
              <a:t>Activity: Is it Clear or Cloudy</a:t>
            </a:r>
            <a:br>
              <a:rPr lang="en-GB" dirty="0"/>
            </a:br>
            <a:r>
              <a:rPr lang="en-GB" dirty="0"/>
              <a:t>Read the statements provided and decide on your tables which are cloudy and which are clear.</a:t>
            </a:r>
            <a:br>
              <a:rPr lang="en-GB" dirty="0"/>
            </a:br>
            <a:br>
              <a:rPr lang="en-GB" dirty="0"/>
            </a:br>
            <a:br>
              <a:rPr lang="en-GB" dirty="0"/>
            </a:br>
            <a:endParaRPr lang="en-GB" dirty="0"/>
          </a:p>
        </p:txBody>
      </p:sp>
      <p:sp>
        <p:nvSpPr>
          <p:cNvPr id="3" name="Content Placeholder 2">
            <a:extLst>
              <a:ext uri="{FF2B5EF4-FFF2-40B4-BE49-F238E27FC236}">
                <a16:creationId xmlns:a16="http://schemas.microsoft.com/office/drawing/2014/main" id="{E178FE29-1523-2E9B-08A6-C8C0EC77CDBC}"/>
              </a:ext>
            </a:extLst>
          </p:cNvPr>
          <p:cNvSpPr>
            <a:spLocks noGrp="1"/>
          </p:cNvSpPr>
          <p:nvPr>
            <p:ph sz="half" idx="1"/>
          </p:nvPr>
        </p:nvSpPr>
        <p:spPr>
          <a:xfrm>
            <a:off x="842682" y="1882587"/>
            <a:ext cx="10511118" cy="4294375"/>
          </a:xfrm>
        </p:spPr>
        <p:txBody>
          <a:bodyPr/>
          <a:lstStyle/>
          <a:p>
            <a:endParaRPr lang="en-GB" dirty="0"/>
          </a:p>
          <a:p>
            <a:endParaRPr lang="en-GB" dirty="0"/>
          </a:p>
          <a:p>
            <a:endParaRPr lang="en-GB" dirty="0"/>
          </a:p>
          <a:p>
            <a:endParaRPr lang="en-GB" dirty="0"/>
          </a:p>
          <a:p>
            <a:pPr marL="0" indent="0">
              <a:buNone/>
            </a:pPr>
            <a:r>
              <a:rPr lang="en-GB" sz="3600" dirty="0"/>
              <a:t>Feed back to the whole group  </a:t>
            </a:r>
          </a:p>
          <a:p>
            <a:pPr marL="0" indent="0">
              <a:buNone/>
            </a:pPr>
            <a:endParaRPr lang="en-GB" sz="3600" dirty="0"/>
          </a:p>
          <a:p>
            <a:pPr marL="0" indent="0">
              <a:buNone/>
            </a:pPr>
            <a:endParaRPr lang="en-GB" sz="3600" dirty="0"/>
          </a:p>
        </p:txBody>
      </p:sp>
      <p:sp>
        <p:nvSpPr>
          <p:cNvPr id="5" name="Slide Number Placeholder 4">
            <a:extLst>
              <a:ext uri="{FF2B5EF4-FFF2-40B4-BE49-F238E27FC236}">
                <a16:creationId xmlns:a16="http://schemas.microsoft.com/office/drawing/2014/main" id="{AA752CE8-4C39-B327-BEC6-BF2E4AAC33DE}"/>
              </a:ext>
            </a:extLst>
          </p:cNvPr>
          <p:cNvSpPr>
            <a:spLocks noGrp="1"/>
          </p:cNvSpPr>
          <p:nvPr>
            <p:ph type="sldNum" sz="quarter" idx="12"/>
          </p:nvPr>
        </p:nvSpPr>
        <p:spPr/>
        <p:txBody>
          <a:bodyPr/>
          <a:lstStyle/>
          <a:p>
            <a:fld id="{D7E63A33-8271-4DD0-9C48-789913D7C115}" type="slidenum">
              <a:rPr lang="en-US" smtClean="0">
                <a:solidFill>
                  <a:prstClr val="white"/>
                </a:solidFill>
              </a:rPr>
              <a:pPr/>
              <a:t>14</a:t>
            </a:fld>
            <a:endParaRPr lang="en-US">
              <a:solidFill>
                <a:prstClr val="white"/>
              </a:solidFill>
            </a:endParaRPr>
          </a:p>
        </p:txBody>
      </p:sp>
      <p:pic>
        <p:nvPicPr>
          <p:cNvPr id="6" name="Content Placeholder 5">
            <a:extLst>
              <a:ext uri="{FF2B5EF4-FFF2-40B4-BE49-F238E27FC236}">
                <a16:creationId xmlns:a16="http://schemas.microsoft.com/office/drawing/2014/main" id="{31982855-5F88-4479-F151-E904A60C508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610601" y="4873905"/>
            <a:ext cx="2008218" cy="1143408"/>
          </a:xfrm>
          <a:prstGeom prst="rect">
            <a:avLst/>
          </a:prstGeom>
        </p:spPr>
      </p:pic>
      <p:pic>
        <p:nvPicPr>
          <p:cNvPr id="8" name="Picture 2">
            <a:extLst>
              <a:ext uri="{FF2B5EF4-FFF2-40B4-BE49-F238E27FC236}">
                <a16:creationId xmlns:a16="http://schemas.microsoft.com/office/drawing/2014/main" id="{76289920-B77D-00FD-FE24-C986E18AA0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5435" y="4873905"/>
            <a:ext cx="1627093" cy="137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loud">
            <a:extLst>
              <a:ext uri="{FF2B5EF4-FFF2-40B4-BE49-F238E27FC236}">
                <a16:creationId xmlns:a16="http://schemas.microsoft.com/office/drawing/2014/main" id="{B85B559A-FC55-6463-87B5-65CAB4BEB377}"/>
              </a:ext>
            </a:extLst>
          </p:cNvPr>
          <p:cNvSpPr>
            <a:spLocks noChangeAspect="1" noEditPoints="1" noChangeArrowheads="1"/>
          </p:cNvSpPr>
          <p:nvPr/>
        </p:nvSpPr>
        <p:spPr bwMode="auto">
          <a:xfrm>
            <a:off x="10009096" y="296455"/>
            <a:ext cx="1627094" cy="1187256"/>
          </a:xfrm>
          <a:custGeom>
            <a:avLst/>
            <a:gdLst>
              <a:gd name="T0" fmla="*/ 7815 w 21600"/>
              <a:gd name="T1" fmla="*/ 919163 h 21600"/>
              <a:gd name="T2" fmla="*/ 1259681 w 21600"/>
              <a:gd name="T3" fmla="*/ 1836368 h 21600"/>
              <a:gd name="T4" fmla="*/ 2517263 w 21600"/>
              <a:gd name="T5" fmla="*/ 919163 h 21600"/>
              <a:gd name="T6" fmla="*/ 1259681 w 21600"/>
              <a:gd name="T7" fmla="*/ 10510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GB"/>
          </a:p>
        </p:txBody>
      </p:sp>
    </p:spTree>
    <p:extLst>
      <p:ext uri="{BB962C8B-B14F-4D97-AF65-F5344CB8AC3E}">
        <p14:creationId xmlns:p14="http://schemas.microsoft.com/office/powerpoint/2010/main" val="543488971"/>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1338169"/>
          </a:xfrm>
        </p:spPr>
        <p:txBody>
          <a:bodyPr>
            <a:normAutofit fontScale="90000"/>
          </a:bodyPr>
          <a:lstStyle/>
          <a:p>
            <a:r>
              <a:rPr lang="en-GB" dirty="0">
                <a:latin typeface="Tahoma" panose="020B0604030504040204" pitchFamily="34" charset="0"/>
                <a:ea typeface="Tahoma" panose="020B0604030504040204" pitchFamily="34" charset="0"/>
                <a:cs typeface="Tahoma" panose="020B0604030504040204" pitchFamily="34" charset="0"/>
              </a:rPr>
              <a:t>Activity: Changing Cloudy to Clear</a:t>
            </a:r>
            <a:br>
              <a:rPr lang="en-GB" dirty="0">
                <a:latin typeface="Tahoma" panose="020B0604030504040204" pitchFamily="34" charset="0"/>
                <a:ea typeface="Tahoma" panose="020B0604030504040204" pitchFamily="34" charset="0"/>
                <a:cs typeface="Tahoma" panose="020B0604030504040204" pitchFamily="34" charset="0"/>
              </a:rPr>
            </a:br>
            <a:br>
              <a:rPr lang="en-GB" sz="4400" dirty="0"/>
            </a:br>
            <a:endParaRPr lang="en-GB" dirty="0">
              <a:latin typeface="Tahoma" panose="020B0604030504040204" pitchFamily="34" charset="0"/>
              <a:ea typeface="Tahoma" panose="020B0604030504040204" pitchFamily="34" charset="0"/>
              <a:cs typeface="Tahoma" panose="020B0604030504040204" pitchFamily="34" charset="0"/>
            </a:endParaRPr>
          </a:p>
        </p:txBody>
      </p:sp>
      <p:sp>
        <p:nvSpPr>
          <p:cNvPr id="6" name="Content Placeholder 5"/>
          <p:cNvSpPr>
            <a:spLocks noGrp="1"/>
          </p:cNvSpPr>
          <p:nvPr>
            <p:ph idx="1"/>
          </p:nvPr>
        </p:nvSpPr>
        <p:spPr>
          <a:xfrm>
            <a:off x="838200" y="1219200"/>
            <a:ext cx="10515600" cy="4957763"/>
          </a:xfrm>
        </p:spPr>
        <p:txBody>
          <a:bodyPr>
            <a:normAutofit fontScale="92500"/>
          </a:bodyPr>
          <a:lstStyle/>
          <a:p>
            <a:pPr marL="109728" indent="0">
              <a:buNone/>
            </a:pPr>
            <a:r>
              <a:rPr lang="en-GB" sz="3600" dirty="0"/>
              <a:t>In pairs, change the cloudy targets to make them clearer:</a:t>
            </a:r>
          </a:p>
          <a:p>
            <a:pPr marL="109728" indent="0">
              <a:buNone/>
            </a:pPr>
            <a:endParaRPr lang="en-GB" sz="3600" dirty="0"/>
          </a:p>
          <a:p>
            <a:pPr marL="624078" indent="-514350">
              <a:buFont typeface="+mj-lt"/>
              <a:buAutoNum type="arabicPeriod"/>
            </a:pPr>
            <a:r>
              <a:rPr lang="en-GB" sz="3200" dirty="0">
                <a:latin typeface="Tahoma" panose="020B0604030504040204" pitchFamily="34" charset="0"/>
                <a:ea typeface="Tahoma" panose="020B0604030504040204" pitchFamily="34" charset="0"/>
                <a:cs typeface="Tahoma" panose="020B0604030504040204" pitchFamily="34" charset="0"/>
              </a:rPr>
              <a:t>Rashid will listen to a story for 5 minutes</a:t>
            </a:r>
          </a:p>
          <a:p>
            <a:pPr marL="624078" indent="-514350">
              <a:buFont typeface="+mj-lt"/>
              <a:buAutoNum type="arabicPeriod"/>
            </a:pPr>
            <a:endParaRPr lang="en-GB" sz="3200" dirty="0">
              <a:latin typeface="Tahoma" panose="020B0604030504040204" pitchFamily="34" charset="0"/>
              <a:ea typeface="Tahoma" panose="020B0604030504040204" pitchFamily="34" charset="0"/>
              <a:cs typeface="Tahoma" panose="020B0604030504040204" pitchFamily="34" charset="0"/>
            </a:endParaRPr>
          </a:p>
          <a:p>
            <a:pPr marL="624078" indent="-514350">
              <a:buFont typeface="+mj-lt"/>
              <a:buAutoNum type="arabicPeriod"/>
            </a:pPr>
            <a:r>
              <a:rPr lang="en-GB" sz="3200" dirty="0">
                <a:latin typeface="Tahoma" panose="020B0604030504040204" pitchFamily="34" charset="0"/>
                <a:ea typeface="Tahoma" panose="020B0604030504040204" pitchFamily="34" charset="0"/>
                <a:cs typeface="Tahoma" panose="020B0604030504040204" pitchFamily="34" charset="0"/>
              </a:rPr>
              <a:t>Jack will know when it is time to wash his hands</a:t>
            </a:r>
          </a:p>
          <a:p>
            <a:pPr marL="624078" indent="-514350">
              <a:buFont typeface="+mj-lt"/>
              <a:buAutoNum type="arabicPeriod"/>
            </a:pPr>
            <a:endParaRPr lang="en-GB" sz="3200" dirty="0">
              <a:latin typeface="Tahoma" panose="020B0604030504040204" pitchFamily="34" charset="0"/>
              <a:ea typeface="Tahoma" panose="020B0604030504040204" pitchFamily="34" charset="0"/>
              <a:cs typeface="Tahoma" panose="020B0604030504040204" pitchFamily="34" charset="0"/>
            </a:endParaRPr>
          </a:p>
          <a:p>
            <a:pPr marL="624078" indent="-514350">
              <a:buFont typeface="+mj-lt"/>
              <a:buAutoNum type="arabicPeriod"/>
            </a:pPr>
            <a:r>
              <a:rPr lang="en-GB" sz="3200" dirty="0">
                <a:latin typeface="Tahoma" panose="020B0604030504040204" pitchFamily="34" charset="0"/>
                <a:ea typeface="Tahoma" panose="020B0604030504040204" pitchFamily="34" charset="0"/>
                <a:cs typeface="Tahoma" panose="020B0604030504040204" pitchFamily="34" charset="0"/>
              </a:rPr>
              <a:t>Lilly will identify her peg when she comes in to playgroup</a:t>
            </a:r>
          </a:p>
          <a:p>
            <a:pPr marL="624078" indent="-514350">
              <a:buFont typeface="+mj-lt"/>
              <a:buAutoNum type="arabicPeriod"/>
            </a:pPr>
            <a:endParaRPr lang="en-GB" sz="3200" dirty="0">
              <a:latin typeface="Tahoma" panose="020B0604030504040204" pitchFamily="34" charset="0"/>
              <a:ea typeface="Tahoma" panose="020B0604030504040204" pitchFamily="34" charset="0"/>
              <a:cs typeface="Tahoma" panose="020B0604030504040204" pitchFamily="34" charset="0"/>
            </a:endParaRPr>
          </a:p>
          <a:p>
            <a:pPr marL="624078" indent="-514350">
              <a:buFont typeface="+mj-lt"/>
              <a:buAutoNum type="arabicPeriod"/>
            </a:pPr>
            <a:r>
              <a:rPr lang="en-GB" sz="3200" dirty="0" err="1">
                <a:latin typeface="Tahoma" panose="020B0604030504040204" pitchFamily="34" charset="0"/>
                <a:ea typeface="Tahoma" panose="020B0604030504040204" pitchFamily="34" charset="0"/>
                <a:cs typeface="Tahoma" panose="020B0604030504040204" pitchFamily="34" charset="0"/>
              </a:rPr>
              <a:t>Shazia</a:t>
            </a:r>
            <a:r>
              <a:rPr lang="en-GB" sz="3200" dirty="0">
                <a:latin typeface="Tahoma" panose="020B0604030504040204" pitchFamily="34" charset="0"/>
                <a:ea typeface="Tahoma" panose="020B0604030504040204" pitchFamily="34" charset="0"/>
                <a:cs typeface="Tahoma" panose="020B0604030504040204" pitchFamily="34" charset="0"/>
              </a:rPr>
              <a:t> knows the difference between big and little</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9795783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1013" y="627564"/>
            <a:ext cx="9455285"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Writing Teaching Targets, </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using Clear Language</a:t>
            </a:r>
          </a:p>
        </p:txBody>
      </p:sp>
      <p:sp>
        <p:nvSpPr>
          <p:cNvPr id="2" name="Content Placeholder 1"/>
          <p:cNvSpPr>
            <a:spLocks noGrp="1"/>
          </p:cNvSpPr>
          <p:nvPr>
            <p:ph idx="1"/>
          </p:nvPr>
        </p:nvSpPr>
        <p:spPr>
          <a:xfrm>
            <a:off x="469232" y="2141621"/>
            <a:ext cx="8483219" cy="4427621"/>
          </a:xfrm>
        </p:spPr>
        <p:txBody>
          <a:bodyPr anchor="ctr">
            <a:normAutofit fontScale="92500" lnSpcReduction="10000"/>
          </a:bodyPr>
          <a:lstStyle/>
          <a:p>
            <a:r>
              <a:rPr lang="en-GB" sz="3200" dirty="0">
                <a:latin typeface="Tahoma" panose="020B0604030504040204" pitchFamily="34" charset="0"/>
                <a:ea typeface="Tahoma" panose="020B0604030504040204" pitchFamily="34" charset="0"/>
                <a:cs typeface="Tahoma" panose="020B0604030504040204" pitchFamily="34" charset="0"/>
              </a:rPr>
              <a:t>One of the key elements of Portage is breaking down activities into small steps to help children to learn.</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These steps are written as  ‘teaching targets’.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A teaching target is expressed using clear language.  Being clear about the target ensures that everyone will know exactly what the next step is for the child.</a:t>
            </a:r>
          </a:p>
          <a:p>
            <a:endParaRPr lang="en-GB" sz="2200" dirty="0"/>
          </a:p>
        </p:txBody>
      </p:sp>
      <p:sp>
        <p:nvSpPr>
          <p:cNvPr id="17"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E7CDFCA-FC74-24B2-456C-AA1E0262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16</a:t>
            </a:fld>
            <a:endParaRPr lang="en-US">
              <a:solidFill>
                <a:srgbClr val="FFFFFF"/>
              </a:solidFill>
            </a:endParaRPr>
          </a:p>
        </p:txBody>
      </p:sp>
    </p:spTree>
    <p:extLst>
      <p:ext uri="{BB962C8B-B14F-4D97-AF65-F5344CB8AC3E}">
        <p14:creationId xmlns:p14="http://schemas.microsoft.com/office/powerpoint/2010/main" val="12169281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35434"/>
          </a:xfrm>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Elements of a clear teaching target</a:t>
            </a:r>
          </a:p>
        </p:txBody>
      </p:sp>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17</a:t>
            </a:fld>
            <a:endParaRPr lang="en-US">
              <a:solidFill>
                <a:prstClr val="black"/>
              </a:solidFill>
            </a:endParaRPr>
          </a:p>
        </p:txBody>
      </p:sp>
      <p:sp>
        <p:nvSpPr>
          <p:cNvPr id="13314" name="Text Box 2"/>
          <p:cNvSpPr txBox="1">
            <a:spLocks noChangeArrowheads="1"/>
          </p:cNvSpPr>
          <p:nvPr/>
        </p:nvSpPr>
        <p:spPr bwMode="auto">
          <a:xfrm>
            <a:off x="3852152" y="1064362"/>
            <a:ext cx="33268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sz="3600" dirty="0">
              <a:latin typeface="Comic Sans MS" panose="030F0702030302020204" pitchFamily="66" charset="0"/>
            </a:endParaRPr>
          </a:p>
          <a:p>
            <a:pPr algn="ctr" eaLnBrk="1" hangingPunct="1"/>
            <a:r>
              <a:rPr lang="en-GB" altLang="en-US" sz="3600" b="1" dirty="0">
                <a:solidFill>
                  <a:schemeClr val="accent1"/>
                </a:solidFill>
                <a:latin typeface="+mn-lt"/>
              </a:rPr>
              <a:t>WHO?</a:t>
            </a:r>
          </a:p>
        </p:txBody>
      </p:sp>
      <p:sp>
        <p:nvSpPr>
          <p:cNvPr id="13316" name="Text Box 4"/>
          <p:cNvSpPr txBox="1">
            <a:spLocks noChangeArrowheads="1"/>
          </p:cNvSpPr>
          <p:nvPr/>
        </p:nvSpPr>
        <p:spPr bwMode="auto">
          <a:xfrm>
            <a:off x="2081719" y="1990339"/>
            <a:ext cx="710038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sz="3600" b="1" dirty="0">
              <a:latin typeface="Comic Sans MS" panose="030F0702030302020204" pitchFamily="66" charset="0"/>
            </a:endParaRPr>
          </a:p>
          <a:p>
            <a:pPr algn="ctr" eaLnBrk="1" hangingPunct="1"/>
            <a:r>
              <a:rPr lang="en-GB" altLang="en-US" sz="3600" b="1" dirty="0">
                <a:solidFill>
                  <a:srgbClr val="FF0000"/>
                </a:solidFill>
                <a:latin typeface="+mn-lt"/>
              </a:rPr>
              <a:t>DOES WHAT?</a:t>
            </a:r>
          </a:p>
        </p:txBody>
      </p:sp>
      <p:sp>
        <p:nvSpPr>
          <p:cNvPr id="13317" name="Text Box 5"/>
          <p:cNvSpPr txBox="1">
            <a:spLocks noChangeArrowheads="1"/>
          </p:cNvSpPr>
          <p:nvPr/>
        </p:nvSpPr>
        <p:spPr bwMode="auto">
          <a:xfrm>
            <a:off x="1089498" y="3159745"/>
            <a:ext cx="980309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sz="3600" u="sng" dirty="0">
              <a:latin typeface="Comic Sans MS" panose="030F0702030302020204" pitchFamily="66" charset="0"/>
            </a:endParaRPr>
          </a:p>
          <a:p>
            <a:pPr algn="ctr" eaLnBrk="1" hangingPunct="1"/>
            <a:r>
              <a:rPr lang="en-GB" altLang="en-US" sz="3600" b="1" u="sng" dirty="0">
                <a:solidFill>
                  <a:srgbClr val="00B050"/>
                </a:solidFill>
                <a:latin typeface="+mn-lt"/>
              </a:rPr>
              <a:t>UNDER WHAT CONDITIONS?</a:t>
            </a:r>
          </a:p>
        </p:txBody>
      </p:sp>
      <p:sp>
        <p:nvSpPr>
          <p:cNvPr id="13318" name="Text Box 6"/>
          <p:cNvSpPr txBox="1">
            <a:spLocks noChangeArrowheads="1"/>
          </p:cNvSpPr>
          <p:nvPr/>
        </p:nvSpPr>
        <p:spPr bwMode="auto">
          <a:xfrm>
            <a:off x="2354094" y="4329151"/>
            <a:ext cx="72791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sz="3600" i="1" dirty="0">
              <a:latin typeface="Comic Sans MS" panose="030F0702030302020204" pitchFamily="66" charset="0"/>
            </a:endParaRPr>
          </a:p>
          <a:p>
            <a:pPr algn="ctr" eaLnBrk="1" hangingPunct="1"/>
            <a:r>
              <a:rPr lang="en-GB" altLang="en-US" sz="3600" b="1" i="1" dirty="0">
                <a:latin typeface="+mn-lt"/>
              </a:rPr>
              <a:t>TO WHAT DEGREE OF SUCCESS?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0357" y="5695671"/>
            <a:ext cx="1246886" cy="660679"/>
          </a:xfrm>
          <a:prstGeom prst="rect">
            <a:avLst/>
          </a:prstGeom>
        </p:spPr>
      </p:pic>
    </p:spTree>
    <p:extLst>
      <p:ext uri="{BB962C8B-B14F-4D97-AF65-F5344CB8AC3E}">
        <p14:creationId xmlns:p14="http://schemas.microsoft.com/office/powerpoint/2010/main" val="4374817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dissolve">
                                      <p:cBhvr>
                                        <p:cTn id="7" dur="500"/>
                                        <p:tgtEl>
                                          <p:spTgt spid="13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6"/>
                                        </p:tgtEl>
                                        <p:attrNameLst>
                                          <p:attrName>style.visibility</p:attrName>
                                        </p:attrNameLst>
                                      </p:cBhvr>
                                      <p:to>
                                        <p:strVal val="visible"/>
                                      </p:to>
                                    </p:set>
                                    <p:animEffect transition="in" filter="dissolve">
                                      <p:cBhvr>
                                        <p:cTn id="12" dur="500"/>
                                        <p:tgtEl>
                                          <p:spTgt spid="133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7"/>
                                        </p:tgtEl>
                                        <p:attrNameLst>
                                          <p:attrName>style.visibility</p:attrName>
                                        </p:attrNameLst>
                                      </p:cBhvr>
                                      <p:to>
                                        <p:strVal val="visible"/>
                                      </p:to>
                                    </p:set>
                                    <p:animEffect transition="in" filter="dissolve">
                                      <p:cBhvr>
                                        <p:cTn id="17" dur="500"/>
                                        <p:tgtEl>
                                          <p:spTgt spid="133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318"/>
                                        </p:tgtEl>
                                        <p:attrNameLst>
                                          <p:attrName>style.visibility</p:attrName>
                                        </p:attrNameLst>
                                      </p:cBhvr>
                                      <p:to>
                                        <p:strVal val="visible"/>
                                      </p:to>
                                    </p:set>
                                    <p:animEffect transition="in" filter="dissolve">
                                      <p:cBhvr>
                                        <p:cTn id="22"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6" grpId="0" autoUpdateAnimBg="0"/>
      <p:bldP spid="13317" grpId="0" autoUpdateAnimBg="0"/>
      <p:bldP spid="1331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b="1" dirty="0">
                <a:latin typeface="Tahoma" panose="020B0604030504040204" pitchFamily="34" charset="0"/>
                <a:ea typeface="Tahoma" panose="020B0604030504040204" pitchFamily="34" charset="0"/>
                <a:cs typeface="Tahoma" panose="020B0604030504040204" pitchFamily="34" charset="0"/>
              </a:rPr>
              <a:t>Examples of </a:t>
            </a:r>
            <a:r>
              <a:rPr lang="en-GB" b="1" dirty="0">
                <a:solidFill>
                  <a:schemeClr val="accent1"/>
                </a:solidFill>
                <a:latin typeface="Tahoma" panose="020B0604030504040204" pitchFamily="34" charset="0"/>
                <a:ea typeface="Tahoma" panose="020B0604030504040204" pitchFamily="34" charset="0"/>
                <a:cs typeface="Tahoma" panose="020B0604030504040204" pitchFamily="34" charset="0"/>
              </a:rPr>
              <a:t>Who?,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does what?,</a:t>
            </a:r>
            <a:endParaRPr lang="en-GB" b="1" dirty="0">
              <a:latin typeface="Tahoma" panose="020B0604030504040204" pitchFamily="34" charset="0"/>
              <a:ea typeface="Tahoma" panose="020B0604030504040204" pitchFamily="34" charset="0"/>
              <a:cs typeface="Tahoma" panose="020B0604030504040204" pitchFamily="34" charset="0"/>
            </a:endParaRPr>
          </a:p>
        </p:txBody>
      </p:sp>
      <p:sp>
        <p:nvSpPr>
          <p:cNvPr id="2" name="Content Placeholder 1"/>
          <p:cNvSpPr>
            <a:spLocks noGrp="1"/>
          </p:cNvSpPr>
          <p:nvPr>
            <p:ph idx="1"/>
          </p:nvPr>
        </p:nvSpPr>
        <p:spPr/>
        <p:txBody>
          <a:bodyPr/>
          <a:lstStyle/>
          <a:p>
            <a:r>
              <a:rPr lang="en-GB" dirty="0">
                <a:solidFill>
                  <a:schemeClr val="accent1"/>
                </a:solidFill>
                <a:latin typeface="Tahoma" panose="020B0604030504040204" pitchFamily="34" charset="0"/>
                <a:ea typeface="Tahoma" panose="020B0604030504040204" pitchFamily="34" charset="0"/>
                <a:cs typeface="Tahoma" panose="020B0604030504040204" pitchFamily="34" charset="0"/>
              </a:rPr>
              <a:t>Billy</a:t>
            </a:r>
          </a:p>
          <a:p>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will count to five</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err="1">
                <a:solidFill>
                  <a:schemeClr val="accent1"/>
                </a:solidFill>
                <a:latin typeface="Tahoma" panose="020B0604030504040204" pitchFamily="34" charset="0"/>
                <a:ea typeface="Tahoma" panose="020B0604030504040204" pitchFamily="34" charset="0"/>
                <a:cs typeface="Tahoma" panose="020B0604030504040204" pitchFamily="34" charset="0"/>
              </a:rPr>
              <a:t>Safia</a:t>
            </a:r>
            <a:r>
              <a:rPr lang="en-GB" dirty="0">
                <a:latin typeface="Tahoma" panose="020B0604030504040204" pitchFamily="34" charset="0"/>
                <a:ea typeface="Tahoma" panose="020B0604030504040204" pitchFamily="34" charset="0"/>
                <a:cs typeface="Tahoma" panose="020B0604030504040204" pitchFamily="34" charset="0"/>
              </a:rPr>
              <a:t> </a:t>
            </a:r>
          </a:p>
          <a:p>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will jump with both feet together</a:t>
            </a:r>
          </a:p>
          <a:p>
            <a:pPr marL="109728" indent="0">
              <a:buNone/>
            </a:pPr>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solidFill>
                  <a:schemeClr val="accent1"/>
                </a:solidFill>
                <a:latin typeface="Tahoma" panose="020B0604030504040204" pitchFamily="34" charset="0"/>
                <a:ea typeface="Tahoma" panose="020B0604030504040204" pitchFamily="34" charset="0"/>
                <a:cs typeface="Tahoma" panose="020B0604030504040204" pitchFamily="34" charset="0"/>
              </a:rPr>
              <a:t>Farhan</a:t>
            </a:r>
          </a:p>
          <a:p>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will turn his head to look at a light toy</a:t>
            </a:r>
          </a:p>
          <a:p>
            <a:endParaRPr lang="en-GB" dirty="0"/>
          </a:p>
          <a:p>
            <a:endParaRPr lang="en-GB" dirty="0"/>
          </a:p>
          <a:p>
            <a:endParaRPr lang="en-GB" dirty="0"/>
          </a:p>
        </p:txBody>
      </p:sp>
      <p:sp>
        <p:nvSpPr>
          <p:cNvPr id="5" name="Slide Number Placeholder 4"/>
          <p:cNvSpPr>
            <a:spLocks noGrp="1"/>
          </p:cNvSpPr>
          <p:nvPr>
            <p:ph type="sldNum" sz="quarter" idx="12"/>
          </p:nvPr>
        </p:nvSpPr>
        <p:spPr/>
        <p:txBody>
          <a:bodyPr/>
          <a:lstStyle/>
          <a:p>
            <a:fld id="{D7E63A33-8271-4DD0-9C48-789913D7C115}" type="slidenum">
              <a:rPr lang="en-US" smtClean="0">
                <a:solidFill>
                  <a:prstClr val="black"/>
                </a:solidFill>
              </a:rPr>
              <a:pPr/>
              <a:t>18</a:t>
            </a:fld>
            <a:endParaRPr lang="en-US">
              <a:solidFill>
                <a:prstClr val="black"/>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2699" y="5734354"/>
            <a:ext cx="1302202" cy="689989"/>
          </a:xfrm>
          <a:prstGeom prst="rect">
            <a:avLst/>
          </a:prstGeom>
        </p:spPr>
      </p:pic>
    </p:spTree>
    <p:extLst>
      <p:ext uri="{BB962C8B-B14F-4D97-AF65-F5344CB8AC3E}">
        <p14:creationId xmlns:p14="http://schemas.microsoft.com/office/powerpoint/2010/main" val="4057942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dirty="0">
                <a:latin typeface="Tahoma" panose="020B0604030504040204" pitchFamily="34" charset="0"/>
                <a:ea typeface="Tahoma" panose="020B0604030504040204" pitchFamily="34" charset="0"/>
                <a:cs typeface="Tahoma" panose="020B0604030504040204" pitchFamily="34" charset="0"/>
              </a:rPr>
              <a:t>Examples of ‘</a:t>
            </a:r>
            <a:r>
              <a:rPr lang="en-GB" dirty="0">
                <a:solidFill>
                  <a:schemeClr val="accent1"/>
                </a:solidFill>
                <a:latin typeface="Tahoma" panose="020B0604030504040204" pitchFamily="34" charset="0"/>
                <a:ea typeface="Tahoma" panose="020B0604030504040204" pitchFamily="34" charset="0"/>
                <a:cs typeface="Tahoma" panose="020B0604030504040204" pitchFamily="34" charset="0"/>
              </a:rPr>
              <a:t>Who?,</a:t>
            </a:r>
            <a:r>
              <a:rPr lang="en-GB" dirty="0">
                <a:latin typeface="Tahoma" panose="020B0604030504040204" pitchFamily="34" charset="0"/>
                <a:ea typeface="Tahoma" panose="020B0604030504040204" pitchFamily="34" charset="0"/>
                <a:cs typeface="Tahoma" panose="020B0604030504040204" pitchFamily="34" charset="0"/>
              </a:rPr>
              <a:t> </a:t>
            </a:r>
            <a:r>
              <a:rPr lang="en-GB" dirty="0">
                <a:solidFill>
                  <a:srgbClr val="FF0000"/>
                </a:solidFill>
                <a:latin typeface="Tahoma" panose="020B0604030504040204" pitchFamily="34" charset="0"/>
                <a:ea typeface="Tahoma" panose="020B0604030504040204" pitchFamily="34" charset="0"/>
                <a:cs typeface="Tahoma" panose="020B0604030504040204" pitchFamily="34" charset="0"/>
              </a:rPr>
              <a:t>does what?, </a:t>
            </a:r>
            <a:br>
              <a:rPr lang="en-GB" dirty="0">
                <a:solidFill>
                  <a:srgbClr val="FF0000"/>
                </a:solidFill>
                <a:latin typeface="Tahoma" panose="020B0604030504040204" pitchFamily="34" charset="0"/>
                <a:ea typeface="Tahoma" panose="020B0604030504040204" pitchFamily="34" charset="0"/>
                <a:cs typeface="Tahoma" panose="020B0604030504040204" pitchFamily="34" charset="0"/>
              </a:rPr>
            </a:br>
            <a:r>
              <a:rPr lang="en-GB" u="sng" dirty="0">
                <a:solidFill>
                  <a:srgbClr val="00B050"/>
                </a:solidFill>
                <a:latin typeface="Tahoma" panose="020B0604030504040204" pitchFamily="34" charset="0"/>
                <a:ea typeface="Tahoma" panose="020B0604030504040204" pitchFamily="34" charset="0"/>
                <a:cs typeface="Tahoma" panose="020B0604030504040204" pitchFamily="34" charset="0"/>
              </a:rPr>
              <a:t>under what conditions?’</a:t>
            </a:r>
          </a:p>
        </p:txBody>
      </p:sp>
      <p:sp>
        <p:nvSpPr>
          <p:cNvPr id="2" name="Content Placeholder 1"/>
          <p:cNvSpPr>
            <a:spLocks noGrp="1"/>
          </p:cNvSpPr>
          <p:nvPr>
            <p:ph idx="1"/>
          </p:nvPr>
        </p:nvSpPr>
        <p:spPr/>
        <p:txBody>
          <a:bodyPr>
            <a:normAutofit lnSpcReduction="10000"/>
          </a:bodyPr>
          <a:lstStyle/>
          <a:p>
            <a:r>
              <a:rPr lang="en-GB" dirty="0">
                <a:solidFill>
                  <a:schemeClr val="accent1"/>
                </a:solidFill>
                <a:latin typeface="Tahoma" panose="020B0604030504040204" pitchFamily="34" charset="0"/>
                <a:ea typeface="Tahoma" panose="020B0604030504040204" pitchFamily="34" charset="0"/>
                <a:cs typeface="Tahoma" panose="020B0604030504040204" pitchFamily="34" charset="0"/>
              </a:rPr>
              <a:t>Carly</a:t>
            </a:r>
          </a:p>
          <a:p>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will drink from a cup</a:t>
            </a:r>
          </a:p>
          <a:p>
            <a:r>
              <a:rPr lang="en-GB" u="sng" dirty="0">
                <a:solidFill>
                  <a:srgbClr val="00B050"/>
                </a:solidFill>
                <a:latin typeface="Tahoma" panose="020B0604030504040204" pitchFamily="34" charset="0"/>
                <a:ea typeface="Tahoma" panose="020B0604030504040204" pitchFamily="34" charset="0"/>
                <a:cs typeface="Tahoma" panose="020B0604030504040204" pitchFamily="34" charset="0"/>
              </a:rPr>
              <a:t>when Dad holds the cup to her mouth and says ‘good drinking’</a:t>
            </a:r>
          </a:p>
          <a:p>
            <a:endParaRPr lang="en-GB" u="sng" dirty="0">
              <a:latin typeface="Tahoma" panose="020B0604030504040204" pitchFamily="34" charset="0"/>
              <a:ea typeface="Tahoma" panose="020B0604030504040204" pitchFamily="34" charset="0"/>
              <a:cs typeface="Tahoma" panose="020B0604030504040204" pitchFamily="34" charset="0"/>
            </a:endParaRPr>
          </a:p>
          <a:p>
            <a:endParaRPr lang="en-GB" u="sng" dirty="0">
              <a:latin typeface="Tahoma" panose="020B0604030504040204" pitchFamily="34" charset="0"/>
              <a:ea typeface="Tahoma" panose="020B0604030504040204" pitchFamily="34" charset="0"/>
              <a:cs typeface="Tahoma" panose="020B0604030504040204" pitchFamily="34" charset="0"/>
            </a:endParaRPr>
          </a:p>
          <a:p>
            <a:r>
              <a:rPr lang="en-GB" dirty="0" err="1">
                <a:solidFill>
                  <a:schemeClr val="accent1"/>
                </a:solidFill>
                <a:latin typeface="Tahoma" panose="020B0604030504040204" pitchFamily="34" charset="0"/>
                <a:ea typeface="Tahoma" panose="020B0604030504040204" pitchFamily="34" charset="0"/>
                <a:cs typeface="Tahoma" panose="020B0604030504040204" pitchFamily="34" charset="0"/>
              </a:rPr>
              <a:t>Auguste</a:t>
            </a:r>
            <a:endParaRPr lang="en-GB"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will name three animals</a:t>
            </a:r>
          </a:p>
          <a:p>
            <a:r>
              <a:rPr lang="en-GB" u="sng" dirty="0">
                <a:solidFill>
                  <a:srgbClr val="00B050"/>
                </a:solidFill>
                <a:latin typeface="Tahoma" panose="020B0604030504040204" pitchFamily="34" charset="0"/>
                <a:ea typeface="Tahoma" panose="020B0604030504040204" pitchFamily="34" charset="0"/>
                <a:cs typeface="Tahoma" panose="020B0604030504040204" pitchFamily="34" charset="0"/>
              </a:rPr>
              <a:t>in imitation of an adult when adult gives first letter sound  ‘its  a d………. dog’</a:t>
            </a:r>
          </a:p>
          <a:p>
            <a:endParaRPr lang="en-GB" dirty="0"/>
          </a:p>
        </p:txBody>
      </p:sp>
      <p:sp>
        <p:nvSpPr>
          <p:cNvPr id="5" name="Slide Number Placeholder 4"/>
          <p:cNvSpPr>
            <a:spLocks noGrp="1"/>
          </p:cNvSpPr>
          <p:nvPr>
            <p:ph type="sldNum" sz="quarter" idx="12"/>
          </p:nvPr>
        </p:nvSpPr>
        <p:spPr/>
        <p:txBody>
          <a:bodyPr/>
          <a:lstStyle/>
          <a:p>
            <a:fld id="{D7E63A33-8271-4DD0-9C48-789913D7C115}" type="slidenum">
              <a:rPr lang="en-US" smtClean="0">
                <a:solidFill>
                  <a:prstClr val="black"/>
                </a:solidFill>
              </a:rPr>
              <a:pPr/>
              <a:t>19</a:t>
            </a:fld>
            <a:endParaRPr lang="en-US">
              <a:solidFill>
                <a:prstClr val="black"/>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6754" y="5723645"/>
            <a:ext cx="1194091" cy="632705"/>
          </a:xfrm>
          <a:prstGeom prst="rect">
            <a:avLst/>
          </a:prstGeom>
        </p:spPr>
      </p:pic>
    </p:spTree>
    <p:extLst>
      <p:ext uri="{BB962C8B-B14F-4D97-AF65-F5344CB8AC3E}">
        <p14:creationId xmlns:p14="http://schemas.microsoft.com/office/powerpoint/2010/main" val="42679665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Further Examples</a:t>
            </a:r>
          </a:p>
        </p:txBody>
      </p:sp>
      <p:sp>
        <p:nvSpPr>
          <p:cNvPr id="2" name="Content Placeholder 1"/>
          <p:cNvSpPr>
            <a:spLocks noGrp="1"/>
          </p:cNvSpPr>
          <p:nvPr>
            <p:ph idx="1"/>
          </p:nvPr>
        </p:nvSpPr>
        <p:spPr/>
        <p:txBody>
          <a:bodyPr/>
          <a:lstStyle/>
          <a:p>
            <a:r>
              <a:rPr lang="en-GB" altLang="en-US" sz="2800" dirty="0">
                <a:solidFill>
                  <a:schemeClr val="accent1"/>
                </a:solidFill>
                <a:latin typeface="Tahoma" panose="020B0604030504040204" pitchFamily="34" charset="0"/>
                <a:ea typeface="Tahoma" panose="020B0604030504040204" pitchFamily="34" charset="0"/>
                <a:cs typeface="Tahoma" panose="020B0604030504040204" pitchFamily="34" charset="0"/>
              </a:rPr>
              <a:t>Arthur</a:t>
            </a:r>
          </a:p>
          <a:p>
            <a:r>
              <a:rPr lang="en-GB" alt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will point to the big panda</a:t>
            </a:r>
          </a:p>
          <a:p>
            <a:r>
              <a:rPr lang="en-GB" altLang="en-US" sz="2800" u="sng" dirty="0">
                <a:solidFill>
                  <a:srgbClr val="00B050"/>
                </a:solidFill>
                <a:latin typeface="Tahoma" panose="020B0604030504040204" pitchFamily="34" charset="0"/>
                <a:ea typeface="Tahoma" panose="020B0604030504040204" pitchFamily="34" charset="0"/>
                <a:cs typeface="Tahoma" panose="020B0604030504040204" pitchFamily="34" charset="0"/>
              </a:rPr>
              <a:t>when mum holds up big panda and little panda, and says ‘where’s big panda’</a:t>
            </a:r>
          </a:p>
          <a:p>
            <a:endParaRPr lang="en-GB" altLang="en-US" sz="2800" u="sng" dirty="0">
              <a:solidFill>
                <a:srgbClr val="00B050"/>
              </a:solidFill>
              <a:latin typeface="Tahoma" panose="020B0604030504040204" pitchFamily="34" charset="0"/>
              <a:ea typeface="Tahoma" panose="020B0604030504040204" pitchFamily="34" charset="0"/>
              <a:cs typeface="Tahoma" panose="020B0604030504040204" pitchFamily="34" charset="0"/>
            </a:endParaRPr>
          </a:p>
          <a:p>
            <a:r>
              <a:rPr lang="en-GB" altLang="en-US" sz="2800" dirty="0">
                <a:solidFill>
                  <a:schemeClr val="accent1"/>
                </a:solidFill>
                <a:latin typeface="Tahoma" panose="020B0604030504040204" pitchFamily="34" charset="0"/>
                <a:ea typeface="Tahoma" panose="020B0604030504040204" pitchFamily="34" charset="0"/>
                <a:cs typeface="Tahoma" panose="020B0604030504040204" pitchFamily="34" charset="0"/>
              </a:rPr>
              <a:t>Suliman </a:t>
            </a:r>
          </a:p>
          <a:p>
            <a:r>
              <a:rPr lang="en-GB" alt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will sign for teddy</a:t>
            </a:r>
          </a:p>
          <a:p>
            <a:r>
              <a:rPr lang="en-GB" altLang="en-US" sz="2800" u="sng" dirty="0">
                <a:solidFill>
                  <a:srgbClr val="00B050"/>
                </a:solidFill>
                <a:latin typeface="Tahoma" panose="020B0604030504040204" pitchFamily="34" charset="0"/>
                <a:ea typeface="Tahoma" panose="020B0604030504040204" pitchFamily="34" charset="0"/>
                <a:cs typeface="Tahoma" panose="020B0604030504040204" pitchFamily="34" charset="0"/>
              </a:rPr>
              <a:t>when an adult shows Suliman his teddy and asks ‘Who’s this Suliman?’</a:t>
            </a:r>
          </a:p>
          <a:p>
            <a:endParaRPr lang="en-GB" altLang="en-US" sz="2800" u="sng" dirty="0"/>
          </a:p>
          <a:p>
            <a:endParaRPr lang="en-GB" altLang="en-US" sz="2800" u="sng" dirty="0"/>
          </a:p>
          <a:p>
            <a:endParaRPr lang="en-GB" altLang="en-US" sz="2800" dirty="0"/>
          </a:p>
          <a:p>
            <a:endParaRPr lang="en-GB" dirty="0"/>
          </a:p>
        </p:txBody>
      </p:sp>
      <p:sp>
        <p:nvSpPr>
          <p:cNvPr id="5" name="Slide Number Placeholder 4"/>
          <p:cNvSpPr>
            <a:spLocks noGrp="1"/>
          </p:cNvSpPr>
          <p:nvPr>
            <p:ph type="sldNum" sz="quarter" idx="12"/>
          </p:nvPr>
        </p:nvSpPr>
        <p:spPr/>
        <p:txBody>
          <a:bodyPr/>
          <a:lstStyle/>
          <a:p>
            <a:fld id="{D7E63A33-8271-4DD0-9C48-789913D7C115}" type="slidenum">
              <a:rPr lang="en-US" smtClean="0">
                <a:solidFill>
                  <a:prstClr val="black"/>
                </a:solidFill>
              </a:rPr>
              <a:pPr/>
              <a:t>20</a:t>
            </a:fld>
            <a:endParaRPr lang="en-US">
              <a:solidFill>
                <a:prstClr val="black"/>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2266" y="5802966"/>
            <a:ext cx="1243067" cy="658655"/>
          </a:xfrm>
          <a:prstGeom prst="rect">
            <a:avLst/>
          </a:prstGeom>
        </p:spPr>
      </p:pic>
    </p:spTree>
    <p:extLst>
      <p:ext uri="{BB962C8B-B14F-4D97-AF65-F5344CB8AC3E}">
        <p14:creationId xmlns:p14="http://schemas.microsoft.com/office/powerpoint/2010/main" val="39211333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dirty="0">
                <a:latin typeface="Tahoma" panose="020B0604030504040204" pitchFamily="34" charset="0"/>
                <a:ea typeface="Tahoma" panose="020B0604030504040204" pitchFamily="34" charset="0"/>
                <a:cs typeface="Tahoma" panose="020B0604030504040204" pitchFamily="34" charset="0"/>
              </a:rPr>
              <a:t>Examples of all 4 Elements</a:t>
            </a:r>
          </a:p>
        </p:txBody>
      </p:sp>
      <p:sp>
        <p:nvSpPr>
          <p:cNvPr id="2" name="Content Placeholder 1"/>
          <p:cNvSpPr>
            <a:spLocks noGrp="1"/>
          </p:cNvSpPr>
          <p:nvPr>
            <p:ph idx="1"/>
          </p:nvPr>
        </p:nvSpPr>
        <p:spPr/>
        <p:txBody>
          <a:bodyPr>
            <a:normAutofit fontScale="92500" lnSpcReduction="20000"/>
          </a:bodyPr>
          <a:lstStyle/>
          <a:p>
            <a:r>
              <a:rPr lang="en-GB" altLang="en-US" sz="2800" dirty="0">
                <a:solidFill>
                  <a:schemeClr val="accent1"/>
                </a:solidFill>
                <a:latin typeface="Tahoma" panose="020B0604030504040204" pitchFamily="34" charset="0"/>
                <a:ea typeface="Tahoma" panose="020B0604030504040204" pitchFamily="34" charset="0"/>
                <a:cs typeface="Tahoma" panose="020B0604030504040204" pitchFamily="34" charset="0"/>
              </a:rPr>
              <a:t>Bobby </a:t>
            </a:r>
          </a:p>
          <a:p>
            <a:r>
              <a:rPr lang="en-GB" alt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will catch a large ball</a:t>
            </a:r>
          </a:p>
          <a:p>
            <a:r>
              <a:rPr lang="en-GB" altLang="en-US" sz="2800" u="sng" dirty="0">
                <a:solidFill>
                  <a:srgbClr val="00B050"/>
                </a:solidFill>
                <a:latin typeface="Tahoma" panose="020B0604030504040204" pitchFamily="34" charset="0"/>
                <a:ea typeface="Tahoma" panose="020B0604030504040204" pitchFamily="34" charset="0"/>
                <a:cs typeface="Tahoma" panose="020B0604030504040204" pitchFamily="34" charset="0"/>
              </a:rPr>
              <a:t>when it is rolled towards him along the floor and adult says’ Bobby catch’</a:t>
            </a:r>
          </a:p>
          <a:p>
            <a:r>
              <a:rPr lang="en-GB" altLang="en-US" sz="2800" i="1" dirty="0">
                <a:latin typeface="Tahoma" panose="020B0604030504040204" pitchFamily="34" charset="0"/>
                <a:ea typeface="Tahoma" panose="020B0604030504040204" pitchFamily="34" charset="0"/>
                <a:cs typeface="Tahoma" panose="020B0604030504040204" pitchFamily="34" charset="0"/>
              </a:rPr>
              <a:t>5/10 tries</a:t>
            </a:r>
          </a:p>
          <a:p>
            <a:endParaRPr lang="en-GB" altLang="en-US" sz="2800" i="1" dirty="0">
              <a:latin typeface="Tahoma" panose="020B0604030504040204" pitchFamily="34" charset="0"/>
              <a:ea typeface="Tahoma" panose="020B0604030504040204" pitchFamily="34" charset="0"/>
              <a:cs typeface="Tahoma" panose="020B0604030504040204" pitchFamily="34" charset="0"/>
            </a:endParaRPr>
          </a:p>
          <a:p>
            <a:r>
              <a:rPr lang="en-GB" altLang="en-US" sz="2800" dirty="0">
                <a:solidFill>
                  <a:schemeClr val="accent1"/>
                </a:solidFill>
                <a:latin typeface="Tahoma" panose="020B0604030504040204" pitchFamily="34" charset="0"/>
                <a:ea typeface="Tahoma" panose="020B0604030504040204" pitchFamily="34" charset="0"/>
                <a:cs typeface="Tahoma" panose="020B0604030504040204" pitchFamily="34" charset="0"/>
              </a:rPr>
              <a:t>Jeremiah</a:t>
            </a:r>
          </a:p>
          <a:p>
            <a:r>
              <a:rPr lang="en-GB" alt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will sit on the floor </a:t>
            </a:r>
          </a:p>
          <a:p>
            <a:r>
              <a:rPr lang="en-GB" altLang="en-US" sz="2800" u="sng" dirty="0">
                <a:solidFill>
                  <a:srgbClr val="00B050"/>
                </a:solidFill>
                <a:latin typeface="Tahoma" panose="020B0604030504040204" pitchFamily="34" charset="0"/>
                <a:ea typeface="Tahoma" panose="020B0604030504040204" pitchFamily="34" charset="0"/>
                <a:cs typeface="Tahoma" panose="020B0604030504040204" pitchFamily="34" charset="0"/>
              </a:rPr>
              <a:t>without support when adult places him in sitting and says ‘good sitting’</a:t>
            </a:r>
          </a:p>
          <a:p>
            <a:r>
              <a:rPr lang="en-GB" altLang="en-US" sz="2800" i="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for 30 seconds</a:t>
            </a:r>
          </a:p>
          <a:p>
            <a:endParaRPr lang="en-GB" altLang="en-US" sz="2800" i="1" dirty="0"/>
          </a:p>
          <a:p>
            <a:endParaRPr lang="en-GB" altLang="en-US" sz="2800" i="1" dirty="0"/>
          </a:p>
          <a:p>
            <a:endParaRPr lang="en-GB" altLang="en-US" sz="2800" i="1" dirty="0"/>
          </a:p>
          <a:p>
            <a:endParaRPr lang="en-GB" altLang="en-US" sz="2800" i="1" dirty="0"/>
          </a:p>
          <a:p>
            <a:endParaRPr lang="en-GB" altLang="en-US" sz="2800" i="1" dirty="0"/>
          </a:p>
          <a:p>
            <a:endParaRPr lang="en-GB" dirty="0"/>
          </a:p>
        </p:txBody>
      </p:sp>
      <p:sp>
        <p:nvSpPr>
          <p:cNvPr id="5" name="Slide Number Placeholder 4"/>
          <p:cNvSpPr>
            <a:spLocks noGrp="1"/>
          </p:cNvSpPr>
          <p:nvPr>
            <p:ph type="sldNum" sz="quarter" idx="12"/>
          </p:nvPr>
        </p:nvSpPr>
        <p:spPr/>
        <p:txBody>
          <a:bodyPr/>
          <a:lstStyle/>
          <a:p>
            <a:fld id="{D7E63A33-8271-4DD0-9C48-789913D7C115}" type="slidenum">
              <a:rPr lang="en-US" smtClean="0">
                <a:solidFill>
                  <a:prstClr val="black"/>
                </a:solidFill>
              </a:rPr>
              <a:pPr/>
              <a:t>21</a:t>
            </a:fld>
            <a:endParaRPr lang="en-US">
              <a:solidFill>
                <a:prstClr val="black"/>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5643" y="5852084"/>
            <a:ext cx="996313" cy="527910"/>
          </a:xfrm>
          <a:prstGeom prst="rect">
            <a:avLst/>
          </a:prstGeom>
        </p:spPr>
      </p:pic>
    </p:spTree>
    <p:extLst>
      <p:ext uri="{BB962C8B-B14F-4D97-AF65-F5344CB8AC3E}">
        <p14:creationId xmlns:p14="http://schemas.microsoft.com/office/powerpoint/2010/main" val="20152231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10167257" cy="850708"/>
          </a:xfrm>
        </p:spPr>
        <p:txBody>
          <a:bodyPr>
            <a:normAutofit fontScale="90000"/>
          </a:bodyPr>
          <a:lstStyle/>
          <a:p>
            <a:pPr algn="ctr"/>
            <a:br>
              <a:rPr lang="en-GB" b="1" dirty="0">
                <a:latin typeface="Arial" panose="020B0604020202020204" pitchFamily="34" charset="0"/>
                <a:cs typeface="Arial" panose="020B0604020202020204" pitchFamily="34" charset="0"/>
              </a:rPr>
            </a:br>
            <a:r>
              <a:rPr lang="en-GB" dirty="0">
                <a:latin typeface="Tahoma" panose="020B0604030504040204" pitchFamily="34" charset="0"/>
                <a:ea typeface="Tahoma" panose="020B0604030504040204" pitchFamily="34" charset="0"/>
                <a:cs typeface="Tahoma" panose="020B0604030504040204" pitchFamily="34" charset="0"/>
              </a:rPr>
              <a:t>Examples of all 4 Elements</a:t>
            </a:r>
          </a:p>
        </p:txBody>
      </p:sp>
      <p:sp>
        <p:nvSpPr>
          <p:cNvPr id="2" name="Content Placeholder 1"/>
          <p:cNvSpPr>
            <a:spLocks noGrp="1"/>
          </p:cNvSpPr>
          <p:nvPr>
            <p:ph idx="1"/>
          </p:nvPr>
        </p:nvSpPr>
        <p:spPr/>
        <p:txBody>
          <a:bodyPr/>
          <a:lstStyle/>
          <a:p>
            <a:endParaRPr lang="en-GB" altLang="en-US" sz="2800" i="1" dirty="0"/>
          </a:p>
          <a:p>
            <a:endParaRPr lang="en-GB" altLang="en-US" sz="2800" i="1" dirty="0"/>
          </a:p>
          <a:p>
            <a:endParaRPr lang="en-GB" altLang="en-US" sz="2800" i="1" dirty="0"/>
          </a:p>
          <a:p>
            <a:endParaRPr lang="en-GB" altLang="en-US" sz="2800" i="1" dirty="0"/>
          </a:p>
          <a:p>
            <a:endParaRPr lang="en-GB" altLang="en-US" sz="2800" i="1" dirty="0"/>
          </a:p>
          <a:p>
            <a:endParaRPr lang="en-GB" dirty="0"/>
          </a:p>
        </p:txBody>
      </p:sp>
      <p:sp>
        <p:nvSpPr>
          <p:cNvPr id="6" name="Slide Number Placeholder 5"/>
          <p:cNvSpPr>
            <a:spLocks noGrp="1"/>
          </p:cNvSpPr>
          <p:nvPr>
            <p:ph type="sldNum" sz="quarter" idx="12"/>
          </p:nvPr>
        </p:nvSpPr>
        <p:spPr>
          <a:xfrm>
            <a:off x="8577625" y="6341493"/>
            <a:ext cx="2743200" cy="365125"/>
          </a:xfrm>
        </p:spPr>
        <p:txBody>
          <a:bodyPr/>
          <a:lstStyle/>
          <a:p>
            <a:fld id="{D7E63A33-8271-4DD0-9C48-789913D7C115}" type="slidenum">
              <a:rPr lang="en-US" smtClean="0">
                <a:solidFill>
                  <a:prstClr val="black"/>
                </a:solidFill>
              </a:rPr>
              <a:pPr/>
              <a:t>22</a:t>
            </a:fld>
            <a:endParaRPr lang="en-US">
              <a:solidFill>
                <a:prstClr val="black"/>
              </a:solidFill>
            </a:endParaRPr>
          </a:p>
        </p:txBody>
      </p:sp>
      <p:sp>
        <p:nvSpPr>
          <p:cNvPr id="4" name="Rectangle 3"/>
          <p:cNvSpPr/>
          <p:nvPr/>
        </p:nvSpPr>
        <p:spPr>
          <a:xfrm>
            <a:off x="347346" y="1284050"/>
            <a:ext cx="10940504" cy="5673348"/>
          </a:xfrm>
          <a:prstGeom prst="rect">
            <a:avLst/>
          </a:prstGeom>
        </p:spPr>
        <p:txBody>
          <a:bodyPr wrap="square">
            <a:spAutoFit/>
          </a:bodyPr>
          <a:lstStyle/>
          <a:p>
            <a:pPr marL="365760" lvl="0" indent="-256032">
              <a:spcBef>
                <a:spcPts val="400"/>
              </a:spcBef>
              <a:buClr>
                <a:srgbClr val="2DA2BF"/>
              </a:buClr>
              <a:buSzPct val="68000"/>
              <a:buFont typeface="Wingdings 3"/>
              <a:buChar char=""/>
            </a:pPr>
            <a:r>
              <a:rPr lang="en-GB" sz="2800" dirty="0">
                <a:solidFill>
                  <a:srgbClr val="2DA2BF"/>
                </a:solidFill>
                <a:latin typeface="Tahoma" panose="020B0604030504040204" pitchFamily="34" charset="0"/>
                <a:ea typeface="Tahoma" panose="020B0604030504040204" pitchFamily="34" charset="0"/>
                <a:cs typeface="Tahoma" panose="020B0604030504040204" pitchFamily="34" charset="0"/>
              </a:rPr>
              <a:t>Freya</a:t>
            </a:r>
          </a:p>
          <a:p>
            <a:pPr marL="365760" indent="-256032">
              <a:spcBef>
                <a:spcPts val="400"/>
              </a:spcBef>
              <a:buClr>
                <a:srgbClr val="2DA2BF"/>
              </a:buClr>
              <a:buSzPct val="68000"/>
              <a:buFont typeface="Wingdings 3"/>
              <a:buChar char=""/>
            </a:pPr>
            <a:r>
              <a:rPr lang="en-GB" sz="2800" b="1" dirty="0">
                <a:solidFill>
                  <a:srgbClr val="FF0000"/>
                </a:solidFill>
                <a:latin typeface="Tahoma" panose="020B0604030504040204" pitchFamily="34" charset="0"/>
                <a:ea typeface="Tahoma" panose="020B0604030504040204" pitchFamily="34" charset="0"/>
                <a:cs typeface="Tahoma" panose="020B0604030504040204" pitchFamily="34" charset="0"/>
              </a:rPr>
              <a:t>will reach out with both hands to hold her space blanket </a:t>
            </a:r>
            <a:r>
              <a:rPr lang="en-GB" sz="2800" u="sng" dirty="0">
                <a:solidFill>
                  <a:srgbClr val="00B050"/>
                </a:solidFill>
                <a:latin typeface="Tahoma" panose="020B0604030504040204" pitchFamily="34" charset="0"/>
                <a:ea typeface="Tahoma" panose="020B0604030504040204" pitchFamily="34" charset="0"/>
                <a:cs typeface="Tahoma" panose="020B0604030504040204" pitchFamily="34" charset="0"/>
              </a:rPr>
              <a:t>when an adult holds the blanket in front of her and scrunches it and says ‘Freya hold’</a:t>
            </a:r>
          </a:p>
          <a:p>
            <a:pPr marL="365760" lvl="0" indent="-256032">
              <a:spcBef>
                <a:spcPts val="400"/>
              </a:spcBef>
              <a:buClr>
                <a:srgbClr val="2DA2BF"/>
              </a:buClr>
              <a:buSzPct val="68000"/>
              <a:buFont typeface="Wingdings 3"/>
              <a:buChar char=""/>
            </a:pPr>
            <a:r>
              <a:rPr lang="en-GB" sz="2800" i="1" dirty="0">
                <a:solidFill>
                  <a:srgbClr val="474B78">
                    <a:lumMod val="75000"/>
                  </a:srgbClr>
                </a:solidFill>
                <a:latin typeface="Tahoma" panose="020B0604030504040204" pitchFamily="34" charset="0"/>
                <a:ea typeface="Tahoma" panose="020B0604030504040204" pitchFamily="34" charset="0"/>
                <a:cs typeface="Tahoma" panose="020B0604030504040204" pitchFamily="34" charset="0"/>
              </a:rPr>
              <a:t>2/5 times</a:t>
            </a:r>
          </a:p>
          <a:p>
            <a:pPr marL="109728" lvl="0">
              <a:spcBef>
                <a:spcPts val="400"/>
              </a:spcBef>
              <a:buClr>
                <a:srgbClr val="2DA2BF"/>
              </a:buClr>
              <a:buSzPct val="68000"/>
            </a:pPr>
            <a:endParaRPr lang="en-GB" sz="2800" i="1" dirty="0">
              <a:solidFill>
                <a:srgbClr val="474B78">
                  <a:lumMod val="75000"/>
                </a:srgbClr>
              </a:solidFill>
              <a:latin typeface="Tahoma" panose="020B0604030504040204" pitchFamily="34" charset="0"/>
              <a:ea typeface="Tahoma" panose="020B0604030504040204" pitchFamily="34" charset="0"/>
              <a:cs typeface="Tahoma" panose="020B0604030504040204" pitchFamily="34" charset="0"/>
            </a:endParaRPr>
          </a:p>
          <a:p>
            <a:pPr marL="365760" lvl="0" indent="-256032">
              <a:spcBef>
                <a:spcPts val="400"/>
              </a:spcBef>
              <a:buClr>
                <a:srgbClr val="2DA2BF"/>
              </a:buClr>
              <a:buSzPct val="68000"/>
              <a:buFont typeface="Wingdings 3"/>
              <a:buChar char=""/>
            </a:pPr>
            <a:r>
              <a:rPr lang="en-GB" sz="2800" dirty="0">
                <a:solidFill>
                  <a:srgbClr val="2DA2BF"/>
                </a:solidFill>
                <a:latin typeface="Tahoma" panose="020B0604030504040204" pitchFamily="34" charset="0"/>
                <a:ea typeface="Tahoma" panose="020B0604030504040204" pitchFamily="34" charset="0"/>
                <a:cs typeface="Tahoma" panose="020B0604030504040204" pitchFamily="34" charset="0"/>
              </a:rPr>
              <a:t>Jasmine</a:t>
            </a:r>
          </a:p>
          <a:p>
            <a:pPr marL="365760" lvl="0" indent="-256032">
              <a:spcBef>
                <a:spcPts val="400"/>
              </a:spcBef>
              <a:buClr>
                <a:srgbClr val="2DA2BF"/>
              </a:buClr>
              <a:buSzPct val="68000"/>
              <a:buFont typeface="Wingdings 3"/>
              <a:buChar char=""/>
            </a:pPr>
            <a:r>
              <a:rPr lang="en-GB" sz="2800" b="1" dirty="0">
                <a:solidFill>
                  <a:srgbClr val="FF0000"/>
                </a:solidFill>
                <a:latin typeface="Tahoma" panose="020B0604030504040204" pitchFamily="34" charset="0"/>
                <a:ea typeface="Tahoma" panose="020B0604030504040204" pitchFamily="34" charset="0"/>
                <a:cs typeface="Tahoma" panose="020B0604030504040204" pitchFamily="34" charset="0"/>
              </a:rPr>
              <a:t>will put her shoes on the correct feet</a:t>
            </a:r>
          </a:p>
          <a:p>
            <a:pPr marL="365760" lvl="0" indent="-256032">
              <a:spcBef>
                <a:spcPts val="400"/>
              </a:spcBef>
              <a:buClr>
                <a:srgbClr val="2DA2BF"/>
              </a:buClr>
              <a:buSzPct val="68000"/>
              <a:buFont typeface="Wingdings 3"/>
              <a:buChar char=""/>
            </a:pPr>
            <a:r>
              <a:rPr lang="en-GB" sz="2800" u="sng" dirty="0">
                <a:solidFill>
                  <a:srgbClr val="00B050"/>
                </a:solidFill>
                <a:latin typeface="Tahoma" panose="020B0604030504040204" pitchFamily="34" charset="0"/>
                <a:ea typeface="Tahoma" panose="020B0604030504040204" pitchFamily="34" charset="0"/>
                <a:cs typeface="Tahoma" panose="020B0604030504040204" pitchFamily="34" charset="0"/>
              </a:rPr>
              <a:t>when an adult places them in front of her and says ‘shoes on Jasmine’</a:t>
            </a:r>
          </a:p>
          <a:p>
            <a:pPr marL="365760" lvl="0" indent="-256032">
              <a:spcBef>
                <a:spcPts val="400"/>
              </a:spcBef>
              <a:buClr>
                <a:srgbClr val="2DA2BF"/>
              </a:buClr>
              <a:buSzPct val="68000"/>
              <a:buFont typeface="Wingdings 3"/>
              <a:buChar char=""/>
            </a:pPr>
            <a:r>
              <a:rPr lang="en-GB" sz="2800" i="1" dirty="0">
                <a:solidFill>
                  <a:srgbClr val="474B78">
                    <a:lumMod val="75000"/>
                  </a:srgbClr>
                </a:solidFill>
                <a:latin typeface="Tahoma" panose="020B0604030504040204" pitchFamily="34" charset="0"/>
                <a:ea typeface="Tahoma" panose="020B0604030504040204" pitchFamily="34" charset="0"/>
                <a:cs typeface="Tahoma" panose="020B0604030504040204" pitchFamily="34" charset="0"/>
              </a:rPr>
              <a:t>3 days out of 7</a:t>
            </a:r>
          </a:p>
          <a:p>
            <a:pPr marL="365760" lvl="0" indent="-256032">
              <a:spcBef>
                <a:spcPts val="400"/>
              </a:spcBef>
              <a:buClr>
                <a:srgbClr val="2DA2BF"/>
              </a:buClr>
              <a:buSzPct val="68000"/>
              <a:buFont typeface="Wingdings 3"/>
              <a:buChar char=""/>
            </a:pPr>
            <a:endParaRPr lang="en-GB" sz="2800" i="1" dirty="0">
              <a:solidFill>
                <a:srgbClr val="474B78">
                  <a:lumMod val="75000"/>
                </a:srgbClr>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2945" y="5916877"/>
            <a:ext cx="981709" cy="520171"/>
          </a:xfrm>
          <a:prstGeom prst="rect">
            <a:avLst/>
          </a:prstGeom>
        </p:spPr>
      </p:pic>
    </p:spTree>
    <p:extLst>
      <p:ext uri="{BB962C8B-B14F-4D97-AF65-F5344CB8AC3E}">
        <p14:creationId xmlns:p14="http://schemas.microsoft.com/office/powerpoint/2010/main" val="22150161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2"/>
          <p:cNvSpPr>
            <a:spLocks noGrp="1"/>
          </p:cNvSpPr>
          <p:nvPr>
            <p:ph type="title"/>
          </p:nvPr>
        </p:nvSpPr>
        <p:spPr>
          <a:xfrm>
            <a:off x="-298174" y="368423"/>
            <a:ext cx="12394096" cy="1143000"/>
          </a:xfrm>
        </p:spPr>
        <p:txBody>
          <a:bodyPr>
            <a:normAutofit fontScale="90000"/>
          </a:bodyPr>
          <a:lstStyle/>
          <a:p>
            <a:pPr algn="ctr" eaLnBrk="1" hangingPunct="1"/>
            <a:r>
              <a:rPr lang="en-GB" altLang="en-US" dirty="0">
                <a:latin typeface="Tahoma" panose="020B0604030504040204" pitchFamily="34" charset="0"/>
                <a:ea typeface="Tahoma" panose="020B0604030504040204" pitchFamily="34" charset="0"/>
                <a:cs typeface="Tahoma" panose="020B0604030504040204" pitchFamily="34" charset="0"/>
              </a:rPr>
              <a:t> </a:t>
            </a:r>
            <a:r>
              <a:rPr lang="en-GB" altLang="en-US" sz="4900" dirty="0">
                <a:latin typeface="Tahoma" panose="020B0604030504040204" pitchFamily="34" charset="0"/>
                <a:ea typeface="Tahoma" panose="020B0604030504040204" pitchFamily="34" charset="0"/>
                <a:cs typeface="Tahoma" panose="020B0604030504040204" pitchFamily="34" charset="0"/>
              </a:rPr>
              <a:t>Activity: </a:t>
            </a:r>
            <a:br>
              <a:rPr lang="en-GB" altLang="en-US" sz="4900" dirty="0">
                <a:latin typeface="Tahoma" panose="020B0604030504040204" pitchFamily="34" charset="0"/>
                <a:ea typeface="Tahoma" panose="020B0604030504040204" pitchFamily="34" charset="0"/>
                <a:cs typeface="Tahoma" panose="020B0604030504040204" pitchFamily="34" charset="0"/>
              </a:rPr>
            </a:br>
            <a:r>
              <a:rPr lang="en-GB" altLang="en-US" sz="4900" dirty="0">
                <a:latin typeface="Tahoma" panose="020B0604030504040204" pitchFamily="34" charset="0"/>
                <a:ea typeface="Tahoma" panose="020B0604030504040204" pitchFamily="34" charset="0"/>
                <a:cs typeface="Tahoma" panose="020B0604030504040204" pitchFamily="34" charset="0"/>
              </a:rPr>
              <a:t>Are all elements of a Teaching Target present?</a:t>
            </a:r>
            <a:br>
              <a:rPr lang="en-GB" altLang="en-US" sz="4900" dirty="0">
                <a:latin typeface="Tahoma" panose="020B0604030504040204" pitchFamily="34" charset="0"/>
                <a:ea typeface="Tahoma" panose="020B0604030504040204" pitchFamily="34" charset="0"/>
                <a:cs typeface="Tahoma" panose="020B0604030504040204" pitchFamily="34" charset="0"/>
              </a:rPr>
            </a:br>
            <a:endParaRPr lang="en-GB" altLang="en-US" sz="4900" dirty="0">
              <a:latin typeface="Tahoma" panose="020B0604030504040204" pitchFamily="34" charset="0"/>
              <a:ea typeface="Tahoma" panose="020B0604030504040204" pitchFamily="34" charset="0"/>
              <a:cs typeface="Tahoma" panose="020B0604030504040204" pitchFamily="34" charset="0"/>
            </a:endParaRPr>
          </a:p>
        </p:txBody>
      </p:sp>
      <p:sp>
        <p:nvSpPr>
          <p:cNvPr id="20483" name="Content Placeholder 3"/>
          <p:cNvSpPr>
            <a:spLocks noGrp="1"/>
          </p:cNvSpPr>
          <p:nvPr>
            <p:ph idx="1"/>
          </p:nvPr>
        </p:nvSpPr>
        <p:spPr>
          <a:xfrm>
            <a:off x="609600" y="1481329"/>
            <a:ext cx="10300570" cy="5074216"/>
          </a:xfrm>
        </p:spPr>
        <p:txBody>
          <a:bodyPr>
            <a:normAutofit fontScale="92500" lnSpcReduction="10000"/>
          </a:bodyPr>
          <a:lstStyle/>
          <a:p>
            <a:pPr eaLnBrk="1" hangingPunct="1"/>
            <a:endParaRPr lang="en-GB" altLang="en-US" dirty="0"/>
          </a:p>
          <a:p>
            <a:pPr lvl="0"/>
            <a:endParaRPr lang="en-GB" dirty="0"/>
          </a:p>
          <a:p>
            <a:pPr marL="624078" lvl="0" indent="-514350">
              <a:buFont typeface="+mj-lt"/>
              <a:buAutoNum type="arabicPeriod"/>
            </a:pPr>
            <a:r>
              <a:rPr lang="en-GB" sz="3500" dirty="0">
                <a:latin typeface="Tahoma" panose="020B0604030504040204" pitchFamily="34" charset="0"/>
                <a:ea typeface="Tahoma" panose="020B0604030504040204" pitchFamily="34" charset="0"/>
                <a:cs typeface="Tahoma" panose="020B0604030504040204" pitchFamily="34" charset="0"/>
              </a:rPr>
              <a:t>Sophie will reach for and grasp a toy 2/5 times</a:t>
            </a:r>
          </a:p>
          <a:p>
            <a:pPr marL="624078" indent="-514350" eaLnBrk="1" hangingPunct="1">
              <a:buFont typeface="+mj-lt"/>
              <a:buAutoNum type="arabicPeriod"/>
            </a:pPr>
            <a:endParaRPr lang="en-GB" altLang="en-US" sz="3500" dirty="0">
              <a:latin typeface="Tahoma" panose="020B0604030504040204" pitchFamily="34" charset="0"/>
              <a:ea typeface="Tahoma" panose="020B0604030504040204" pitchFamily="34" charset="0"/>
              <a:cs typeface="Tahoma" panose="020B0604030504040204" pitchFamily="34" charset="0"/>
            </a:endParaRPr>
          </a:p>
          <a:p>
            <a:pPr marL="624078" lvl="0" indent="-514350">
              <a:buFont typeface="+mj-lt"/>
              <a:buAutoNum type="arabicPeriod"/>
            </a:pPr>
            <a:r>
              <a:rPr lang="en-GB" sz="3500" dirty="0">
                <a:latin typeface="Tahoma" panose="020B0604030504040204" pitchFamily="34" charset="0"/>
                <a:ea typeface="Tahoma" panose="020B0604030504040204" pitchFamily="34" charset="0"/>
                <a:cs typeface="Tahoma" panose="020B0604030504040204" pitchFamily="34" charset="0"/>
              </a:rPr>
              <a:t>Janna will recognise the colour of three objects</a:t>
            </a:r>
          </a:p>
          <a:p>
            <a:pPr marL="624078" lvl="0" indent="-514350">
              <a:buFont typeface="+mj-lt"/>
              <a:buAutoNum type="arabicPeriod"/>
            </a:pPr>
            <a:endParaRPr lang="en-GB" sz="3500" dirty="0">
              <a:latin typeface="Tahoma" panose="020B0604030504040204" pitchFamily="34" charset="0"/>
              <a:ea typeface="Tahoma" panose="020B0604030504040204" pitchFamily="34" charset="0"/>
              <a:cs typeface="Tahoma" panose="020B0604030504040204" pitchFamily="34" charset="0"/>
            </a:endParaRPr>
          </a:p>
          <a:p>
            <a:pPr marL="624078" indent="-514350">
              <a:buFont typeface="+mj-lt"/>
              <a:buAutoNum type="arabicPeriod"/>
            </a:pPr>
            <a:r>
              <a:rPr lang="en-GB" sz="3500" dirty="0">
                <a:latin typeface="Tahoma" panose="020B0604030504040204" pitchFamily="34" charset="0"/>
                <a:ea typeface="Tahoma" panose="020B0604030504040204" pitchFamily="34" charset="0"/>
                <a:cs typeface="Tahoma" panose="020B0604030504040204" pitchFamily="34" charset="0"/>
              </a:rPr>
              <a:t>Mo will listen to a short story with 2 other children</a:t>
            </a:r>
          </a:p>
          <a:p>
            <a:pPr marL="624078" indent="-514350">
              <a:buFont typeface="+mj-lt"/>
              <a:buAutoNum type="arabicPeriod"/>
            </a:pPr>
            <a:endParaRPr lang="en-GB" sz="3500" dirty="0">
              <a:latin typeface="Tahoma" panose="020B0604030504040204" pitchFamily="34" charset="0"/>
              <a:ea typeface="Tahoma" panose="020B0604030504040204" pitchFamily="34" charset="0"/>
              <a:cs typeface="Tahoma" panose="020B0604030504040204" pitchFamily="34" charset="0"/>
            </a:endParaRPr>
          </a:p>
          <a:p>
            <a:pPr marL="624078" indent="-514350">
              <a:buFont typeface="+mj-lt"/>
              <a:buAutoNum type="arabicPeriod"/>
            </a:pPr>
            <a:r>
              <a:rPr lang="en-GB" sz="3500" dirty="0">
                <a:latin typeface="Tahoma" panose="020B0604030504040204" pitchFamily="34" charset="0"/>
                <a:ea typeface="Tahoma" panose="020B0604030504040204" pitchFamily="34" charset="0"/>
                <a:cs typeface="Tahoma" panose="020B0604030504040204" pitchFamily="34" charset="0"/>
              </a:rPr>
              <a:t>Ezra will put his coat on his peg when an  adult points to his peg 3/5 times </a:t>
            </a:r>
          </a:p>
          <a:p>
            <a:pPr lvl="0"/>
            <a:endParaRPr lang="en-GB" sz="3200" dirty="0"/>
          </a:p>
          <a:p>
            <a:pPr lvl="0"/>
            <a:endParaRPr lang="en-GB" sz="3200" dirty="0"/>
          </a:p>
          <a:p>
            <a:pPr eaLnBrk="1" hangingPunct="1"/>
            <a:endParaRPr lang="en-GB" altLang="en-US" dirty="0"/>
          </a:p>
          <a:p>
            <a:pPr eaLnBrk="1" hangingPunct="1"/>
            <a:endParaRPr lang="en-GB" altLang="en-US" dirty="0"/>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23</a:t>
            </a:fld>
            <a:endParaRPr lang="en-US">
              <a:solidFill>
                <a:prstClr val="black"/>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452140793"/>
              </p:ext>
            </p:extLst>
          </p:nvPr>
        </p:nvGraphicFramePr>
        <p:xfrm>
          <a:off x="996287" y="1417638"/>
          <a:ext cx="10222173" cy="684117"/>
        </p:xfrm>
        <a:graphic>
          <a:graphicData uri="http://schemas.openxmlformats.org/drawingml/2006/table">
            <a:tbl>
              <a:tblPr firstRow="1" firstCol="1" lastRow="1" lastCol="1" bandRow="1" bandCol="1">
                <a:tableStyleId>{5C22544A-7EE6-4342-B048-85BDC9FD1C3A}</a:tableStyleId>
              </a:tblPr>
              <a:tblGrid>
                <a:gridCol w="1341004">
                  <a:extLst>
                    <a:ext uri="{9D8B030D-6E8A-4147-A177-3AD203B41FA5}">
                      <a16:colId xmlns:a16="http://schemas.microsoft.com/office/drawing/2014/main" val="20000"/>
                    </a:ext>
                  </a:extLst>
                </a:gridCol>
                <a:gridCol w="2868125">
                  <a:extLst>
                    <a:ext uri="{9D8B030D-6E8A-4147-A177-3AD203B41FA5}">
                      <a16:colId xmlns:a16="http://schemas.microsoft.com/office/drawing/2014/main" val="20001"/>
                    </a:ext>
                  </a:extLst>
                </a:gridCol>
                <a:gridCol w="2362267">
                  <a:extLst>
                    <a:ext uri="{9D8B030D-6E8A-4147-A177-3AD203B41FA5}">
                      <a16:colId xmlns:a16="http://schemas.microsoft.com/office/drawing/2014/main" val="20002"/>
                    </a:ext>
                  </a:extLst>
                </a:gridCol>
                <a:gridCol w="3650777">
                  <a:extLst>
                    <a:ext uri="{9D8B030D-6E8A-4147-A177-3AD203B41FA5}">
                      <a16:colId xmlns:a16="http://schemas.microsoft.com/office/drawing/2014/main" val="20003"/>
                    </a:ext>
                  </a:extLst>
                </a:gridCol>
              </a:tblGrid>
              <a:tr h="684117">
                <a:tc>
                  <a:txBody>
                    <a:bodyPr/>
                    <a:lstStyle/>
                    <a:p>
                      <a:pPr algn="ctr" hangingPunct="0">
                        <a:spcAft>
                          <a:spcPts val="0"/>
                        </a:spcAft>
                      </a:pPr>
                      <a:r>
                        <a:rPr lang="en-GB" sz="2000" dirty="0">
                          <a:effectLst/>
                        </a:rPr>
                        <a:t>WHO?</a:t>
                      </a:r>
                      <a:endParaRPr lang="en-GB" sz="2000" dirty="0">
                        <a:effectLst/>
                        <a:latin typeface="Times New Roman" panose="02020603050405020304" pitchFamily="18" charset="0"/>
                        <a:ea typeface="Times New Roman" panose="02020603050405020304" pitchFamily="18" charset="0"/>
                      </a:endParaRPr>
                    </a:p>
                  </a:txBody>
                  <a:tcPr marL="36195" marR="36195" marT="71755" marB="71755"/>
                </a:tc>
                <a:tc>
                  <a:txBody>
                    <a:bodyPr/>
                    <a:lstStyle/>
                    <a:p>
                      <a:pPr algn="ctr" hangingPunct="0">
                        <a:spcAft>
                          <a:spcPts val="0"/>
                        </a:spcAft>
                      </a:pPr>
                      <a:r>
                        <a:rPr lang="en-GB" sz="1800" dirty="0">
                          <a:effectLst/>
                        </a:rPr>
                        <a:t>DOES WHAT?</a:t>
                      </a:r>
                      <a:endParaRPr lang="en-GB" sz="1800" dirty="0">
                        <a:effectLst/>
                        <a:latin typeface="Times New Roman" panose="02020603050405020304" pitchFamily="18" charset="0"/>
                        <a:ea typeface="Times New Roman" panose="02020603050405020304" pitchFamily="18" charset="0"/>
                      </a:endParaRPr>
                    </a:p>
                  </a:txBody>
                  <a:tcPr marL="36195" marR="36195" marT="71755" marB="71755"/>
                </a:tc>
                <a:tc>
                  <a:txBody>
                    <a:bodyPr/>
                    <a:lstStyle/>
                    <a:p>
                      <a:pPr algn="ctr" hangingPunct="0">
                        <a:spcAft>
                          <a:spcPts val="0"/>
                        </a:spcAft>
                      </a:pPr>
                      <a:r>
                        <a:rPr lang="en-GB" sz="1800">
                          <a:effectLst/>
                        </a:rPr>
                        <a:t>CONDITIONS?</a:t>
                      </a:r>
                      <a:endParaRPr lang="en-GB" sz="1800">
                        <a:effectLst/>
                        <a:latin typeface="Times New Roman" panose="02020603050405020304" pitchFamily="18" charset="0"/>
                        <a:ea typeface="Times New Roman" panose="02020603050405020304" pitchFamily="18" charset="0"/>
                      </a:endParaRPr>
                    </a:p>
                  </a:txBody>
                  <a:tcPr marL="36195" marR="36195" marT="71755" marB="71755"/>
                </a:tc>
                <a:tc>
                  <a:txBody>
                    <a:bodyPr/>
                    <a:lstStyle/>
                    <a:p>
                      <a:pPr algn="ctr" hangingPunct="0">
                        <a:spcAft>
                          <a:spcPts val="0"/>
                        </a:spcAft>
                      </a:pPr>
                      <a:r>
                        <a:rPr lang="en-GB" sz="1800" dirty="0">
                          <a:effectLst/>
                        </a:rPr>
                        <a:t>DEGREE OF SUCCESS?</a:t>
                      </a:r>
                      <a:endParaRPr lang="en-GB" sz="1800" dirty="0">
                        <a:effectLst/>
                        <a:latin typeface="Times New Roman" panose="02020603050405020304" pitchFamily="18" charset="0"/>
                        <a:ea typeface="Times New Roman" panose="02020603050405020304" pitchFamily="18" charset="0"/>
                      </a:endParaRPr>
                    </a:p>
                  </a:txBody>
                  <a:tcPr marL="36195" marR="36195" marT="71755" marB="71755"/>
                </a:tc>
                <a:extLst>
                  <a:ext uri="{0D108BD9-81ED-4DB2-BD59-A6C34878D82A}">
                    <a16:rowId xmlns:a16="http://schemas.microsoft.com/office/drawing/2014/main" val="10000"/>
                  </a:ext>
                </a:extLst>
              </a:tr>
            </a:tbl>
          </a:graphicData>
        </a:graphic>
      </p:graphicFrame>
      <p:sp>
        <p:nvSpPr>
          <p:cNvPr id="4" name="Rectangle 1"/>
          <p:cNvSpPr>
            <a:spLocks noChangeArrowheads="1"/>
          </p:cNvSpPr>
          <p:nvPr/>
        </p:nvSpPr>
        <p:spPr bwMode="auto">
          <a:xfrm>
            <a:off x="2488760" y="22871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64078" y="5769858"/>
            <a:ext cx="1106875" cy="586492"/>
          </a:xfrm>
          <a:prstGeom prst="rect">
            <a:avLst/>
          </a:prstGeom>
        </p:spPr>
      </p:pic>
    </p:spTree>
    <p:extLst>
      <p:ext uri="{BB962C8B-B14F-4D97-AF65-F5344CB8AC3E}">
        <p14:creationId xmlns:p14="http://schemas.microsoft.com/office/powerpoint/2010/main" val="18428268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Activity: Writing a Teaching Target</a:t>
            </a:r>
          </a:p>
        </p:txBody>
      </p:sp>
      <p:sp>
        <p:nvSpPr>
          <p:cNvPr id="2" name="Content Placeholder 1"/>
          <p:cNvSpPr>
            <a:spLocks noGrp="1"/>
          </p:cNvSpPr>
          <p:nvPr>
            <p:ph idx="1"/>
          </p:nvPr>
        </p:nvSpPr>
        <p:spPr/>
        <p:txBody>
          <a:bodyPr>
            <a:normAutofit/>
          </a:bodyPr>
          <a:lstStyle/>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Watch the </a:t>
            </a:r>
            <a:r>
              <a:rPr lang="en-GB" sz="3200" dirty="0">
                <a:latin typeface="Tahoma" panose="020B0604030504040204" pitchFamily="34" charset="0"/>
                <a:ea typeface="Tahoma" panose="020B0604030504040204" pitchFamily="34" charset="0"/>
                <a:cs typeface="Tahoma" panose="020B0604030504040204" pitchFamily="34" charset="0"/>
                <a:hlinkClick r:id="rId3"/>
              </a:rPr>
              <a:t>video footage </a:t>
            </a:r>
            <a:endParaRPr lang="en-GB" sz="3200"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In pairs, write a possible teaching target for the child making sure:</a:t>
            </a:r>
          </a:p>
          <a:p>
            <a:pPr marL="109728" indent="0">
              <a:buNone/>
            </a:pPr>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 it uses clear language</a:t>
            </a:r>
          </a:p>
          <a:p>
            <a:pPr marL="0" indent="0">
              <a:buNone/>
            </a:pPr>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 all 4 elements of a teaching target are present</a:t>
            </a:r>
          </a:p>
        </p:txBody>
      </p:sp>
      <p:sp>
        <p:nvSpPr>
          <p:cNvPr id="4" name="Slide Number Placeholder 3"/>
          <p:cNvSpPr>
            <a:spLocks noGrp="1"/>
          </p:cNvSpPr>
          <p:nvPr>
            <p:ph type="sldNum" sz="quarter" idx="12"/>
          </p:nvPr>
        </p:nvSpPr>
        <p:spPr/>
        <p:txBody>
          <a:bodyPr/>
          <a:lstStyle/>
          <a:p>
            <a:fld id="{D7E63A33-8271-4DD0-9C48-789913D7C115}" type="slidenum">
              <a:rPr lang="en-US" smtClean="0">
                <a:solidFill>
                  <a:prstClr val="black"/>
                </a:solidFill>
              </a:rPr>
              <a:pPr/>
              <a:t>24</a:t>
            </a:fld>
            <a:endParaRPr lang="en-US">
              <a:solidFill>
                <a:prstClr val="black"/>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6329" y="2971765"/>
            <a:ext cx="1927522" cy="168097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17675" y="5682231"/>
            <a:ext cx="1272250" cy="674119"/>
          </a:xfrm>
          <a:prstGeom prst="rect">
            <a:avLst/>
          </a:prstGeom>
        </p:spPr>
      </p:pic>
    </p:spTree>
    <p:extLst>
      <p:ext uri="{BB962C8B-B14F-4D97-AF65-F5344CB8AC3E}">
        <p14:creationId xmlns:p14="http://schemas.microsoft.com/office/powerpoint/2010/main" val="187631595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Individual Assignment</a:t>
            </a:r>
          </a:p>
        </p:txBody>
      </p:sp>
      <p:sp>
        <p:nvSpPr>
          <p:cNvPr id="2" name="Content Placeholder 1"/>
          <p:cNvSpPr>
            <a:spLocks noGrp="1"/>
          </p:cNvSpPr>
          <p:nvPr>
            <p:ph idx="1"/>
          </p:nvPr>
        </p:nvSpPr>
        <p:spPr>
          <a:xfrm>
            <a:off x="609600" y="1857983"/>
            <a:ext cx="10972800" cy="4149309"/>
          </a:xfrm>
        </p:spPr>
        <p:txBody>
          <a:bodyPr>
            <a:normAutofit/>
          </a:bodyPr>
          <a:lstStyle/>
          <a:p>
            <a:r>
              <a:rPr lang="en-GB" sz="3200" dirty="0">
                <a:latin typeface="Tahoma" panose="020B0604030504040204" pitchFamily="34" charset="0"/>
                <a:ea typeface="Tahoma" panose="020B0604030504040204" pitchFamily="34" charset="0"/>
                <a:cs typeface="Tahoma" panose="020B0604030504040204" pitchFamily="34" charset="0"/>
              </a:rPr>
              <a:t>Using the Individual assignment Activity sheet from your pack, write 3 teaching targets, either for a child in your setting, from the video footage shown, or for someone you know.</a:t>
            </a:r>
          </a:p>
          <a:p>
            <a:pPr marL="109728" indent="0">
              <a:buNone/>
            </a:pPr>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Please return the assignment for marking.</a:t>
            </a:r>
          </a:p>
          <a:p>
            <a:endParaRPr lang="en-GB" sz="3200"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 Thank you!</a:t>
            </a:r>
          </a:p>
        </p:txBody>
      </p:sp>
      <p:sp>
        <p:nvSpPr>
          <p:cNvPr id="4" name="Slide Number Placeholder 3"/>
          <p:cNvSpPr>
            <a:spLocks noGrp="1"/>
          </p:cNvSpPr>
          <p:nvPr>
            <p:ph type="sldNum" sz="quarter" idx="12"/>
          </p:nvPr>
        </p:nvSpPr>
        <p:spPr/>
        <p:txBody>
          <a:bodyPr/>
          <a:lstStyle/>
          <a:p>
            <a:fld id="{D7E63A33-8271-4DD0-9C48-789913D7C115}" type="slidenum">
              <a:rPr lang="en-US" smtClean="0">
                <a:solidFill>
                  <a:prstClr val="black"/>
                </a:solidFill>
              </a:rPr>
              <a:pPr/>
              <a:t>25</a:t>
            </a:fld>
            <a:endParaRPr lang="en-US">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500" y="3427821"/>
            <a:ext cx="2046639" cy="1836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7721" y="5678619"/>
            <a:ext cx="1292157" cy="684667"/>
          </a:xfrm>
          <a:prstGeom prst="rect">
            <a:avLst/>
          </a:prstGeom>
        </p:spPr>
      </p:pic>
    </p:spTree>
    <p:extLst>
      <p:ext uri="{BB962C8B-B14F-4D97-AF65-F5344CB8AC3E}">
        <p14:creationId xmlns:p14="http://schemas.microsoft.com/office/powerpoint/2010/main" val="3363215502"/>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627564"/>
            <a:ext cx="7474172"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Summary</a:t>
            </a:r>
          </a:p>
        </p:txBody>
      </p:sp>
      <p:sp>
        <p:nvSpPr>
          <p:cNvPr id="5" name="Content Placeholder 4"/>
          <p:cNvSpPr>
            <a:spLocks noGrp="1"/>
          </p:cNvSpPr>
          <p:nvPr>
            <p:ph idx="1"/>
          </p:nvPr>
        </p:nvSpPr>
        <p:spPr>
          <a:xfrm>
            <a:off x="647701" y="1790700"/>
            <a:ext cx="7928658" cy="4724399"/>
          </a:xfrm>
        </p:spPr>
        <p:txBody>
          <a:bodyPr anchor="ctr">
            <a:normAutofit lnSpcReduction="10000"/>
          </a:bodyPr>
          <a:lstStyle/>
          <a:p>
            <a:r>
              <a:rPr lang="en-GB" dirty="0">
                <a:latin typeface="Tahoma" panose="020B0604030504040204" pitchFamily="34" charset="0"/>
                <a:ea typeface="Tahoma" panose="020B0604030504040204" pitchFamily="34" charset="0"/>
                <a:cs typeface="Tahoma" panose="020B0604030504040204" pitchFamily="34" charset="0"/>
              </a:rPr>
              <a:t>When planning for children it is important to use clear language that everyone understands.</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One of the key elements of Portage is using small steps activities to enable children to learn. These are written as teaching targets.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A teaching target is expressed using clear language. Being clear about the target ensures that everyone will know exactly what the next step is for the child.</a:t>
            </a:r>
          </a:p>
          <a:p>
            <a:endParaRPr lang="en-GB" sz="20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2" name="Slide Number Placeholder 1"/>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26</a:t>
            </a:fld>
            <a:endParaRPr lang="en-US">
              <a:solidFill>
                <a:srgbClr val="FFFFFF"/>
              </a:solidFill>
            </a:endParaRPr>
          </a:p>
        </p:txBody>
      </p:sp>
    </p:spTree>
    <p:extLst>
      <p:ext uri="{BB962C8B-B14F-4D97-AF65-F5344CB8AC3E}">
        <p14:creationId xmlns:p14="http://schemas.microsoft.com/office/powerpoint/2010/main" val="106698113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Callout 12"/>
          <p:cNvSpPr/>
          <p:nvPr/>
        </p:nvSpPr>
        <p:spPr>
          <a:xfrm>
            <a:off x="5638672" y="5360368"/>
            <a:ext cx="6008363" cy="1035822"/>
          </a:xfrm>
          <a:prstGeom prst="wedgeEllipseCallout">
            <a:avLst>
              <a:gd name="adj1" fmla="val -32998"/>
              <a:gd name="adj2" fmla="val -235033"/>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practical, immediate, relevant</a:t>
            </a:r>
          </a:p>
        </p:txBody>
      </p:sp>
      <p:sp>
        <p:nvSpPr>
          <p:cNvPr id="4" name="TextBox 3"/>
          <p:cNvSpPr txBox="1"/>
          <p:nvPr/>
        </p:nvSpPr>
        <p:spPr>
          <a:xfrm>
            <a:off x="3816626" y="2682952"/>
            <a:ext cx="4793974" cy="646331"/>
          </a:xfrm>
          <a:prstGeom prst="rect">
            <a:avLst/>
          </a:prstGeom>
          <a:noFill/>
        </p:spPr>
        <p:txBody>
          <a:bodyPr wrap="square" rtlCol="0">
            <a:spAutoFit/>
          </a:bodyPr>
          <a:lstStyle/>
          <a:p>
            <a:r>
              <a:rPr lang="en-GB" sz="3600" dirty="0">
                <a:solidFill>
                  <a:prstClr val="black"/>
                </a:solidFill>
              </a:rPr>
              <a:t>PORTAGE PRINCIPLES</a:t>
            </a:r>
          </a:p>
        </p:txBody>
      </p:sp>
      <p:sp>
        <p:nvSpPr>
          <p:cNvPr id="5" name="Oval Callout 4"/>
          <p:cNvSpPr/>
          <p:nvPr/>
        </p:nvSpPr>
        <p:spPr>
          <a:xfrm>
            <a:off x="655331" y="2226904"/>
            <a:ext cx="1824203" cy="1102378"/>
          </a:xfrm>
          <a:prstGeom prst="wedgeEllipseCallout">
            <a:avLst>
              <a:gd name="adj1" fmla="val 63038"/>
              <a:gd name="adj2" fmla="val 2538"/>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small steps</a:t>
            </a:r>
          </a:p>
        </p:txBody>
      </p:sp>
      <p:sp>
        <p:nvSpPr>
          <p:cNvPr id="6" name="Oval Callout 5"/>
          <p:cNvSpPr/>
          <p:nvPr/>
        </p:nvSpPr>
        <p:spPr>
          <a:xfrm>
            <a:off x="655332" y="1052736"/>
            <a:ext cx="3616465" cy="1102378"/>
          </a:xfrm>
          <a:prstGeom prst="wedgeEllipseCallout">
            <a:avLst>
              <a:gd name="adj1" fmla="val 34746"/>
              <a:gd name="adj2" fmla="val 74101"/>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success</a:t>
            </a:r>
          </a:p>
        </p:txBody>
      </p:sp>
      <p:sp>
        <p:nvSpPr>
          <p:cNvPr id="7" name="Oval Callout 6"/>
          <p:cNvSpPr/>
          <p:nvPr/>
        </p:nvSpPr>
        <p:spPr>
          <a:xfrm>
            <a:off x="2479533" y="332656"/>
            <a:ext cx="3520456" cy="720080"/>
          </a:xfrm>
          <a:prstGeom prst="wedgeEllipseCallout">
            <a:avLst>
              <a:gd name="adj1" fmla="val 24236"/>
              <a:gd name="adj2" fmla="val 174339"/>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partnership</a:t>
            </a:r>
          </a:p>
        </p:txBody>
      </p:sp>
      <p:sp>
        <p:nvSpPr>
          <p:cNvPr id="8" name="Oval Callout 7"/>
          <p:cNvSpPr/>
          <p:nvPr/>
        </p:nvSpPr>
        <p:spPr>
          <a:xfrm>
            <a:off x="5210690" y="1127756"/>
            <a:ext cx="2709515" cy="952337"/>
          </a:xfrm>
          <a:prstGeom prst="wedgeEllipseCallout">
            <a:avLst>
              <a:gd name="adj1" fmla="val -19015"/>
              <a:gd name="adj2" fmla="val 90020"/>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inclusion</a:t>
            </a:r>
          </a:p>
        </p:txBody>
      </p:sp>
      <p:sp>
        <p:nvSpPr>
          <p:cNvPr id="9" name="Oval Callout 8"/>
          <p:cNvSpPr/>
          <p:nvPr/>
        </p:nvSpPr>
        <p:spPr>
          <a:xfrm>
            <a:off x="7810352" y="538913"/>
            <a:ext cx="3648405" cy="1077843"/>
          </a:xfrm>
          <a:prstGeom prst="wedgeEllipseCallout">
            <a:avLst>
              <a:gd name="adj1" fmla="val -47126"/>
              <a:gd name="adj2" fmla="val 10604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generalising skills</a:t>
            </a:r>
          </a:p>
        </p:txBody>
      </p:sp>
      <p:sp>
        <p:nvSpPr>
          <p:cNvPr id="10" name="Oval Callout 9"/>
          <p:cNvSpPr/>
          <p:nvPr/>
        </p:nvSpPr>
        <p:spPr>
          <a:xfrm>
            <a:off x="8496267" y="1752479"/>
            <a:ext cx="3503712" cy="930472"/>
          </a:xfrm>
          <a:prstGeom prst="wedgeEllipseCallout">
            <a:avLst>
              <a:gd name="adj1" fmla="val -53412"/>
              <a:gd name="adj2" fmla="val 4187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diversity</a:t>
            </a:r>
          </a:p>
        </p:txBody>
      </p:sp>
      <p:sp>
        <p:nvSpPr>
          <p:cNvPr id="11" name="Oval Callout 10"/>
          <p:cNvSpPr/>
          <p:nvPr/>
        </p:nvSpPr>
        <p:spPr>
          <a:xfrm>
            <a:off x="9002800" y="3147406"/>
            <a:ext cx="2874745" cy="819798"/>
          </a:xfrm>
          <a:prstGeom prst="wedgeEllipseCallout">
            <a:avLst>
              <a:gd name="adj1" fmla="val -68010"/>
              <a:gd name="adj2" fmla="val -44629"/>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enabling</a:t>
            </a:r>
          </a:p>
        </p:txBody>
      </p:sp>
      <p:sp>
        <p:nvSpPr>
          <p:cNvPr id="14" name="Oval Callout 13"/>
          <p:cNvSpPr/>
          <p:nvPr/>
        </p:nvSpPr>
        <p:spPr>
          <a:xfrm>
            <a:off x="4086492" y="3683273"/>
            <a:ext cx="3335016" cy="843952"/>
          </a:xfrm>
          <a:prstGeom prst="wedgeEllipseCallout">
            <a:avLst>
              <a:gd name="adj1" fmla="val 11335"/>
              <a:gd name="adj2" fmla="val -87310"/>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supporting</a:t>
            </a:r>
          </a:p>
        </p:txBody>
      </p:sp>
      <p:sp>
        <p:nvSpPr>
          <p:cNvPr id="15" name="Oval Callout 14"/>
          <p:cNvSpPr/>
          <p:nvPr/>
        </p:nvSpPr>
        <p:spPr>
          <a:xfrm>
            <a:off x="239349" y="4527225"/>
            <a:ext cx="5760640" cy="1351054"/>
          </a:xfrm>
          <a:prstGeom prst="wedgeEllipseCallout">
            <a:avLst>
              <a:gd name="adj1" fmla="val 15163"/>
              <a:gd name="adj2" fmla="val -10947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whole child, family and community</a:t>
            </a:r>
          </a:p>
        </p:txBody>
      </p:sp>
      <p:sp>
        <p:nvSpPr>
          <p:cNvPr id="16" name="Oval Callout 15"/>
          <p:cNvSpPr/>
          <p:nvPr/>
        </p:nvSpPr>
        <p:spPr>
          <a:xfrm>
            <a:off x="130058" y="3554854"/>
            <a:ext cx="2874745" cy="819798"/>
          </a:xfrm>
          <a:prstGeom prst="wedgeEllipseCallout">
            <a:avLst>
              <a:gd name="adj1" fmla="val 86664"/>
              <a:gd name="adj2" fmla="val -8399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being positive</a:t>
            </a:r>
          </a:p>
        </p:txBody>
      </p:sp>
      <p:sp>
        <p:nvSpPr>
          <p:cNvPr id="12" name="Oval Callout 11"/>
          <p:cNvSpPr/>
          <p:nvPr/>
        </p:nvSpPr>
        <p:spPr>
          <a:xfrm>
            <a:off x="7186283" y="4267406"/>
            <a:ext cx="4896543" cy="819798"/>
          </a:xfrm>
          <a:prstGeom prst="wedgeEllipseCallout">
            <a:avLst>
              <a:gd name="adj1" fmla="val -41646"/>
              <a:gd name="adj2" fmla="val -158355"/>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looking forward</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7246173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6522" y="331189"/>
            <a:ext cx="10515600"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The Portage Model: </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Outcomes for Participants</a:t>
            </a:r>
          </a:p>
        </p:txBody>
      </p:sp>
      <p:graphicFrame>
        <p:nvGraphicFramePr>
          <p:cNvPr id="7" name="Content Placeholder 1">
            <a:extLst>
              <a:ext uri="{FF2B5EF4-FFF2-40B4-BE49-F238E27FC236}">
                <a16:creationId xmlns:a16="http://schemas.microsoft.com/office/drawing/2014/main" id="{614EA972-240A-855C-D0BC-CC1302154DD8}"/>
              </a:ext>
            </a:extLst>
          </p:cNvPr>
          <p:cNvGraphicFramePr>
            <a:graphicFrameLocks noGrp="1"/>
          </p:cNvGraphicFramePr>
          <p:nvPr>
            <p:ph idx="1"/>
            <p:extLst>
              <p:ext uri="{D42A27DB-BD31-4B8C-83A1-F6EECF244321}">
                <p14:modId xmlns:p14="http://schemas.microsoft.com/office/powerpoint/2010/main" val="1772660074"/>
              </p:ext>
            </p:extLst>
          </p:nvPr>
        </p:nvGraphicFramePr>
        <p:xfrm>
          <a:off x="838200" y="1877438"/>
          <a:ext cx="10515600" cy="4649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D7E63A33-8271-4DD0-9C48-789913D7C115}" type="slidenum">
              <a:rPr lang="en-US" smtClean="0">
                <a:solidFill>
                  <a:prstClr val="black"/>
                </a:solidFill>
              </a:rPr>
              <a:pPr/>
              <a:t>28</a:t>
            </a:fld>
            <a:endParaRPr lang="en-US">
              <a:solidFill>
                <a:prstClr val="black"/>
              </a:solidFill>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50579" y="331189"/>
            <a:ext cx="1314899" cy="696717"/>
          </a:xfrm>
          <a:prstGeom prst="rect">
            <a:avLst/>
          </a:prstGeom>
        </p:spPr>
      </p:pic>
    </p:spTree>
    <p:extLst>
      <p:ext uri="{BB962C8B-B14F-4D97-AF65-F5344CB8AC3E}">
        <p14:creationId xmlns:p14="http://schemas.microsoft.com/office/powerpoint/2010/main" val="333024224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818147" y="627564"/>
            <a:ext cx="7792453"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Using Clear Language: Objectives</a:t>
            </a:r>
          </a:p>
        </p:txBody>
      </p:sp>
      <p:sp>
        <p:nvSpPr>
          <p:cNvPr id="2" name="Content Placeholder 1"/>
          <p:cNvSpPr>
            <a:spLocks noGrp="1"/>
          </p:cNvSpPr>
          <p:nvPr>
            <p:ph idx="1"/>
          </p:nvPr>
        </p:nvSpPr>
        <p:spPr>
          <a:xfrm>
            <a:off x="637674" y="2278173"/>
            <a:ext cx="8567325" cy="4443302"/>
          </a:xfrm>
        </p:spPr>
        <p:txBody>
          <a:bodyPr anchor="ctr">
            <a:normAutofit/>
          </a:bodyPr>
          <a:lstStyle/>
          <a:p>
            <a:pPr marL="109728" indent="0" hangingPunct="0">
              <a:spcBef>
                <a:spcPts val="1200"/>
              </a:spcBef>
              <a:buNone/>
            </a:pPr>
            <a:endParaRPr lang="en-GB" sz="2400" dirty="0">
              <a:latin typeface="Arial" panose="020B0604020202020204" pitchFamily="34" charset="0"/>
              <a:cs typeface="Arial" panose="020B0604020202020204" pitchFamily="34" charset="0"/>
            </a:endParaRPr>
          </a:p>
          <a:p>
            <a:pPr marL="109728" indent="0" hangingPunct="0">
              <a:spcBef>
                <a:spcPts val="1200"/>
              </a:spcBef>
              <a:buNone/>
            </a:pPr>
            <a:r>
              <a:rPr lang="en-GB" sz="3200" dirty="0">
                <a:latin typeface="Tahoma" panose="020B0604030504040204" pitchFamily="34" charset="0"/>
                <a:ea typeface="Tahoma" panose="020B0604030504040204" pitchFamily="34" charset="0"/>
                <a:cs typeface="Tahoma" panose="020B0604030504040204" pitchFamily="34" charset="0"/>
              </a:rPr>
              <a:t>Participants will be able to:</a:t>
            </a:r>
          </a:p>
          <a:p>
            <a:pPr hangingPunct="0">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List the four elements of a teaching target</a:t>
            </a:r>
          </a:p>
          <a:p>
            <a:pPr hangingPunct="0">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State whether all four elements are included in a stated teaching target</a:t>
            </a:r>
          </a:p>
          <a:p>
            <a:pPr hangingPunct="0">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Write a teaching target using clear language that includes all four elements.</a:t>
            </a:r>
          </a:p>
          <a:p>
            <a:pPr marL="109728" indent="0" hangingPunct="0">
              <a:buNone/>
            </a:pPr>
            <a:endParaRPr lang="en-GB" sz="2400" dirty="0">
              <a:latin typeface="Times New Roman"/>
              <a:ea typeface="Times New Roman"/>
            </a:endParaRPr>
          </a:p>
          <a:p>
            <a:pPr hangingPunct="0"/>
            <a:endParaRPr lang="en-GB" sz="2400" dirty="0"/>
          </a:p>
          <a:p>
            <a:pPr hangingPunct="0"/>
            <a:endParaRPr lang="en-GB" sz="2400" dirty="0">
              <a:latin typeface="Times New Roman"/>
              <a:ea typeface="Times New Roman"/>
            </a:endParaRP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29</a:t>
            </a:fld>
            <a:endParaRPr lang="en-US">
              <a:solidFill>
                <a:srgbClr val="FFFFFF"/>
              </a:solidFill>
            </a:endParaRPr>
          </a:p>
        </p:txBody>
      </p:sp>
    </p:spTree>
    <p:extLst>
      <p:ext uri="{BB962C8B-B14F-4D97-AF65-F5344CB8AC3E}">
        <p14:creationId xmlns:p14="http://schemas.microsoft.com/office/powerpoint/2010/main" val="17902375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8331117B5C614AB3084853513CD485" ma:contentTypeVersion="16" ma:contentTypeDescription="Create a new document." ma:contentTypeScope="" ma:versionID="48541348611d71b861e2d76bb2b5b36d">
  <xsd:schema xmlns:xsd="http://www.w3.org/2001/XMLSchema" xmlns:xs="http://www.w3.org/2001/XMLSchema" xmlns:p="http://schemas.microsoft.com/office/2006/metadata/properties" xmlns:ns2="2f0e7918-2d1a-4cbb-a249-96d9e6fc7ce3" xmlns:ns3="e39bad00-0a81-459d-98ff-060fa3001cfe" targetNamespace="http://schemas.microsoft.com/office/2006/metadata/properties" ma:root="true" ma:fieldsID="c34f99ea8e833bfd2c7a4217a31521b0" ns2:_="" ns3:_="">
    <xsd:import namespace="2f0e7918-2d1a-4cbb-a249-96d9e6fc7ce3"/>
    <xsd:import namespace="e39bad00-0a81-459d-98ff-060fa3001cf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Responsibility"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e7918-2d1a-4cbb-a249-96d9e6fc7c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e94dd69-7f8e-4e91-9e08-58d8221f5fb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Responsibility" ma:index="21" nillable="true" ma:displayName="Responsibility" ma:format="Dropdown" ma:list="UserInfo" ma:SharePointGroup="0" ma:internalName="Responsibilit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9bad00-0a81-459d-98ff-060fa3001cf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8dac379-62ca-4452-a710-59b0c0c80ccd}" ma:internalName="TaxCatchAll" ma:showField="CatchAllData" ma:web="e39bad00-0a81-459d-98ff-060fa3001cf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0e7918-2d1a-4cbb-a249-96d9e6fc7ce3">
      <Terms xmlns="http://schemas.microsoft.com/office/infopath/2007/PartnerControls"/>
    </lcf76f155ced4ddcb4097134ff3c332f>
    <TaxCatchAll xmlns="e39bad00-0a81-459d-98ff-060fa3001cfe" xsi:nil="true"/>
    <Responsibility xmlns="2f0e7918-2d1a-4cbb-a249-96d9e6fc7ce3">
      <UserInfo>
        <DisplayName/>
        <AccountId xsi:nil="true"/>
        <AccountType/>
      </UserInfo>
    </Responsibility>
  </documentManagement>
</p:properties>
</file>

<file path=customXml/itemProps1.xml><?xml version="1.0" encoding="utf-8"?>
<ds:datastoreItem xmlns:ds="http://schemas.openxmlformats.org/officeDocument/2006/customXml" ds:itemID="{F257651E-E64C-4E3B-B055-5C47EB63E8C0}"/>
</file>

<file path=customXml/itemProps2.xml><?xml version="1.0" encoding="utf-8"?>
<ds:datastoreItem xmlns:ds="http://schemas.openxmlformats.org/officeDocument/2006/customXml" ds:itemID="{A27D1BAC-5136-483C-9D7C-B2234123B22A}"/>
</file>

<file path=customXml/itemProps3.xml><?xml version="1.0" encoding="utf-8"?>
<ds:datastoreItem xmlns:ds="http://schemas.openxmlformats.org/officeDocument/2006/customXml" ds:itemID="{2E046DF8-4780-4179-8773-6A4702ADA509}"/>
</file>

<file path=docProps/app.xml><?xml version="1.0" encoding="utf-8"?>
<Properties xmlns="http://schemas.openxmlformats.org/officeDocument/2006/extended-properties" xmlns:vt="http://schemas.openxmlformats.org/officeDocument/2006/docPropsVTypes">
  <Template/>
  <TotalTime>10047</TotalTime>
  <Words>3584</Words>
  <Application>Microsoft Office PowerPoint</Application>
  <PresentationFormat>Widescreen</PresentationFormat>
  <Paragraphs>472</Paragraphs>
  <Slides>29</Slides>
  <Notes>29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Arial</vt:lpstr>
      <vt:lpstr>Calibri</vt:lpstr>
      <vt:lpstr>Calibri Light</vt:lpstr>
      <vt:lpstr>Comic Sans MS</vt:lpstr>
      <vt:lpstr>Courier New</vt:lpstr>
      <vt:lpstr>Symbol</vt:lpstr>
      <vt:lpstr>Tahoma</vt:lpstr>
      <vt:lpstr>Times New Roman</vt:lpstr>
      <vt:lpstr>Wingdings</vt:lpstr>
      <vt:lpstr>Wingdings 3</vt:lpstr>
      <vt:lpstr>Office Theme</vt:lpstr>
      <vt:lpstr>  Using Clear Language </vt:lpstr>
      <vt:lpstr>The Portage Model:  Outcomes for Participants</vt:lpstr>
      <vt:lpstr>Using Clear Language: Objectives</vt:lpstr>
      <vt:lpstr>The Portage Model Uses Clear Language </vt:lpstr>
      <vt:lpstr>Why We Use Clear Language</vt:lpstr>
      <vt:lpstr>Activity: Using Clear Language</vt:lpstr>
      <vt:lpstr>PowerPoint Presentation</vt:lpstr>
      <vt:lpstr>Cloudy Statements</vt:lpstr>
      <vt:lpstr>Clear Statements</vt:lpstr>
      <vt:lpstr>Can it be Seen or Heard?</vt:lpstr>
      <vt:lpstr>Activity: Is it Clear or Cloudy?</vt:lpstr>
      <vt:lpstr>Making Goals Clearer</vt:lpstr>
      <vt:lpstr>CLOUDY        CLEAR             </vt:lpstr>
      <vt:lpstr>Activity: Is it Clear or Cloudy Read the statements provided and decide on your tables which are cloudy and which are clear.   </vt:lpstr>
      <vt:lpstr>Activity: Changing Cloudy to Clear  </vt:lpstr>
      <vt:lpstr>Writing Teaching Targets,  using Clear Language</vt:lpstr>
      <vt:lpstr>Elements of a clear teaching target</vt:lpstr>
      <vt:lpstr>Examples of Who?, does what?,</vt:lpstr>
      <vt:lpstr>Examples of ‘Who?, does what?,  under what conditions?’</vt:lpstr>
      <vt:lpstr>Further Examples</vt:lpstr>
      <vt:lpstr>Examples of all 4 Elements</vt:lpstr>
      <vt:lpstr> Examples of all 4 Elements</vt:lpstr>
      <vt:lpstr> Activity:  Are all elements of a Teaching Target present? </vt:lpstr>
      <vt:lpstr>Activity: Writing a Teaching Target</vt:lpstr>
      <vt:lpstr>Individual Assignment</vt:lpstr>
      <vt:lpstr>Summary</vt:lpstr>
      <vt:lpstr>PowerPoint Presentation</vt:lpstr>
      <vt:lpstr>The Portage Model:  Outcomes for Participants</vt:lpstr>
      <vt:lpstr>Using Clear Language: Objectives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Cathryn</dc:creator>
  <cp:lastModifiedBy>Tracy Harvey - CY EPA</cp:lastModifiedBy>
  <cp:revision>239</cp:revision>
  <cp:lastPrinted>2023-06-05T14:12:03Z</cp:lastPrinted>
  <dcterms:created xsi:type="dcterms:W3CDTF">2015-09-14T10:24:35Z</dcterms:created>
  <dcterms:modified xsi:type="dcterms:W3CDTF">2023-07-03T14:59:06Z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0x010100538331117B5C614AB3084853513CD485</vt:lpwstr>
  </property>
</Properties>
</file>