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diagrams/data7.xml" ContentType="application/vnd.openxmlformats-officedocument.drawingml.diagramData+xml"/>
  <Override PartName="/ppt/diagrams/data8.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1.xml" ContentType="application/vnd.openxmlformats-officedocument.drawingml.diagramData+xml"/>
  <Override PartName="/ppt/diagrams/data6.xml" ContentType="application/vnd.openxmlformats-officedocument.drawingml.diagramData+xml"/>
  <Override PartName="/ppt/slideMasters/slideMaster1.xml" ContentType="application/vnd.openxmlformats-officedocument.presentationml.slideMaster+xml"/>
  <Override PartName="/ppt/notesSlides/notesSlide2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20.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3.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diagrams/drawing6.xml" ContentType="application/vnd.ms-office.drawingml.diagramDrawing+xml"/>
  <Override PartName="/ppt/diagrams/layout3.xml" ContentType="application/vnd.openxmlformats-officedocument.drawingml.diagramLayou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quickStyle6.xml" ContentType="application/vnd.openxmlformats-officedocument.drawingml.diagramStyle+xml"/>
  <Override PartName="/ppt/diagrams/layout7.xml" ContentType="application/vnd.openxmlformats-officedocument.drawingml.diagramLayout+xml"/>
  <Override PartName="/ppt/diagrams/quickStyle7.xml" ContentType="application/vnd.openxmlformats-officedocument.drawingml.diagramStyle+xml"/>
  <Override PartName="/ppt/diagrams/layout8.xml" ContentType="application/vnd.openxmlformats-officedocument.drawingml.diagramLayout+xml"/>
  <Override PartName="/ppt/diagrams/quickStyle8.xml" ContentType="application/vnd.openxmlformats-officedocument.drawingml.diagramStyle+xml"/>
  <Override PartName="/ppt/diagrams/layout4.xml" ContentType="application/vnd.openxmlformats-officedocument.drawingml.diagramLayout+xml"/>
  <Override PartName="/ppt/diagrams/colors8.xml" ContentType="application/vnd.openxmlformats-officedocument.drawingml.diagramColors+xml"/>
  <Override PartName="/ppt/diagrams/drawing7.xml" ContentType="application/vnd.ms-office.drawingml.diagramDrawing+xml"/>
  <Override PartName="/ppt/diagrams/drawing8.xml" ContentType="application/vnd.ms-office.drawingml.diagramDrawing+xml"/>
  <Override PartName="/ppt/diagrams/colors7.xml" ContentType="application/vnd.openxmlformats-officedocument.drawingml.diagramColors+xml"/>
  <Override PartName="/ppt/diagrams/layout6.xml" ContentType="application/vnd.openxmlformats-officedocument.drawingml.diagramLayout+xml"/>
  <Override PartName="/ppt/diagrams/colors6.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ppt/changesInfos/changesInfo1.xml" ContentType="application/vnd.ms-powerpoint.changesinfo+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3"/>
  </p:notesMasterIdLst>
  <p:handoutMasterIdLst>
    <p:handoutMasterId r:id="rId24"/>
  </p:handoutMasterIdLst>
  <p:sldIdLst>
    <p:sldId id="326" r:id="rId2"/>
    <p:sldId id="323" r:id="rId3"/>
    <p:sldId id="325" r:id="rId4"/>
    <p:sldId id="305" r:id="rId5"/>
    <p:sldId id="273" r:id="rId6"/>
    <p:sldId id="306" r:id="rId7"/>
    <p:sldId id="331" r:id="rId8"/>
    <p:sldId id="327" r:id="rId9"/>
    <p:sldId id="328" r:id="rId10"/>
    <p:sldId id="329" r:id="rId11"/>
    <p:sldId id="270" r:id="rId12"/>
    <p:sldId id="297" r:id="rId13"/>
    <p:sldId id="293" r:id="rId14"/>
    <p:sldId id="302" r:id="rId15"/>
    <p:sldId id="321" r:id="rId16"/>
    <p:sldId id="286" r:id="rId17"/>
    <p:sldId id="287" r:id="rId18"/>
    <p:sldId id="295" r:id="rId19"/>
    <p:sldId id="288" r:id="rId20"/>
    <p:sldId id="322" r:id="rId21"/>
    <p:sldId id="330" r:id="rId22"/>
  </p:sldIdLst>
  <p:sldSz cx="12192000" cy="6858000"/>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A98DC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98" autoAdjust="0"/>
    <p:restoredTop sz="45884" autoAdjust="0"/>
  </p:normalViewPr>
  <p:slideViewPr>
    <p:cSldViewPr snapToGrid="0">
      <p:cViewPr varScale="1">
        <p:scale>
          <a:sx n="73" d="100"/>
          <a:sy n="73" d="100"/>
        </p:scale>
        <p:origin x="111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cy Harvey - CY EPA" userId="9ea75284-534f-4527-9d6a-a6a91625aa2c" providerId="ADAL" clId="{18B8250C-9807-4804-A5D3-DC2A8395ACB6}"/>
    <pc:docChg chg="modSld">
      <pc:chgData name="Tracy Harvey - CY EPA" userId="9ea75284-534f-4527-9d6a-a6a91625aa2c" providerId="ADAL" clId="{18B8250C-9807-4804-A5D3-DC2A8395ACB6}" dt="2023-07-03T14:58:25.675" v="1" actId="20577"/>
      <pc:docMkLst>
        <pc:docMk/>
      </pc:docMkLst>
      <pc:sldChg chg="modNotesTx">
        <pc:chgData name="Tracy Harvey - CY EPA" userId="9ea75284-534f-4527-9d6a-a6a91625aa2c" providerId="ADAL" clId="{18B8250C-9807-4804-A5D3-DC2A8395ACB6}" dt="2023-07-03T14:58:25.675" v="1" actId="20577"/>
        <pc:sldMkLst>
          <pc:docMk/>
          <pc:sldMk cId="696710637" sldId="326"/>
        </pc:sldMkLst>
      </pc:sldChg>
    </pc:docChg>
  </pc:docChgLst>
</pc:chgInfo>
</file>

<file path=ppt/diagrams/_rels/data5.xml.rels><?xml version="1.0" encoding="UTF-8" standalone="yes"?>
<Relationships xmlns="http://schemas.openxmlformats.org/package/2006/relationships"><Relationship Id="rId1" Type="http://schemas.openxmlformats.org/officeDocument/2006/relationships/image" Target="../media/image3.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3.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EE7F6F-2E7B-47B5-B3B8-D5688C3DA45D}" type="doc">
      <dgm:prSet loTypeId="urn:microsoft.com/office/officeart/2005/8/layout/venn1" loCatId="relationship" qsTypeId="urn:microsoft.com/office/officeart/2005/8/quickstyle/3d1" qsCatId="3D" csTypeId="urn:microsoft.com/office/officeart/2005/8/colors/colorful1" csCatId="colorful" phldr="1"/>
      <dgm:spPr/>
      <dgm:t>
        <a:bodyPr/>
        <a:lstStyle/>
        <a:p>
          <a:endParaRPr lang="en-GB"/>
        </a:p>
      </dgm:t>
    </dgm:pt>
    <dgm:pt modelId="{F4CFAC48-8170-408A-A122-D4585FEDA6E2}">
      <dgm:prSet phldrT="[Text]"/>
      <dgm:spPr>
        <a:solidFill>
          <a:srgbClr val="0070C0">
            <a:alpha val="49804"/>
          </a:srgbClr>
        </a:solidFill>
      </dgm:spPr>
      <dgm:t>
        <a:bodyPr/>
        <a:lstStyle/>
        <a:p>
          <a:r>
            <a:rPr lang="en-GB" b="0" cap="none" spc="0" dirty="0">
              <a:ln w="18415" cmpd="sng">
                <a:prstDash val="solid"/>
              </a:ln>
              <a:effectLst>
                <a:outerShdw blurRad="63500" dir="3600000" algn="tl" rotWithShape="0">
                  <a:srgbClr val="000000">
                    <a:alpha val="70000"/>
                  </a:srgbClr>
                </a:outerShdw>
              </a:effectLst>
            </a:rPr>
            <a:t>Structured Teaching</a:t>
          </a:r>
        </a:p>
      </dgm:t>
    </dgm:pt>
    <dgm:pt modelId="{F65EE569-A051-4556-B58B-1A41F9FE9265}" type="parTrans" cxnId="{E214A2C5-F876-4B13-A190-30D52DE5CA19}">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3E24FEB7-C85A-495E-A48F-88D5EB3FFC90}" type="sibTrans" cxnId="{E214A2C5-F876-4B13-A190-30D52DE5CA19}">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623F58B1-7051-4C08-8F1C-013BE1822192}">
      <dgm:prSet phldrT="[Text]"/>
      <dgm:spPr>
        <a:solidFill>
          <a:srgbClr val="A98DCF"/>
        </a:solidFill>
      </dgm:spPr>
      <dgm:t>
        <a:bodyPr/>
        <a:lstStyle/>
        <a:p>
          <a:r>
            <a:rPr lang="en-GB" b="0" cap="none" spc="0" dirty="0">
              <a:ln w="18415" cmpd="sng">
                <a:prstDash val="solid"/>
              </a:ln>
              <a:effectLst>
                <a:outerShdw blurRad="63500" dir="3600000" algn="tl" rotWithShape="0">
                  <a:srgbClr val="000000">
                    <a:alpha val="70000"/>
                  </a:srgbClr>
                </a:outerShdw>
              </a:effectLst>
            </a:rPr>
            <a:t>Family Focus</a:t>
          </a:r>
        </a:p>
      </dgm:t>
    </dgm:pt>
    <dgm:pt modelId="{3D1A4005-02AD-4F0C-886F-592DD3AC5A0D}" type="parTrans" cxnId="{955D95C7-4456-4992-A2B1-2690E87AA60D}">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6BD5E335-8359-4D58-8AE8-2F344B17F276}" type="sibTrans" cxnId="{955D95C7-4456-4992-A2B1-2690E87AA60D}">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86A19015-60DB-4465-8FBA-9BF16BE39294}">
      <dgm:prSet phldrT="[Text]" custT="1"/>
      <dgm:spPr>
        <a:solidFill>
          <a:srgbClr val="00B0F0">
            <a:alpha val="50000"/>
          </a:srgbClr>
        </a:solidFill>
      </dgm:spPr>
      <dgm:t>
        <a:bodyPr/>
        <a:lstStyle/>
        <a:p>
          <a:r>
            <a:rPr lang="en-GB" sz="2400" b="0" cap="none" spc="0" dirty="0">
              <a:ln w="18415" cmpd="sng">
                <a:prstDash val="solid"/>
              </a:ln>
              <a:effectLst>
                <a:outerShdw blurRad="63500" dir="3600000" algn="tl" rotWithShape="0">
                  <a:srgbClr val="000000">
                    <a:alpha val="70000"/>
                  </a:srgbClr>
                </a:outerShdw>
              </a:effectLst>
            </a:rPr>
            <a:t>Child-Led Play</a:t>
          </a:r>
        </a:p>
      </dgm:t>
    </dgm:pt>
    <dgm:pt modelId="{C597EEAF-63D6-42B9-A091-3A89AB9B176B}" type="sibTrans" cxnId="{A76EC513-8ED6-4841-B7DC-1FF7940BE444}">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F5067AC3-AEC8-46E7-B34E-154FC656FB3E}" type="parTrans" cxnId="{A76EC513-8ED6-4841-B7DC-1FF7940BE444}">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9E0CB34C-090B-4BD7-A372-B4A8602D4F9E}" type="pres">
      <dgm:prSet presAssocID="{EDEE7F6F-2E7B-47B5-B3B8-D5688C3DA45D}" presName="compositeShape" presStyleCnt="0">
        <dgm:presLayoutVars>
          <dgm:chMax val="7"/>
          <dgm:dir/>
          <dgm:resizeHandles val="exact"/>
        </dgm:presLayoutVars>
      </dgm:prSet>
      <dgm:spPr/>
    </dgm:pt>
    <dgm:pt modelId="{8237255B-6DD9-4B9A-A2A0-2648B8942081}" type="pres">
      <dgm:prSet presAssocID="{86A19015-60DB-4465-8FBA-9BF16BE39294}" presName="circ1" presStyleLbl="vennNode1" presStyleIdx="0" presStyleCnt="3" custScaleX="171820" custScaleY="172716"/>
      <dgm:spPr/>
    </dgm:pt>
    <dgm:pt modelId="{DA1EC446-AA87-4473-8D48-EF2E6C7A3F20}" type="pres">
      <dgm:prSet presAssocID="{86A19015-60DB-4465-8FBA-9BF16BE39294}" presName="circ1Tx" presStyleLbl="revTx" presStyleIdx="0" presStyleCnt="0">
        <dgm:presLayoutVars>
          <dgm:chMax val="0"/>
          <dgm:chPref val="0"/>
          <dgm:bulletEnabled val="1"/>
        </dgm:presLayoutVars>
      </dgm:prSet>
      <dgm:spPr/>
    </dgm:pt>
    <dgm:pt modelId="{BC86B2B9-FA98-423F-ADF3-E98132ACB20D}" type="pres">
      <dgm:prSet presAssocID="{F4CFAC48-8170-408A-A122-D4585FEDA6E2}" presName="circ2" presStyleLbl="vennNode1" presStyleIdx="1" presStyleCnt="3" custScaleX="105225" custScaleY="112289" custLinFactNeighborX="5299" custLinFactNeighborY="-15612"/>
      <dgm:spPr/>
    </dgm:pt>
    <dgm:pt modelId="{C76975DB-F570-40B6-8B1F-F2310306687D}" type="pres">
      <dgm:prSet presAssocID="{F4CFAC48-8170-408A-A122-D4585FEDA6E2}" presName="circ2Tx" presStyleLbl="revTx" presStyleIdx="0" presStyleCnt="0">
        <dgm:presLayoutVars>
          <dgm:chMax val="0"/>
          <dgm:chPref val="0"/>
          <dgm:bulletEnabled val="1"/>
        </dgm:presLayoutVars>
      </dgm:prSet>
      <dgm:spPr/>
    </dgm:pt>
    <dgm:pt modelId="{4AB2C161-717A-48EA-8D6C-84A0A472F15B}" type="pres">
      <dgm:prSet presAssocID="{623F58B1-7051-4C08-8F1C-013BE1822192}" presName="circ3" presStyleLbl="vennNode1" presStyleIdx="2" presStyleCnt="3" custScaleX="108620" custScaleY="110000" custLinFactNeighborX="-18918" custLinFactNeighborY="-8598"/>
      <dgm:spPr/>
    </dgm:pt>
    <dgm:pt modelId="{12BAF723-7AF3-49BD-871A-26DED1571EF8}" type="pres">
      <dgm:prSet presAssocID="{623F58B1-7051-4C08-8F1C-013BE1822192}" presName="circ3Tx" presStyleLbl="revTx" presStyleIdx="0" presStyleCnt="0">
        <dgm:presLayoutVars>
          <dgm:chMax val="0"/>
          <dgm:chPref val="0"/>
          <dgm:bulletEnabled val="1"/>
        </dgm:presLayoutVars>
      </dgm:prSet>
      <dgm:spPr/>
    </dgm:pt>
  </dgm:ptLst>
  <dgm:cxnLst>
    <dgm:cxn modelId="{C688D80E-DBBA-4012-8FAE-8F6C3C45EC44}" type="presOf" srcId="{86A19015-60DB-4465-8FBA-9BF16BE39294}" destId="{DA1EC446-AA87-4473-8D48-EF2E6C7A3F20}" srcOrd="1" destOrd="0" presId="urn:microsoft.com/office/officeart/2005/8/layout/venn1"/>
    <dgm:cxn modelId="{A76EC513-8ED6-4841-B7DC-1FF7940BE444}" srcId="{EDEE7F6F-2E7B-47B5-B3B8-D5688C3DA45D}" destId="{86A19015-60DB-4465-8FBA-9BF16BE39294}" srcOrd="0" destOrd="0" parTransId="{F5067AC3-AEC8-46E7-B34E-154FC656FB3E}" sibTransId="{C597EEAF-63D6-42B9-A091-3A89AB9B176B}"/>
    <dgm:cxn modelId="{0808FB36-A2ED-4D1F-8CA9-FD725B7BB05C}" type="presOf" srcId="{86A19015-60DB-4465-8FBA-9BF16BE39294}" destId="{8237255B-6DD9-4B9A-A2A0-2648B8942081}" srcOrd="0" destOrd="0" presId="urn:microsoft.com/office/officeart/2005/8/layout/venn1"/>
    <dgm:cxn modelId="{9F19313B-5BF5-46A8-99D8-EAE65ED28705}" type="presOf" srcId="{F4CFAC48-8170-408A-A122-D4585FEDA6E2}" destId="{C76975DB-F570-40B6-8B1F-F2310306687D}" srcOrd="1" destOrd="0" presId="urn:microsoft.com/office/officeart/2005/8/layout/venn1"/>
    <dgm:cxn modelId="{4F28063F-7014-4BC4-B57A-E431EB333634}" type="presOf" srcId="{623F58B1-7051-4C08-8F1C-013BE1822192}" destId="{12BAF723-7AF3-49BD-871A-26DED1571EF8}" srcOrd="1" destOrd="0" presId="urn:microsoft.com/office/officeart/2005/8/layout/venn1"/>
    <dgm:cxn modelId="{7541F262-CE02-400E-93C4-D9F63135260B}" type="presOf" srcId="{F4CFAC48-8170-408A-A122-D4585FEDA6E2}" destId="{BC86B2B9-FA98-423F-ADF3-E98132ACB20D}" srcOrd="0" destOrd="0" presId="urn:microsoft.com/office/officeart/2005/8/layout/venn1"/>
    <dgm:cxn modelId="{E214A2C5-F876-4B13-A190-30D52DE5CA19}" srcId="{EDEE7F6F-2E7B-47B5-B3B8-D5688C3DA45D}" destId="{F4CFAC48-8170-408A-A122-D4585FEDA6E2}" srcOrd="1" destOrd="0" parTransId="{F65EE569-A051-4556-B58B-1A41F9FE9265}" sibTransId="{3E24FEB7-C85A-495E-A48F-88D5EB3FFC90}"/>
    <dgm:cxn modelId="{955D95C7-4456-4992-A2B1-2690E87AA60D}" srcId="{EDEE7F6F-2E7B-47B5-B3B8-D5688C3DA45D}" destId="{623F58B1-7051-4C08-8F1C-013BE1822192}" srcOrd="2" destOrd="0" parTransId="{3D1A4005-02AD-4F0C-886F-592DD3AC5A0D}" sibTransId="{6BD5E335-8359-4D58-8AE8-2F344B17F276}"/>
    <dgm:cxn modelId="{1FC293FA-BCE1-48D0-BA92-F0DAB3DD9594}" type="presOf" srcId="{EDEE7F6F-2E7B-47B5-B3B8-D5688C3DA45D}" destId="{9E0CB34C-090B-4BD7-A372-B4A8602D4F9E}" srcOrd="0" destOrd="0" presId="urn:microsoft.com/office/officeart/2005/8/layout/venn1"/>
    <dgm:cxn modelId="{31C8B3FD-CEDA-48EA-BCE1-C00268A92271}" type="presOf" srcId="{623F58B1-7051-4C08-8F1C-013BE1822192}" destId="{4AB2C161-717A-48EA-8D6C-84A0A472F15B}" srcOrd="0" destOrd="0" presId="urn:microsoft.com/office/officeart/2005/8/layout/venn1"/>
    <dgm:cxn modelId="{E537180B-67D2-4799-AB72-80455EBC2385}" type="presParOf" srcId="{9E0CB34C-090B-4BD7-A372-B4A8602D4F9E}" destId="{8237255B-6DD9-4B9A-A2A0-2648B8942081}" srcOrd="0" destOrd="0" presId="urn:microsoft.com/office/officeart/2005/8/layout/venn1"/>
    <dgm:cxn modelId="{84082922-0657-4CE5-B3FD-AC493DEF3931}" type="presParOf" srcId="{9E0CB34C-090B-4BD7-A372-B4A8602D4F9E}" destId="{DA1EC446-AA87-4473-8D48-EF2E6C7A3F20}" srcOrd="1" destOrd="0" presId="urn:microsoft.com/office/officeart/2005/8/layout/venn1"/>
    <dgm:cxn modelId="{9979464D-DFEB-4DBC-AD6D-EB93CADFC181}" type="presParOf" srcId="{9E0CB34C-090B-4BD7-A372-B4A8602D4F9E}" destId="{BC86B2B9-FA98-423F-ADF3-E98132ACB20D}" srcOrd="2" destOrd="0" presId="urn:microsoft.com/office/officeart/2005/8/layout/venn1"/>
    <dgm:cxn modelId="{4509D919-AF90-4EE0-AE6A-2D6EAFDC595E}" type="presParOf" srcId="{9E0CB34C-090B-4BD7-A372-B4A8602D4F9E}" destId="{C76975DB-F570-40B6-8B1F-F2310306687D}" srcOrd="3" destOrd="0" presId="urn:microsoft.com/office/officeart/2005/8/layout/venn1"/>
    <dgm:cxn modelId="{B42D8F58-8C77-405B-AB42-BCF8E0BBE65A}" type="presParOf" srcId="{9E0CB34C-090B-4BD7-A372-B4A8602D4F9E}" destId="{4AB2C161-717A-48EA-8D6C-84A0A472F15B}" srcOrd="4" destOrd="0" presId="urn:microsoft.com/office/officeart/2005/8/layout/venn1"/>
    <dgm:cxn modelId="{6C381AB6-3E2F-44B9-A28A-269E5176855C}" type="presParOf" srcId="{9E0CB34C-090B-4BD7-A372-B4A8602D4F9E}" destId="{12BAF723-7AF3-49BD-871A-26DED1571EF8}"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C2E00BE1-7F01-476B-B16D-DF800525C5D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56D4EC14-8561-49B4-81A3-FD48D6016B32}">
      <dgm:prSet/>
      <dgm:spPr/>
      <dgm:t>
        <a:bodyPr/>
        <a:lstStyle/>
        <a:p>
          <a:r>
            <a:rPr lang="en-GB"/>
            <a:t>Experience and opportunities that leads to incidental learning</a:t>
          </a:r>
          <a:endParaRPr lang="en-US"/>
        </a:p>
      </dgm:t>
    </dgm:pt>
    <dgm:pt modelId="{EF16262E-B17C-432F-BE22-C2167AD250DB}" type="parTrans" cxnId="{4FBCC1EA-6CAD-4244-AA39-1F9924AF9C9D}">
      <dgm:prSet/>
      <dgm:spPr/>
      <dgm:t>
        <a:bodyPr/>
        <a:lstStyle/>
        <a:p>
          <a:endParaRPr lang="en-US"/>
        </a:p>
      </dgm:t>
    </dgm:pt>
    <dgm:pt modelId="{1ADED2D5-4955-4AD0-946A-4E36A296CB9C}" type="sibTrans" cxnId="{4FBCC1EA-6CAD-4244-AA39-1F9924AF9C9D}">
      <dgm:prSet/>
      <dgm:spPr/>
      <dgm:t>
        <a:bodyPr/>
        <a:lstStyle/>
        <a:p>
          <a:endParaRPr lang="en-US"/>
        </a:p>
      </dgm:t>
    </dgm:pt>
    <dgm:pt modelId="{E93E09D3-DF2A-4FBC-B217-91B5614544C3}">
      <dgm:prSet/>
      <dgm:spPr/>
      <dgm:t>
        <a:bodyPr/>
        <a:lstStyle/>
        <a:p>
          <a:r>
            <a:rPr lang="en-GB"/>
            <a:t>Awareness of the environment</a:t>
          </a:r>
          <a:endParaRPr lang="en-US"/>
        </a:p>
      </dgm:t>
    </dgm:pt>
    <dgm:pt modelId="{6BAF7AEF-2908-49B1-897E-77F46B9212B0}" type="parTrans" cxnId="{0745CA08-924B-494C-96AC-2DA8F9CEDD9E}">
      <dgm:prSet/>
      <dgm:spPr/>
      <dgm:t>
        <a:bodyPr/>
        <a:lstStyle/>
        <a:p>
          <a:endParaRPr lang="en-US"/>
        </a:p>
      </dgm:t>
    </dgm:pt>
    <dgm:pt modelId="{32F711D9-3B01-4891-9497-4E944D0C243B}" type="sibTrans" cxnId="{0745CA08-924B-494C-96AC-2DA8F9CEDD9E}">
      <dgm:prSet/>
      <dgm:spPr/>
      <dgm:t>
        <a:bodyPr/>
        <a:lstStyle/>
        <a:p>
          <a:endParaRPr lang="en-US"/>
        </a:p>
      </dgm:t>
    </dgm:pt>
    <dgm:pt modelId="{0386E915-7D71-4CA4-B567-3F90779AFD51}">
      <dgm:prSet/>
      <dgm:spPr/>
      <dgm:t>
        <a:bodyPr/>
        <a:lstStyle/>
        <a:p>
          <a:r>
            <a:rPr lang="en-GB"/>
            <a:t>Repeating actions, being able to focus and attend</a:t>
          </a:r>
          <a:endParaRPr lang="en-US"/>
        </a:p>
      </dgm:t>
    </dgm:pt>
    <dgm:pt modelId="{85BCDF21-734D-4F3A-AAE0-2A7CF27D567E}" type="parTrans" cxnId="{5AD555B6-CB92-48D6-9D76-1E7CB2F82DA8}">
      <dgm:prSet/>
      <dgm:spPr/>
      <dgm:t>
        <a:bodyPr/>
        <a:lstStyle/>
        <a:p>
          <a:endParaRPr lang="en-US"/>
        </a:p>
      </dgm:t>
    </dgm:pt>
    <dgm:pt modelId="{4D427E26-0CEC-4CD7-B6F9-A7A8191DBBE9}" type="sibTrans" cxnId="{5AD555B6-CB92-48D6-9D76-1E7CB2F82DA8}">
      <dgm:prSet/>
      <dgm:spPr/>
      <dgm:t>
        <a:bodyPr/>
        <a:lstStyle/>
        <a:p>
          <a:endParaRPr lang="en-US"/>
        </a:p>
      </dgm:t>
    </dgm:pt>
    <dgm:pt modelId="{12062F5A-AAA9-453F-A910-9EFFCC2683AD}">
      <dgm:prSet/>
      <dgm:spPr/>
      <dgm:t>
        <a:bodyPr/>
        <a:lstStyle/>
        <a:p>
          <a:r>
            <a:rPr lang="en-GB"/>
            <a:t>Inviting interactions and requesting play activities</a:t>
          </a:r>
          <a:endParaRPr lang="en-US"/>
        </a:p>
      </dgm:t>
    </dgm:pt>
    <dgm:pt modelId="{CA48D266-B192-4C71-862E-F21B1FC1ED55}" type="parTrans" cxnId="{35155562-F957-4E1D-87D9-4F5627338FE5}">
      <dgm:prSet/>
      <dgm:spPr/>
      <dgm:t>
        <a:bodyPr/>
        <a:lstStyle/>
        <a:p>
          <a:endParaRPr lang="en-US"/>
        </a:p>
      </dgm:t>
    </dgm:pt>
    <dgm:pt modelId="{17136DE8-4874-4C52-BBF4-5EBFBEA5C8E0}" type="sibTrans" cxnId="{35155562-F957-4E1D-87D9-4F5627338FE5}">
      <dgm:prSet/>
      <dgm:spPr/>
      <dgm:t>
        <a:bodyPr/>
        <a:lstStyle/>
        <a:p>
          <a:endParaRPr lang="en-US"/>
        </a:p>
      </dgm:t>
    </dgm:pt>
    <dgm:pt modelId="{511E0F27-75AD-4B93-81B7-5CF33DFC62E3}">
      <dgm:prSet/>
      <dgm:spPr/>
      <dgm:t>
        <a:bodyPr/>
        <a:lstStyle/>
        <a:p>
          <a:r>
            <a:rPr lang="en-GB" dirty="0"/>
            <a:t>Observing other’s actions</a:t>
          </a:r>
          <a:endParaRPr lang="en-US" dirty="0"/>
        </a:p>
      </dgm:t>
    </dgm:pt>
    <dgm:pt modelId="{5B9D4748-177D-49F7-8EFF-A7E754B10173}" type="parTrans" cxnId="{2C4C4C35-E4EC-4A4B-B82A-E354F2E0AD3E}">
      <dgm:prSet/>
      <dgm:spPr/>
      <dgm:t>
        <a:bodyPr/>
        <a:lstStyle/>
        <a:p>
          <a:endParaRPr lang="en-US"/>
        </a:p>
      </dgm:t>
    </dgm:pt>
    <dgm:pt modelId="{A8F3FC0B-5A7D-4135-BB57-BED012311956}" type="sibTrans" cxnId="{2C4C4C35-E4EC-4A4B-B82A-E354F2E0AD3E}">
      <dgm:prSet/>
      <dgm:spPr/>
      <dgm:t>
        <a:bodyPr/>
        <a:lstStyle/>
        <a:p>
          <a:endParaRPr lang="en-US"/>
        </a:p>
      </dgm:t>
    </dgm:pt>
    <dgm:pt modelId="{0E757E0C-C474-48A2-836C-1E7BCCEA88BF}">
      <dgm:prSet/>
      <dgm:spPr/>
      <dgm:t>
        <a:bodyPr/>
        <a:lstStyle/>
        <a:p>
          <a:r>
            <a:rPr lang="en-GB"/>
            <a:t>Using objects around them</a:t>
          </a:r>
          <a:endParaRPr lang="en-US"/>
        </a:p>
      </dgm:t>
    </dgm:pt>
    <dgm:pt modelId="{EBFD527C-8213-41E5-9C21-6840A1E31F8F}" type="parTrans" cxnId="{65929520-3183-47C6-9AC4-C40A248E64D3}">
      <dgm:prSet/>
      <dgm:spPr/>
      <dgm:t>
        <a:bodyPr/>
        <a:lstStyle/>
        <a:p>
          <a:endParaRPr lang="en-US"/>
        </a:p>
      </dgm:t>
    </dgm:pt>
    <dgm:pt modelId="{13BBDDAD-91F8-4DAE-B7D6-814B4F5C475A}" type="sibTrans" cxnId="{65929520-3183-47C6-9AC4-C40A248E64D3}">
      <dgm:prSet/>
      <dgm:spPr/>
      <dgm:t>
        <a:bodyPr/>
        <a:lstStyle/>
        <a:p>
          <a:endParaRPr lang="en-US"/>
        </a:p>
      </dgm:t>
    </dgm:pt>
    <dgm:pt modelId="{D1B2EE31-8CDE-4197-8895-4197F12F531D}">
      <dgm:prSet/>
      <dgm:spPr/>
      <dgm:t>
        <a:bodyPr/>
        <a:lstStyle/>
        <a:p>
          <a:r>
            <a:rPr lang="en-GB"/>
            <a:t>Problem solving and adding an action</a:t>
          </a:r>
          <a:endParaRPr lang="en-US"/>
        </a:p>
      </dgm:t>
    </dgm:pt>
    <dgm:pt modelId="{07A5CB2D-E602-407C-9D25-785E7AF63B30}" type="parTrans" cxnId="{FB680344-393E-4BF5-816A-FB65E753D1A1}">
      <dgm:prSet/>
      <dgm:spPr/>
      <dgm:t>
        <a:bodyPr/>
        <a:lstStyle/>
        <a:p>
          <a:endParaRPr lang="en-US"/>
        </a:p>
      </dgm:t>
    </dgm:pt>
    <dgm:pt modelId="{781D10B4-DD95-4535-B9F3-76E8FD8D6AD7}" type="sibTrans" cxnId="{FB680344-393E-4BF5-816A-FB65E753D1A1}">
      <dgm:prSet/>
      <dgm:spPr/>
      <dgm:t>
        <a:bodyPr/>
        <a:lstStyle/>
        <a:p>
          <a:endParaRPr lang="en-US"/>
        </a:p>
      </dgm:t>
    </dgm:pt>
    <dgm:pt modelId="{0425A680-4323-4BE7-9CCA-24E0F9D3DC2A}">
      <dgm:prSet/>
      <dgm:spPr/>
      <dgm:t>
        <a:bodyPr/>
        <a:lstStyle/>
        <a:p>
          <a:r>
            <a:rPr lang="en-GB"/>
            <a:t>Imagination creating a  world of make believe</a:t>
          </a:r>
          <a:endParaRPr lang="en-US"/>
        </a:p>
      </dgm:t>
    </dgm:pt>
    <dgm:pt modelId="{284C126F-E659-4FB8-BE6E-511351C59D73}" type="parTrans" cxnId="{5DFB14D7-485A-4C99-9786-498FCC15EFAC}">
      <dgm:prSet/>
      <dgm:spPr/>
      <dgm:t>
        <a:bodyPr/>
        <a:lstStyle/>
        <a:p>
          <a:endParaRPr lang="en-US"/>
        </a:p>
      </dgm:t>
    </dgm:pt>
    <dgm:pt modelId="{18A28B73-826B-4AA1-B60E-DD8661C7B60A}" type="sibTrans" cxnId="{5DFB14D7-485A-4C99-9786-498FCC15EFAC}">
      <dgm:prSet/>
      <dgm:spPr/>
      <dgm:t>
        <a:bodyPr/>
        <a:lstStyle/>
        <a:p>
          <a:endParaRPr lang="en-US"/>
        </a:p>
      </dgm:t>
    </dgm:pt>
    <dgm:pt modelId="{460AA7D2-5968-43A8-B1B6-760D5E8CBE36}">
      <dgm:prSet/>
      <dgm:spPr/>
      <dgm:t>
        <a:bodyPr/>
        <a:lstStyle/>
        <a:p>
          <a:r>
            <a:rPr lang="en-GB"/>
            <a:t>Independent and spontaneous</a:t>
          </a:r>
          <a:endParaRPr lang="en-US"/>
        </a:p>
      </dgm:t>
    </dgm:pt>
    <dgm:pt modelId="{4CEFAD29-EE44-40F6-B274-349044EFACCE}" type="parTrans" cxnId="{62A877F1-7CE7-4B2E-B801-F13617178655}">
      <dgm:prSet/>
      <dgm:spPr/>
      <dgm:t>
        <a:bodyPr/>
        <a:lstStyle/>
        <a:p>
          <a:endParaRPr lang="en-US"/>
        </a:p>
      </dgm:t>
    </dgm:pt>
    <dgm:pt modelId="{94BD3EE4-3F9C-454C-BC2D-53C91194CD5E}" type="sibTrans" cxnId="{62A877F1-7CE7-4B2E-B801-F13617178655}">
      <dgm:prSet/>
      <dgm:spPr/>
      <dgm:t>
        <a:bodyPr/>
        <a:lstStyle/>
        <a:p>
          <a:endParaRPr lang="en-US"/>
        </a:p>
      </dgm:t>
    </dgm:pt>
    <dgm:pt modelId="{F4F5A218-60E4-489F-9C2D-1E1473569E58}" type="pres">
      <dgm:prSet presAssocID="{C2E00BE1-7F01-476B-B16D-DF800525C5D0}" presName="diagram" presStyleCnt="0">
        <dgm:presLayoutVars>
          <dgm:dir/>
          <dgm:resizeHandles val="exact"/>
        </dgm:presLayoutVars>
      </dgm:prSet>
      <dgm:spPr/>
    </dgm:pt>
    <dgm:pt modelId="{F5DFF1D9-BC55-445D-A51E-7355C4D4CCDC}" type="pres">
      <dgm:prSet presAssocID="{56D4EC14-8561-49B4-81A3-FD48D6016B32}" presName="node" presStyleLbl="node1" presStyleIdx="0" presStyleCnt="9">
        <dgm:presLayoutVars>
          <dgm:bulletEnabled val="1"/>
        </dgm:presLayoutVars>
      </dgm:prSet>
      <dgm:spPr/>
    </dgm:pt>
    <dgm:pt modelId="{0CE48F3F-4DFF-439C-8E02-3909E49B0812}" type="pres">
      <dgm:prSet presAssocID="{1ADED2D5-4955-4AD0-946A-4E36A296CB9C}" presName="sibTrans" presStyleCnt="0"/>
      <dgm:spPr/>
    </dgm:pt>
    <dgm:pt modelId="{8D6B63FA-902A-4458-AA34-A5E5D2583301}" type="pres">
      <dgm:prSet presAssocID="{E93E09D3-DF2A-4FBC-B217-91B5614544C3}" presName="node" presStyleLbl="node1" presStyleIdx="1" presStyleCnt="9">
        <dgm:presLayoutVars>
          <dgm:bulletEnabled val="1"/>
        </dgm:presLayoutVars>
      </dgm:prSet>
      <dgm:spPr/>
    </dgm:pt>
    <dgm:pt modelId="{759B695D-510F-47A2-BF0D-E0B6B1D19B68}" type="pres">
      <dgm:prSet presAssocID="{32F711D9-3B01-4891-9497-4E944D0C243B}" presName="sibTrans" presStyleCnt="0"/>
      <dgm:spPr/>
    </dgm:pt>
    <dgm:pt modelId="{EB7E80F9-6595-4E4E-926C-CA8036082941}" type="pres">
      <dgm:prSet presAssocID="{0386E915-7D71-4CA4-B567-3F90779AFD51}" presName="node" presStyleLbl="node1" presStyleIdx="2" presStyleCnt="9">
        <dgm:presLayoutVars>
          <dgm:bulletEnabled val="1"/>
        </dgm:presLayoutVars>
      </dgm:prSet>
      <dgm:spPr/>
    </dgm:pt>
    <dgm:pt modelId="{6FE9C87C-45C9-4590-9AA9-E84DB1BE4976}" type="pres">
      <dgm:prSet presAssocID="{4D427E26-0CEC-4CD7-B6F9-A7A8191DBBE9}" presName="sibTrans" presStyleCnt="0"/>
      <dgm:spPr/>
    </dgm:pt>
    <dgm:pt modelId="{7EE222CF-73F4-488F-92FD-D1BA6B748095}" type="pres">
      <dgm:prSet presAssocID="{12062F5A-AAA9-453F-A910-9EFFCC2683AD}" presName="node" presStyleLbl="node1" presStyleIdx="3" presStyleCnt="9">
        <dgm:presLayoutVars>
          <dgm:bulletEnabled val="1"/>
        </dgm:presLayoutVars>
      </dgm:prSet>
      <dgm:spPr/>
    </dgm:pt>
    <dgm:pt modelId="{78EB8265-4AD7-4D77-9155-137FB65895FD}" type="pres">
      <dgm:prSet presAssocID="{17136DE8-4874-4C52-BBF4-5EBFBEA5C8E0}" presName="sibTrans" presStyleCnt="0"/>
      <dgm:spPr/>
    </dgm:pt>
    <dgm:pt modelId="{410A3D0D-64C1-4340-9E98-F77FFA073B5A}" type="pres">
      <dgm:prSet presAssocID="{511E0F27-75AD-4B93-81B7-5CF33DFC62E3}" presName="node" presStyleLbl="node1" presStyleIdx="4" presStyleCnt="9">
        <dgm:presLayoutVars>
          <dgm:bulletEnabled val="1"/>
        </dgm:presLayoutVars>
      </dgm:prSet>
      <dgm:spPr/>
    </dgm:pt>
    <dgm:pt modelId="{9F9A8BFF-DE6C-4B7C-B3BC-9664A8145354}" type="pres">
      <dgm:prSet presAssocID="{A8F3FC0B-5A7D-4135-BB57-BED012311956}" presName="sibTrans" presStyleCnt="0"/>
      <dgm:spPr/>
    </dgm:pt>
    <dgm:pt modelId="{E5A12465-19C3-497F-9B07-16121A7FBCBD}" type="pres">
      <dgm:prSet presAssocID="{0E757E0C-C474-48A2-836C-1E7BCCEA88BF}" presName="node" presStyleLbl="node1" presStyleIdx="5" presStyleCnt="9">
        <dgm:presLayoutVars>
          <dgm:bulletEnabled val="1"/>
        </dgm:presLayoutVars>
      </dgm:prSet>
      <dgm:spPr/>
    </dgm:pt>
    <dgm:pt modelId="{BC6026A3-3848-4DD8-A7A5-45F7328488FE}" type="pres">
      <dgm:prSet presAssocID="{13BBDDAD-91F8-4DAE-B7D6-814B4F5C475A}" presName="sibTrans" presStyleCnt="0"/>
      <dgm:spPr/>
    </dgm:pt>
    <dgm:pt modelId="{505B3B3D-FEFD-4FEE-A02E-97C72B824703}" type="pres">
      <dgm:prSet presAssocID="{D1B2EE31-8CDE-4197-8895-4197F12F531D}" presName="node" presStyleLbl="node1" presStyleIdx="6" presStyleCnt="9">
        <dgm:presLayoutVars>
          <dgm:bulletEnabled val="1"/>
        </dgm:presLayoutVars>
      </dgm:prSet>
      <dgm:spPr/>
    </dgm:pt>
    <dgm:pt modelId="{BC65ADED-D0A1-4F96-964C-5C3C6517D0DD}" type="pres">
      <dgm:prSet presAssocID="{781D10B4-DD95-4535-B9F3-76E8FD8D6AD7}" presName="sibTrans" presStyleCnt="0"/>
      <dgm:spPr/>
    </dgm:pt>
    <dgm:pt modelId="{5FF23369-0A0F-41AA-A0E6-5262292232E5}" type="pres">
      <dgm:prSet presAssocID="{0425A680-4323-4BE7-9CCA-24E0F9D3DC2A}" presName="node" presStyleLbl="node1" presStyleIdx="7" presStyleCnt="9">
        <dgm:presLayoutVars>
          <dgm:bulletEnabled val="1"/>
        </dgm:presLayoutVars>
      </dgm:prSet>
      <dgm:spPr/>
    </dgm:pt>
    <dgm:pt modelId="{2CD99E1B-2EE6-48A5-8C40-8D219C177DBC}" type="pres">
      <dgm:prSet presAssocID="{18A28B73-826B-4AA1-B60E-DD8661C7B60A}" presName="sibTrans" presStyleCnt="0"/>
      <dgm:spPr/>
    </dgm:pt>
    <dgm:pt modelId="{8DB890B4-F1AB-49C2-80FC-2C8989F082A6}" type="pres">
      <dgm:prSet presAssocID="{460AA7D2-5968-43A8-B1B6-760D5E8CBE36}" presName="node" presStyleLbl="node1" presStyleIdx="8" presStyleCnt="9">
        <dgm:presLayoutVars>
          <dgm:bulletEnabled val="1"/>
        </dgm:presLayoutVars>
      </dgm:prSet>
      <dgm:spPr/>
    </dgm:pt>
  </dgm:ptLst>
  <dgm:cxnLst>
    <dgm:cxn modelId="{C4026205-D045-4B46-82A1-64E05463E936}" type="presOf" srcId="{511E0F27-75AD-4B93-81B7-5CF33DFC62E3}" destId="{410A3D0D-64C1-4340-9E98-F77FFA073B5A}" srcOrd="0" destOrd="0" presId="urn:microsoft.com/office/officeart/2005/8/layout/default"/>
    <dgm:cxn modelId="{EFEB6506-C46D-461D-B717-BC17D719C3E2}" type="presOf" srcId="{D1B2EE31-8CDE-4197-8895-4197F12F531D}" destId="{505B3B3D-FEFD-4FEE-A02E-97C72B824703}" srcOrd="0" destOrd="0" presId="urn:microsoft.com/office/officeart/2005/8/layout/default"/>
    <dgm:cxn modelId="{0745CA08-924B-494C-96AC-2DA8F9CEDD9E}" srcId="{C2E00BE1-7F01-476B-B16D-DF800525C5D0}" destId="{E93E09D3-DF2A-4FBC-B217-91B5614544C3}" srcOrd="1" destOrd="0" parTransId="{6BAF7AEF-2908-49B1-897E-77F46B9212B0}" sibTransId="{32F711D9-3B01-4891-9497-4E944D0C243B}"/>
    <dgm:cxn modelId="{65929520-3183-47C6-9AC4-C40A248E64D3}" srcId="{C2E00BE1-7F01-476B-B16D-DF800525C5D0}" destId="{0E757E0C-C474-48A2-836C-1E7BCCEA88BF}" srcOrd="5" destOrd="0" parTransId="{EBFD527C-8213-41E5-9C21-6840A1E31F8F}" sibTransId="{13BBDDAD-91F8-4DAE-B7D6-814B4F5C475A}"/>
    <dgm:cxn modelId="{C7208130-3AB6-4989-978E-E4AD673F2590}" type="presOf" srcId="{C2E00BE1-7F01-476B-B16D-DF800525C5D0}" destId="{F4F5A218-60E4-489F-9C2D-1E1473569E58}" srcOrd="0" destOrd="0" presId="urn:microsoft.com/office/officeart/2005/8/layout/default"/>
    <dgm:cxn modelId="{2C4C4C35-E4EC-4A4B-B82A-E354F2E0AD3E}" srcId="{C2E00BE1-7F01-476B-B16D-DF800525C5D0}" destId="{511E0F27-75AD-4B93-81B7-5CF33DFC62E3}" srcOrd="4" destOrd="0" parTransId="{5B9D4748-177D-49F7-8EFF-A7E754B10173}" sibTransId="{A8F3FC0B-5A7D-4135-BB57-BED012311956}"/>
    <dgm:cxn modelId="{35155562-F957-4E1D-87D9-4F5627338FE5}" srcId="{C2E00BE1-7F01-476B-B16D-DF800525C5D0}" destId="{12062F5A-AAA9-453F-A910-9EFFCC2683AD}" srcOrd="3" destOrd="0" parTransId="{CA48D266-B192-4C71-862E-F21B1FC1ED55}" sibTransId="{17136DE8-4874-4C52-BBF4-5EBFBEA5C8E0}"/>
    <dgm:cxn modelId="{FB680344-393E-4BF5-816A-FB65E753D1A1}" srcId="{C2E00BE1-7F01-476B-B16D-DF800525C5D0}" destId="{D1B2EE31-8CDE-4197-8895-4197F12F531D}" srcOrd="6" destOrd="0" parTransId="{07A5CB2D-E602-407C-9D25-785E7AF63B30}" sibTransId="{781D10B4-DD95-4535-B9F3-76E8FD8D6AD7}"/>
    <dgm:cxn modelId="{7A56A555-299C-425C-8D92-63D5C7971CF2}" type="presOf" srcId="{0386E915-7D71-4CA4-B567-3F90779AFD51}" destId="{EB7E80F9-6595-4E4E-926C-CA8036082941}" srcOrd="0" destOrd="0" presId="urn:microsoft.com/office/officeart/2005/8/layout/default"/>
    <dgm:cxn modelId="{661B409A-5465-4EFE-8840-E00E36CD7026}" type="presOf" srcId="{0E757E0C-C474-48A2-836C-1E7BCCEA88BF}" destId="{E5A12465-19C3-497F-9B07-16121A7FBCBD}" srcOrd="0" destOrd="0" presId="urn:microsoft.com/office/officeart/2005/8/layout/default"/>
    <dgm:cxn modelId="{1CC1F69E-6514-4C53-BEF3-BDD35350E150}" type="presOf" srcId="{12062F5A-AAA9-453F-A910-9EFFCC2683AD}" destId="{7EE222CF-73F4-488F-92FD-D1BA6B748095}" srcOrd="0" destOrd="0" presId="urn:microsoft.com/office/officeart/2005/8/layout/default"/>
    <dgm:cxn modelId="{D183CFB1-C004-4D61-9571-89F12625A620}" type="presOf" srcId="{0425A680-4323-4BE7-9CCA-24E0F9D3DC2A}" destId="{5FF23369-0A0F-41AA-A0E6-5262292232E5}" srcOrd="0" destOrd="0" presId="urn:microsoft.com/office/officeart/2005/8/layout/default"/>
    <dgm:cxn modelId="{5AD555B6-CB92-48D6-9D76-1E7CB2F82DA8}" srcId="{C2E00BE1-7F01-476B-B16D-DF800525C5D0}" destId="{0386E915-7D71-4CA4-B567-3F90779AFD51}" srcOrd="2" destOrd="0" parTransId="{85BCDF21-734D-4F3A-AAE0-2A7CF27D567E}" sibTransId="{4D427E26-0CEC-4CD7-B6F9-A7A8191DBBE9}"/>
    <dgm:cxn modelId="{5DFB14D7-485A-4C99-9786-498FCC15EFAC}" srcId="{C2E00BE1-7F01-476B-B16D-DF800525C5D0}" destId="{0425A680-4323-4BE7-9CCA-24E0F9D3DC2A}" srcOrd="7" destOrd="0" parTransId="{284C126F-E659-4FB8-BE6E-511351C59D73}" sibTransId="{18A28B73-826B-4AA1-B60E-DD8661C7B60A}"/>
    <dgm:cxn modelId="{4FBCC1EA-6CAD-4244-AA39-1F9924AF9C9D}" srcId="{C2E00BE1-7F01-476B-B16D-DF800525C5D0}" destId="{56D4EC14-8561-49B4-81A3-FD48D6016B32}" srcOrd="0" destOrd="0" parTransId="{EF16262E-B17C-432F-BE22-C2167AD250DB}" sibTransId="{1ADED2D5-4955-4AD0-946A-4E36A296CB9C}"/>
    <dgm:cxn modelId="{62A877F1-7CE7-4B2E-B801-F13617178655}" srcId="{C2E00BE1-7F01-476B-B16D-DF800525C5D0}" destId="{460AA7D2-5968-43A8-B1B6-760D5E8CBE36}" srcOrd="8" destOrd="0" parTransId="{4CEFAD29-EE44-40F6-B274-349044EFACCE}" sibTransId="{94BD3EE4-3F9C-454C-BC2D-53C91194CD5E}"/>
    <dgm:cxn modelId="{327EE8F4-9802-49D7-9703-BF64EDE04671}" type="presOf" srcId="{460AA7D2-5968-43A8-B1B6-760D5E8CBE36}" destId="{8DB890B4-F1AB-49C2-80FC-2C8989F082A6}" srcOrd="0" destOrd="0" presId="urn:microsoft.com/office/officeart/2005/8/layout/default"/>
    <dgm:cxn modelId="{6B9D0CF9-061A-4BC9-8FDF-F7AF723C46F2}" type="presOf" srcId="{56D4EC14-8561-49B4-81A3-FD48D6016B32}" destId="{F5DFF1D9-BC55-445D-A51E-7355C4D4CCDC}" srcOrd="0" destOrd="0" presId="urn:microsoft.com/office/officeart/2005/8/layout/default"/>
    <dgm:cxn modelId="{D84517FB-4C4D-43A1-BA51-564C90CAC22F}" type="presOf" srcId="{E93E09D3-DF2A-4FBC-B217-91B5614544C3}" destId="{8D6B63FA-902A-4458-AA34-A5E5D2583301}" srcOrd="0" destOrd="0" presId="urn:microsoft.com/office/officeart/2005/8/layout/default"/>
    <dgm:cxn modelId="{AD735C37-5338-4E6F-8F1F-BE27D998F36F}" type="presParOf" srcId="{F4F5A218-60E4-489F-9C2D-1E1473569E58}" destId="{F5DFF1D9-BC55-445D-A51E-7355C4D4CCDC}" srcOrd="0" destOrd="0" presId="urn:microsoft.com/office/officeart/2005/8/layout/default"/>
    <dgm:cxn modelId="{6CABC962-A595-4C87-BFF6-F0180896CEFD}" type="presParOf" srcId="{F4F5A218-60E4-489F-9C2D-1E1473569E58}" destId="{0CE48F3F-4DFF-439C-8E02-3909E49B0812}" srcOrd="1" destOrd="0" presId="urn:microsoft.com/office/officeart/2005/8/layout/default"/>
    <dgm:cxn modelId="{69FFD7E5-8F50-4BD1-B430-BA83C77E4F89}" type="presParOf" srcId="{F4F5A218-60E4-489F-9C2D-1E1473569E58}" destId="{8D6B63FA-902A-4458-AA34-A5E5D2583301}" srcOrd="2" destOrd="0" presId="urn:microsoft.com/office/officeart/2005/8/layout/default"/>
    <dgm:cxn modelId="{BC9F7000-BE67-4192-8114-EF35D839D345}" type="presParOf" srcId="{F4F5A218-60E4-489F-9C2D-1E1473569E58}" destId="{759B695D-510F-47A2-BF0D-E0B6B1D19B68}" srcOrd="3" destOrd="0" presId="urn:microsoft.com/office/officeart/2005/8/layout/default"/>
    <dgm:cxn modelId="{E2DFD6B0-4D5D-4E15-B59C-4962E21369A8}" type="presParOf" srcId="{F4F5A218-60E4-489F-9C2D-1E1473569E58}" destId="{EB7E80F9-6595-4E4E-926C-CA8036082941}" srcOrd="4" destOrd="0" presId="urn:microsoft.com/office/officeart/2005/8/layout/default"/>
    <dgm:cxn modelId="{3D134400-203E-4CD2-BFF6-FC2115E5662E}" type="presParOf" srcId="{F4F5A218-60E4-489F-9C2D-1E1473569E58}" destId="{6FE9C87C-45C9-4590-9AA9-E84DB1BE4976}" srcOrd="5" destOrd="0" presId="urn:microsoft.com/office/officeart/2005/8/layout/default"/>
    <dgm:cxn modelId="{BF692124-7E75-4A2C-97FC-D363106377C4}" type="presParOf" srcId="{F4F5A218-60E4-489F-9C2D-1E1473569E58}" destId="{7EE222CF-73F4-488F-92FD-D1BA6B748095}" srcOrd="6" destOrd="0" presId="urn:microsoft.com/office/officeart/2005/8/layout/default"/>
    <dgm:cxn modelId="{6347ECFB-00F7-41A1-A160-7100213E517B}" type="presParOf" srcId="{F4F5A218-60E4-489F-9C2D-1E1473569E58}" destId="{78EB8265-4AD7-4D77-9155-137FB65895FD}" srcOrd="7" destOrd="0" presId="urn:microsoft.com/office/officeart/2005/8/layout/default"/>
    <dgm:cxn modelId="{7B0FE303-D12E-4659-A553-03C055C2F831}" type="presParOf" srcId="{F4F5A218-60E4-489F-9C2D-1E1473569E58}" destId="{410A3D0D-64C1-4340-9E98-F77FFA073B5A}" srcOrd="8" destOrd="0" presId="urn:microsoft.com/office/officeart/2005/8/layout/default"/>
    <dgm:cxn modelId="{32005ECE-BAFB-419B-A697-16DE4872D73E}" type="presParOf" srcId="{F4F5A218-60E4-489F-9C2D-1E1473569E58}" destId="{9F9A8BFF-DE6C-4B7C-B3BC-9664A8145354}" srcOrd="9" destOrd="0" presId="urn:microsoft.com/office/officeart/2005/8/layout/default"/>
    <dgm:cxn modelId="{CD44426C-43AE-4AEB-B034-F30AD0028219}" type="presParOf" srcId="{F4F5A218-60E4-489F-9C2D-1E1473569E58}" destId="{E5A12465-19C3-497F-9B07-16121A7FBCBD}" srcOrd="10" destOrd="0" presId="urn:microsoft.com/office/officeart/2005/8/layout/default"/>
    <dgm:cxn modelId="{EADB7730-5911-408F-AE4F-D274EED7BA33}" type="presParOf" srcId="{F4F5A218-60E4-489F-9C2D-1E1473569E58}" destId="{BC6026A3-3848-4DD8-A7A5-45F7328488FE}" srcOrd="11" destOrd="0" presId="urn:microsoft.com/office/officeart/2005/8/layout/default"/>
    <dgm:cxn modelId="{491B345D-55F8-4676-BB09-823118236B14}" type="presParOf" srcId="{F4F5A218-60E4-489F-9C2D-1E1473569E58}" destId="{505B3B3D-FEFD-4FEE-A02E-97C72B824703}" srcOrd="12" destOrd="0" presId="urn:microsoft.com/office/officeart/2005/8/layout/default"/>
    <dgm:cxn modelId="{D07E0D5B-E047-487F-B2CF-3E8B750613CE}" type="presParOf" srcId="{F4F5A218-60E4-489F-9C2D-1E1473569E58}" destId="{BC65ADED-D0A1-4F96-964C-5C3C6517D0DD}" srcOrd="13" destOrd="0" presId="urn:microsoft.com/office/officeart/2005/8/layout/default"/>
    <dgm:cxn modelId="{F4985A2E-7B41-426B-BA34-12D962063A76}" type="presParOf" srcId="{F4F5A218-60E4-489F-9C2D-1E1473569E58}" destId="{5FF23369-0A0F-41AA-A0E6-5262292232E5}" srcOrd="14" destOrd="0" presId="urn:microsoft.com/office/officeart/2005/8/layout/default"/>
    <dgm:cxn modelId="{7A9E8873-CCD7-42BF-96DF-4BFF7B7932A4}" type="presParOf" srcId="{F4F5A218-60E4-489F-9C2D-1E1473569E58}" destId="{2CD99E1B-2EE6-48A5-8C40-8D219C177DBC}" srcOrd="15" destOrd="0" presId="urn:microsoft.com/office/officeart/2005/8/layout/default"/>
    <dgm:cxn modelId="{52CFB07F-B5F5-4955-98A0-897503E3E3E6}" type="presParOf" srcId="{F4F5A218-60E4-489F-9C2D-1E1473569E58}" destId="{8DB890B4-F1AB-49C2-80FC-2C8989F082A6}"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E3F2842-9175-4C90-8114-83926508C80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1332E343-3347-4711-B3FE-075C17CDB75B}">
      <dgm:prSet/>
      <dgm:spPr/>
      <dgm:t>
        <a:bodyPr/>
        <a:lstStyle/>
        <a:p>
          <a:r>
            <a:rPr lang="en-GB" dirty="0"/>
            <a:t>If a child has delays or difficulties in the following areas</a:t>
          </a:r>
          <a:endParaRPr lang="en-US" dirty="0"/>
        </a:p>
      </dgm:t>
    </dgm:pt>
    <dgm:pt modelId="{141CE037-0935-41FD-BFC4-BE4210605383}" type="parTrans" cxnId="{465300A6-BE76-4846-8DF7-4A7D63CA90D5}">
      <dgm:prSet/>
      <dgm:spPr/>
      <dgm:t>
        <a:bodyPr/>
        <a:lstStyle/>
        <a:p>
          <a:endParaRPr lang="en-US"/>
        </a:p>
      </dgm:t>
    </dgm:pt>
    <dgm:pt modelId="{757CBBC8-21F1-4CCB-BFFB-93621E25BDB7}" type="sibTrans" cxnId="{465300A6-BE76-4846-8DF7-4A7D63CA90D5}">
      <dgm:prSet/>
      <dgm:spPr/>
      <dgm:t>
        <a:bodyPr/>
        <a:lstStyle/>
        <a:p>
          <a:endParaRPr lang="en-US"/>
        </a:p>
      </dgm:t>
    </dgm:pt>
    <dgm:pt modelId="{30B27AC5-B6F3-4F72-A823-1837304C4503}">
      <dgm:prSet/>
      <dgm:spPr/>
      <dgm:t>
        <a:bodyPr/>
        <a:lstStyle/>
        <a:p>
          <a:r>
            <a:rPr lang="en-GB"/>
            <a:t>Motor </a:t>
          </a:r>
          <a:endParaRPr lang="en-US"/>
        </a:p>
      </dgm:t>
    </dgm:pt>
    <dgm:pt modelId="{D61639E4-0541-424D-8ED5-77FDDBA3B64A}" type="parTrans" cxnId="{78962CF7-B27E-4DD2-ABFC-F1E1D5920D67}">
      <dgm:prSet/>
      <dgm:spPr/>
      <dgm:t>
        <a:bodyPr/>
        <a:lstStyle/>
        <a:p>
          <a:endParaRPr lang="en-US"/>
        </a:p>
      </dgm:t>
    </dgm:pt>
    <dgm:pt modelId="{B6E99235-B1AF-4EF6-AD19-443F588DB6A3}" type="sibTrans" cxnId="{78962CF7-B27E-4DD2-ABFC-F1E1D5920D67}">
      <dgm:prSet/>
      <dgm:spPr/>
      <dgm:t>
        <a:bodyPr/>
        <a:lstStyle/>
        <a:p>
          <a:endParaRPr lang="en-US"/>
        </a:p>
      </dgm:t>
    </dgm:pt>
    <dgm:pt modelId="{66735D31-B01D-4DEB-AB36-753C11D7A350}">
      <dgm:prSet/>
      <dgm:spPr/>
      <dgm:t>
        <a:bodyPr/>
        <a:lstStyle/>
        <a:p>
          <a:r>
            <a:rPr lang="en-GB" dirty="0"/>
            <a:t>Communication and language </a:t>
          </a:r>
          <a:endParaRPr lang="en-US" dirty="0"/>
        </a:p>
      </dgm:t>
    </dgm:pt>
    <dgm:pt modelId="{291A65E2-3251-45DB-9D8B-BD9905F303CA}" type="parTrans" cxnId="{EC3829A8-5A73-4743-8F2C-A39C66A1A707}">
      <dgm:prSet/>
      <dgm:spPr/>
      <dgm:t>
        <a:bodyPr/>
        <a:lstStyle/>
        <a:p>
          <a:endParaRPr lang="en-US"/>
        </a:p>
      </dgm:t>
    </dgm:pt>
    <dgm:pt modelId="{86596261-EFC5-4F4D-A284-EF8C73A323A1}" type="sibTrans" cxnId="{EC3829A8-5A73-4743-8F2C-A39C66A1A707}">
      <dgm:prSet/>
      <dgm:spPr/>
      <dgm:t>
        <a:bodyPr/>
        <a:lstStyle/>
        <a:p>
          <a:endParaRPr lang="en-US"/>
        </a:p>
      </dgm:t>
    </dgm:pt>
    <dgm:pt modelId="{90584206-F5AC-4355-930C-42C3F7747258}">
      <dgm:prSet/>
      <dgm:spPr/>
      <dgm:t>
        <a:bodyPr/>
        <a:lstStyle/>
        <a:p>
          <a:r>
            <a:rPr lang="en-GB"/>
            <a:t>Socialisation </a:t>
          </a:r>
          <a:endParaRPr lang="en-US"/>
        </a:p>
      </dgm:t>
    </dgm:pt>
    <dgm:pt modelId="{FD18323B-7731-4C8C-B692-D37B3124F7A9}" type="parTrans" cxnId="{88294EC9-30EB-48F7-AD64-D86050478B20}">
      <dgm:prSet/>
      <dgm:spPr/>
      <dgm:t>
        <a:bodyPr/>
        <a:lstStyle/>
        <a:p>
          <a:endParaRPr lang="en-US"/>
        </a:p>
      </dgm:t>
    </dgm:pt>
    <dgm:pt modelId="{3901FCA9-A11F-4888-BFFE-1B0AED125D63}" type="sibTrans" cxnId="{88294EC9-30EB-48F7-AD64-D86050478B20}">
      <dgm:prSet/>
      <dgm:spPr/>
      <dgm:t>
        <a:bodyPr/>
        <a:lstStyle/>
        <a:p>
          <a:endParaRPr lang="en-US"/>
        </a:p>
      </dgm:t>
    </dgm:pt>
    <dgm:pt modelId="{FC70A222-EA61-41B3-A4AC-46570C919638}">
      <dgm:prSet/>
      <dgm:spPr/>
      <dgm:t>
        <a:bodyPr/>
        <a:lstStyle/>
        <a:p>
          <a:r>
            <a:rPr lang="en-US" dirty="0"/>
            <a:t>Imagination</a:t>
          </a:r>
        </a:p>
      </dgm:t>
    </dgm:pt>
    <dgm:pt modelId="{A4164945-1F67-4D8E-8B31-9A70DBE7573E}" type="parTrans" cxnId="{5D1E5AF0-F8BB-42D3-9FD6-563F3DACB775}">
      <dgm:prSet/>
      <dgm:spPr/>
      <dgm:t>
        <a:bodyPr/>
        <a:lstStyle/>
        <a:p>
          <a:endParaRPr lang="en-US"/>
        </a:p>
      </dgm:t>
    </dgm:pt>
    <dgm:pt modelId="{F94744EB-1DE4-4C42-B1E0-3D21E77F6265}" type="sibTrans" cxnId="{5D1E5AF0-F8BB-42D3-9FD6-563F3DACB775}">
      <dgm:prSet/>
      <dgm:spPr/>
      <dgm:t>
        <a:bodyPr/>
        <a:lstStyle/>
        <a:p>
          <a:endParaRPr lang="en-US"/>
        </a:p>
      </dgm:t>
    </dgm:pt>
    <dgm:pt modelId="{EA2F6BB4-CB00-4B51-8724-7F753B6C223C}">
      <dgm:prSet/>
      <dgm:spPr/>
      <dgm:t>
        <a:bodyPr/>
        <a:lstStyle/>
        <a:p>
          <a:r>
            <a:rPr lang="en-GB"/>
            <a:t>Concentration and attention</a:t>
          </a:r>
          <a:endParaRPr lang="en-US"/>
        </a:p>
      </dgm:t>
    </dgm:pt>
    <dgm:pt modelId="{9AE6AD5F-71AF-41DC-ADE4-F17B47DB94D8}" type="parTrans" cxnId="{D56796E5-1B22-4FE8-BBFF-E2DC472830EF}">
      <dgm:prSet/>
      <dgm:spPr/>
      <dgm:t>
        <a:bodyPr/>
        <a:lstStyle/>
        <a:p>
          <a:endParaRPr lang="en-US"/>
        </a:p>
      </dgm:t>
    </dgm:pt>
    <dgm:pt modelId="{58E43A0F-BEB8-4D67-A8B5-514B8E1EB2DB}" type="sibTrans" cxnId="{D56796E5-1B22-4FE8-BBFF-E2DC472830EF}">
      <dgm:prSet/>
      <dgm:spPr/>
      <dgm:t>
        <a:bodyPr/>
        <a:lstStyle/>
        <a:p>
          <a:endParaRPr lang="en-US"/>
        </a:p>
      </dgm:t>
    </dgm:pt>
    <dgm:pt modelId="{BC0C904F-43F1-4DB5-87C7-62505218F34C}">
      <dgm:prSet/>
      <dgm:spPr/>
      <dgm:t>
        <a:bodyPr/>
        <a:lstStyle/>
        <a:p>
          <a:r>
            <a:rPr lang="en-GB"/>
            <a:t>Cognition and learning </a:t>
          </a:r>
          <a:endParaRPr lang="en-US"/>
        </a:p>
      </dgm:t>
    </dgm:pt>
    <dgm:pt modelId="{62B04A6E-3369-4B3C-9BC3-AEF377C073DA}" type="parTrans" cxnId="{55636E2E-6D65-40D2-B217-2432F32A9B06}">
      <dgm:prSet/>
      <dgm:spPr/>
      <dgm:t>
        <a:bodyPr/>
        <a:lstStyle/>
        <a:p>
          <a:endParaRPr lang="en-US"/>
        </a:p>
      </dgm:t>
    </dgm:pt>
    <dgm:pt modelId="{42FA4AAE-3150-41E6-AF86-E257BFA8AE1B}" type="sibTrans" cxnId="{55636E2E-6D65-40D2-B217-2432F32A9B06}">
      <dgm:prSet/>
      <dgm:spPr/>
      <dgm:t>
        <a:bodyPr/>
        <a:lstStyle/>
        <a:p>
          <a:endParaRPr lang="en-US"/>
        </a:p>
      </dgm:t>
    </dgm:pt>
    <dgm:pt modelId="{F7E296D4-9838-459B-9C6E-25998505F684}">
      <dgm:prSet/>
      <dgm:spPr/>
      <dgm:t>
        <a:bodyPr/>
        <a:lstStyle/>
        <a:p>
          <a:r>
            <a:rPr lang="en-GB"/>
            <a:t>Sensory sensitivities</a:t>
          </a:r>
          <a:endParaRPr lang="en-US"/>
        </a:p>
      </dgm:t>
    </dgm:pt>
    <dgm:pt modelId="{041B06C7-214F-48DC-B5D7-F48F68C0CCB0}" type="parTrans" cxnId="{6DA353F0-BB7A-4CFD-AA06-C2E9FC58DBB7}">
      <dgm:prSet/>
      <dgm:spPr/>
      <dgm:t>
        <a:bodyPr/>
        <a:lstStyle/>
        <a:p>
          <a:endParaRPr lang="en-US"/>
        </a:p>
      </dgm:t>
    </dgm:pt>
    <dgm:pt modelId="{23B091B7-CB92-4001-B9E7-C4E6365F849D}" type="sibTrans" cxnId="{6DA353F0-BB7A-4CFD-AA06-C2E9FC58DBB7}">
      <dgm:prSet/>
      <dgm:spPr/>
      <dgm:t>
        <a:bodyPr/>
        <a:lstStyle/>
        <a:p>
          <a:endParaRPr lang="en-US"/>
        </a:p>
      </dgm:t>
    </dgm:pt>
    <dgm:pt modelId="{0438A815-6C48-40FA-9F08-B1E5405B4BC8}">
      <dgm:prSet/>
      <dgm:spPr/>
      <dgm:t>
        <a:bodyPr/>
        <a:lstStyle/>
        <a:p>
          <a:r>
            <a:rPr lang="en-GB"/>
            <a:t>Hearing and Visual impairments</a:t>
          </a:r>
          <a:endParaRPr lang="en-US"/>
        </a:p>
      </dgm:t>
    </dgm:pt>
    <dgm:pt modelId="{8C8D7BE5-5BDF-41DB-ACD1-DF4BEBF2BBED}" type="parTrans" cxnId="{56B3C8E1-65C2-4167-AB50-CA3CA42E2CD3}">
      <dgm:prSet/>
      <dgm:spPr/>
      <dgm:t>
        <a:bodyPr/>
        <a:lstStyle/>
        <a:p>
          <a:endParaRPr lang="en-US"/>
        </a:p>
      </dgm:t>
    </dgm:pt>
    <dgm:pt modelId="{B838D004-E99E-4E6F-A55B-D77324900C37}" type="sibTrans" cxnId="{56B3C8E1-65C2-4167-AB50-CA3CA42E2CD3}">
      <dgm:prSet/>
      <dgm:spPr/>
      <dgm:t>
        <a:bodyPr/>
        <a:lstStyle/>
        <a:p>
          <a:endParaRPr lang="en-US"/>
        </a:p>
      </dgm:t>
    </dgm:pt>
    <dgm:pt modelId="{BDFDF765-BA46-41F7-A913-24FD8DE89AD9}" type="pres">
      <dgm:prSet presAssocID="{EE3F2842-9175-4C90-8114-83926508C800}" presName="linear" presStyleCnt="0">
        <dgm:presLayoutVars>
          <dgm:animLvl val="lvl"/>
          <dgm:resizeHandles val="exact"/>
        </dgm:presLayoutVars>
      </dgm:prSet>
      <dgm:spPr/>
    </dgm:pt>
    <dgm:pt modelId="{7145E6AC-C16A-4B6D-9692-230FD3E25333}" type="pres">
      <dgm:prSet presAssocID="{1332E343-3347-4711-B3FE-075C17CDB75B}" presName="parentText" presStyleLbl="node1" presStyleIdx="0" presStyleCnt="9" custScaleY="137409">
        <dgm:presLayoutVars>
          <dgm:chMax val="0"/>
          <dgm:bulletEnabled val="1"/>
        </dgm:presLayoutVars>
      </dgm:prSet>
      <dgm:spPr/>
    </dgm:pt>
    <dgm:pt modelId="{4247C8AE-EB2E-438F-8343-A722DEE0AB0F}" type="pres">
      <dgm:prSet presAssocID="{757CBBC8-21F1-4CCB-BFFB-93621E25BDB7}" presName="spacer" presStyleCnt="0"/>
      <dgm:spPr/>
    </dgm:pt>
    <dgm:pt modelId="{DCD5D672-FE86-405C-B3E4-5EE68B19B553}" type="pres">
      <dgm:prSet presAssocID="{30B27AC5-B6F3-4F72-A823-1837304C4503}" presName="parentText" presStyleLbl="node1" presStyleIdx="1" presStyleCnt="9">
        <dgm:presLayoutVars>
          <dgm:chMax val="0"/>
          <dgm:bulletEnabled val="1"/>
        </dgm:presLayoutVars>
      </dgm:prSet>
      <dgm:spPr/>
    </dgm:pt>
    <dgm:pt modelId="{4590C45E-DA5F-43C8-965D-8722A44B1227}" type="pres">
      <dgm:prSet presAssocID="{B6E99235-B1AF-4EF6-AD19-443F588DB6A3}" presName="spacer" presStyleCnt="0"/>
      <dgm:spPr/>
    </dgm:pt>
    <dgm:pt modelId="{1EDAAB2A-2826-49B5-A8AA-F925BACEF6BA}" type="pres">
      <dgm:prSet presAssocID="{66735D31-B01D-4DEB-AB36-753C11D7A350}" presName="parentText" presStyleLbl="node1" presStyleIdx="2" presStyleCnt="9">
        <dgm:presLayoutVars>
          <dgm:chMax val="0"/>
          <dgm:bulletEnabled val="1"/>
        </dgm:presLayoutVars>
      </dgm:prSet>
      <dgm:spPr/>
    </dgm:pt>
    <dgm:pt modelId="{04EC267A-48C0-412B-83F1-044FAA1392FD}" type="pres">
      <dgm:prSet presAssocID="{86596261-EFC5-4F4D-A284-EF8C73A323A1}" presName="spacer" presStyleCnt="0"/>
      <dgm:spPr/>
    </dgm:pt>
    <dgm:pt modelId="{254C2EED-8634-49C7-9188-F21ACA695C27}" type="pres">
      <dgm:prSet presAssocID="{90584206-F5AC-4355-930C-42C3F7747258}" presName="parentText" presStyleLbl="node1" presStyleIdx="3" presStyleCnt="9">
        <dgm:presLayoutVars>
          <dgm:chMax val="0"/>
          <dgm:bulletEnabled val="1"/>
        </dgm:presLayoutVars>
      </dgm:prSet>
      <dgm:spPr/>
    </dgm:pt>
    <dgm:pt modelId="{53645109-F53C-416A-9CE8-144EC8C9484E}" type="pres">
      <dgm:prSet presAssocID="{3901FCA9-A11F-4888-BFFE-1B0AED125D63}" presName="spacer" presStyleCnt="0"/>
      <dgm:spPr/>
    </dgm:pt>
    <dgm:pt modelId="{63200060-6F42-4255-B3A4-976B64813119}" type="pres">
      <dgm:prSet presAssocID="{FC70A222-EA61-41B3-A4AC-46570C919638}" presName="parentText" presStyleLbl="node1" presStyleIdx="4" presStyleCnt="9">
        <dgm:presLayoutVars>
          <dgm:chMax val="0"/>
          <dgm:bulletEnabled val="1"/>
        </dgm:presLayoutVars>
      </dgm:prSet>
      <dgm:spPr/>
    </dgm:pt>
    <dgm:pt modelId="{092A284E-513D-4599-B3B5-F7416C5E9EA6}" type="pres">
      <dgm:prSet presAssocID="{F94744EB-1DE4-4C42-B1E0-3D21E77F6265}" presName="spacer" presStyleCnt="0"/>
      <dgm:spPr/>
    </dgm:pt>
    <dgm:pt modelId="{73CA8EBD-6F43-4B2C-B6E8-75F04BD5A887}" type="pres">
      <dgm:prSet presAssocID="{EA2F6BB4-CB00-4B51-8724-7F753B6C223C}" presName="parentText" presStyleLbl="node1" presStyleIdx="5" presStyleCnt="9">
        <dgm:presLayoutVars>
          <dgm:chMax val="0"/>
          <dgm:bulletEnabled val="1"/>
        </dgm:presLayoutVars>
      </dgm:prSet>
      <dgm:spPr/>
    </dgm:pt>
    <dgm:pt modelId="{81423054-0D90-4AC1-8137-AF30482C3465}" type="pres">
      <dgm:prSet presAssocID="{58E43A0F-BEB8-4D67-A8B5-514B8E1EB2DB}" presName="spacer" presStyleCnt="0"/>
      <dgm:spPr/>
    </dgm:pt>
    <dgm:pt modelId="{3CB2D69A-D15A-47DA-A921-A7688540707E}" type="pres">
      <dgm:prSet presAssocID="{BC0C904F-43F1-4DB5-87C7-62505218F34C}" presName="parentText" presStyleLbl="node1" presStyleIdx="6" presStyleCnt="9">
        <dgm:presLayoutVars>
          <dgm:chMax val="0"/>
          <dgm:bulletEnabled val="1"/>
        </dgm:presLayoutVars>
      </dgm:prSet>
      <dgm:spPr/>
    </dgm:pt>
    <dgm:pt modelId="{6AF03AAA-7FD4-4FFB-9ECF-2FA2F2DBD03D}" type="pres">
      <dgm:prSet presAssocID="{42FA4AAE-3150-41E6-AF86-E257BFA8AE1B}" presName="spacer" presStyleCnt="0"/>
      <dgm:spPr/>
    </dgm:pt>
    <dgm:pt modelId="{58157CC7-4580-4017-B4E7-C500415DFEE7}" type="pres">
      <dgm:prSet presAssocID="{F7E296D4-9838-459B-9C6E-25998505F684}" presName="parentText" presStyleLbl="node1" presStyleIdx="7" presStyleCnt="9">
        <dgm:presLayoutVars>
          <dgm:chMax val="0"/>
          <dgm:bulletEnabled val="1"/>
        </dgm:presLayoutVars>
      </dgm:prSet>
      <dgm:spPr/>
    </dgm:pt>
    <dgm:pt modelId="{F68F8CF0-3C41-430B-8C10-06FF3B00A0CA}" type="pres">
      <dgm:prSet presAssocID="{23B091B7-CB92-4001-B9E7-C4E6365F849D}" presName="spacer" presStyleCnt="0"/>
      <dgm:spPr/>
    </dgm:pt>
    <dgm:pt modelId="{D0F02CF7-3EF7-4F81-8E33-0EA5A2B096B9}" type="pres">
      <dgm:prSet presAssocID="{0438A815-6C48-40FA-9F08-B1E5405B4BC8}" presName="parentText" presStyleLbl="node1" presStyleIdx="8" presStyleCnt="9">
        <dgm:presLayoutVars>
          <dgm:chMax val="0"/>
          <dgm:bulletEnabled val="1"/>
        </dgm:presLayoutVars>
      </dgm:prSet>
      <dgm:spPr/>
    </dgm:pt>
  </dgm:ptLst>
  <dgm:cxnLst>
    <dgm:cxn modelId="{6E9A5F03-B3DD-4C00-9635-E6382E1B9C96}" type="presOf" srcId="{90584206-F5AC-4355-930C-42C3F7747258}" destId="{254C2EED-8634-49C7-9188-F21ACA695C27}" srcOrd="0" destOrd="0" presId="urn:microsoft.com/office/officeart/2005/8/layout/vList2"/>
    <dgm:cxn modelId="{1D906D09-07BD-476E-A11E-12F8B3ECFC47}" type="presOf" srcId="{1332E343-3347-4711-B3FE-075C17CDB75B}" destId="{7145E6AC-C16A-4B6D-9692-230FD3E25333}" srcOrd="0" destOrd="0" presId="urn:microsoft.com/office/officeart/2005/8/layout/vList2"/>
    <dgm:cxn modelId="{E65FF41F-378C-421F-8300-B4B451E2F804}" type="presOf" srcId="{66735D31-B01D-4DEB-AB36-753C11D7A350}" destId="{1EDAAB2A-2826-49B5-A8AA-F925BACEF6BA}" srcOrd="0" destOrd="0" presId="urn:microsoft.com/office/officeart/2005/8/layout/vList2"/>
    <dgm:cxn modelId="{55636E2E-6D65-40D2-B217-2432F32A9B06}" srcId="{EE3F2842-9175-4C90-8114-83926508C800}" destId="{BC0C904F-43F1-4DB5-87C7-62505218F34C}" srcOrd="6" destOrd="0" parTransId="{62B04A6E-3369-4B3C-9BC3-AEF377C073DA}" sibTransId="{42FA4AAE-3150-41E6-AF86-E257BFA8AE1B}"/>
    <dgm:cxn modelId="{8E2EB439-AF2A-4B42-8343-C4AFB72022F9}" type="presOf" srcId="{EE3F2842-9175-4C90-8114-83926508C800}" destId="{BDFDF765-BA46-41F7-A913-24FD8DE89AD9}" srcOrd="0" destOrd="0" presId="urn:microsoft.com/office/officeart/2005/8/layout/vList2"/>
    <dgm:cxn modelId="{81FFA35D-2021-451F-9EFA-3210B50EC4B2}" type="presOf" srcId="{F7E296D4-9838-459B-9C6E-25998505F684}" destId="{58157CC7-4580-4017-B4E7-C500415DFEE7}" srcOrd="0" destOrd="0" presId="urn:microsoft.com/office/officeart/2005/8/layout/vList2"/>
    <dgm:cxn modelId="{B312EB6B-3480-4830-9E51-FA6E2F34FD03}" type="presOf" srcId="{BC0C904F-43F1-4DB5-87C7-62505218F34C}" destId="{3CB2D69A-D15A-47DA-A921-A7688540707E}" srcOrd="0" destOrd="0" presId="urn:microsoft.com/office/officeart/2005/8/layout/vList2"/>
    <dgm:cxn modelId="{3521F56F-99BD-4C18-9B0C-485B9064D06A}" type="presOf" srcId="{FC70A222-EA61-41B3-A4AC-46570C919638}" destId="{63200060-6F42-4255-B3A4-976B64813119}" srcOrd="0" destOrd="0" presId="urn:microsoft.com/office/officeart/2005/8/layout/vList2"/>
    <dgm:cxn modelId="{465300A6-BE76-4846-8DF7-4A7D63CA90D5}" srcId="{EE3F2842-9175-4C90-8114-83926508C800}" destId="{1332E343-3347-4711-B3FE-075C17CDB75B}" srcOrd="0" destOrd="0" parTransId="{141CE037-0935-41FD-BFC4-BE4210605383}" sibTransId="{757CBBC8-21F1-4CCB-BFFB-93621E25BDB7}"/>
    <dgm:cxn modelId="{EC3829A8-5A73-4743-8F2C-A39C66A1A707}" srcId="{EE3F2842-9175-4C90-8114-83926508C800}" destId="{66735D31-B01D-4DEB-AB36-753C11D7A350}" srcOrd="2" destOrd="0" parTransId="{291A65E2-3251-45DB-9D8B-BD9905F303CA}" sibTransId="{86596261-EFC5-4F4D-A284-EF8C73A323A1}"/>
    <dgm:cxn modelId="{DEBC45C0-1F9C-46E4-95F4-D478205D0C70}" type="presOf" srcId="{EA2F6BB4-CB00-4B51-8724-7F753B6C223C}" destId="{73CA8EBD-6F43-4B2C-B6E8-75F04BD5A887}" srcOrd="0" destOrd="0" presId="urn:microsoft.com/office/officeart/2005/8/layout/vList2"/>
    <dgm:cxn modelId="{88294EC9-30EB-48F7-AD64-D86050478B20}" srcId="{EE3F2842-9175-4C90-8114-83926508C800}" destId="{90584206-F5AC-4355-930C-42C3F7747258}" srcOrd="3" destOrd="0" parTransId="{FD18323B-7731-4C8C-B692-D37B3124F7A9}" sibTransId="{3901FCA9-A11F-4888-BFFE-1B0AED125D63}"/>
    <dgm:cxn modelId="{9B3045CB-2279-426A-915F-87FBEF143A90}" type="presOf" srcId="{30B27AC5-B6F3-4F72-A823-1837304C4503}" destId="{DCD5D672-FE86-405C-B3E4-5EE68B19B553}" srcOrd="0" destOrd="0" presId="urn:microsoft.com/office/officeart/2005/8/layout/vList2"/>
    <dgm:cxn modelId="{56B3C8E1-65C2-4167-AB50-CA3CA42E2CD3}" srcId="{EE3F2842-9175-4C90-8114-83926508C800}" destId="{0438A815-6C48-40FA-9F08-B1E5405B4BC8}" srcOrd="8" destOrd="0" parTransId="{8C8D7BE5-5BDF-41DB-ACD1-DF4BEBF2BBED}" sibTransId="{B838D004-E99E-4E6F-A55B-D77324900C37}"/>
    <dgm:cxn modelId="{D56796E5-1B22-4FE8-BBFF-E2DC472830EF}" srcId="{EE3F2842-9175-4C90-8114-83926508C800}" destId="{EA2F6BB4-CB00-4B51-8724-7F753B6C223C}" srcOrd="5" destOrd="0" parTransId="{9AE6AD5F-71AF-41DC-ADE4-F17B47DB94D8}" sibTransId="{58E43A0F-BEB8-4D67-A8B5-514B8E1EB2DB}"/>
    <dgm:cxn modelId="{6DA353F0-BB7A-4CFD-AA06-C2E9FC58DBB7}" srcId="{EE3F2842-9175-4C90-8114-83926508C800}" destId="{F7E296D4-9838-459B-9C6E-25998505F684}" srcOrd="7" destOrd="0" parTransId="{041B06C7-214F-48DC-B5D7-F48F68C0CCB0}" sibTransId="{23B091B7-CB92-4001-B9E7-C4E6365F849D}"/>
    <dgm:cxn modelId="{5D1E5AF0-F8BB-42D3-9FD6-563F3DACB775}" srcId="{EE3F2842-9175-4C90-8114-83926508C800}" destId="{FC70A222-EA61-41B3-A4AC-46570C919638}" srcOrd="4" destOrd="0" parTransId="{A4164945-1F67-4D8E-8B31-9A70DBE7573E}" sibTransId="{F94744EB-1DE4-4C42-B1E0-3D21E77F6265}"/>
    <dgm:cxn modelId="{84EBA2F5-32D5-4121-A9EE-EFCCF8DC7B62}" type="presOf" srcId="{0438A815-6C48-40FA-9F08-B1E5405B4BC8}" destId="{D0F02CF7-3EF7-4F81-8E33-0EA5A2B096B9}" srcOrd="0" destOrd="0" presId="urn:microsoft.com/office/officeart/2005/8/layout/vList2"/>
    <dgm:cxn modelId="{78962CF7-B27E-4DD2-ABFC-F1E1D5920D67}" srcId="{EE3F2842-9175-4C90-8114-83926508C800}" destId="{30B27AC5-B6F3-4F72-A823-1837304C4503}" srcOrd="1" destOrd="0" parTransId="{D61639E4-0541-424D-8ED5-77FDDBA3B64A}" sibTransId="{B6E99235-B1AF-4EF6-AD19-443F588DB6A3}"/>
    <dgm:cxn modelId="{DF4FE6C2-E43E-4FA3-B9D1-EE314899A180}" type="presParOf" srcId="{BDFDF765-BA46-41F7-A913-24FD8DE89AD9}" destId="{7145E6AC-C16A-4B6D-9692-230FD3E25333}" srcOrd="0" destOrd="0" presId="urn:microsoft.com/office/officeart/2005/8/layout/vList2"/>
    <dgm:cxn modelId="{6AE044D4-44C6-4CFA-9AC5-92C1228B279D}" type="presParOf" srcId="{BDFDF765-BA46-41F7-A913-24FD8DE89AD9}" destId="{4247C8AE-EB2E-438F-8343-A722DEE0AB0F}" srcOrd="1" destOrd="0" presId="urn:microsoft.com/office/officeart/2005/8/layout/vList2"/>
    <dgm:cxn modelId="{7C73C73C-00A2-467C-9792-353D8C86CD28}" type="presParOf" srcId="{BDFDF765-BA46-41F7-A913-24FD8DE89AD9}" destId="{DCD5D672-FE86-405C-B3E4-5EE68B19B553}" srcOrd="2" destOrd="0" presId="urn:microsoft.com/office/officeart/2005/8/layout/vList2"/>
    <dgm:cxn modelId="{118EEF05-9638-47A5-9BE5-EEEE67E23A5B}" type="presParOf" srcId="{BDFDF765-BA46-41F7-A913-24FD8DE89AD9}" destId="{4590C45E-DA5F-43C8-965D-8722A44B1227}" srcOrd="3" destOrd="0" presId="urn:microsoft.com/office/officeart/2005/8/layout/vList2"/>
    <dgm:cxn modelId="{38AF2966-09AA-4B73-9F83-CBA402929588}" type="presParOf" srcId="{BDFDF765-BA46-41F7-A913-24FD8DE89AD9}" destId="{1EDAAB2A-2826-49B5-A8AA-F925BACEF6BA}" srcOrd="4" destOrd="0" presId="urn:microsoft.com/office/officeart/2005/8/layout/vList2"/>
    <dgm:cxn modelId="{61E0C33C-0030-490A-8882-DDAC525B5F66}" type="presParOf" srcId="{BDFDF765-BA46-41F7-A913-24FD8DE89AD9}" destId="{04EC267A-48C0-412B-83F1-044FAA1392FD}" srcOrd="5" destOrd="0" presId="urn:microsoft.com/office/officeart/2005/8/layout/vList2"/>
    <dgm:cxn modelId="{130FBDE1-E5EB-4992-8640-A0E633DE9E78}" type="presParOf" srcId="{BDFDF765-BA46-41F7-A913-24FD8DE89AD9}" destId="{254C2EED-8634-49C7-9188-F21ACA695C27}" srcOrd="6" destOrd="0" presId="urn:microsoft.com/office/officeart/2005/8/layout/vList2"/>
    <dgm:cxn modelId="{D7C363E2-F8F4-49AE-A087-0043BEA2D687}" type="presParOf" srcId="{BDFDF765-BA46-41F7-A913-24FD8DE89AD9}" destId="{53645109-F53C-416A-9CE8-144EC8C9484E}" srcOrd="7" destOrd="0" presId="urn:microsoft.com/office/officeart/2005/8/layout/vList2"/>
    <dgm:cxn modelId="{60F3FE6C-DDE1-4DEB-B659-69C6121B94EF}" type="presParOf" srcId="{BDFDF765-BA46-41F7-A913-24FD8DE89AD9}" destId="{63200060-6F42-4255-B3A4-976B64813119}" srcOrd="8" destOrd="0" presId="urn:microsoft.com/office/officeart/2005/8/layout/vList2"/>
    <dgm:cxn modelId="{B15D80C0-44CB-410F-87E9-F7382F048ADC}" type="presParOf" srcId="{BDFDF765-BA46-41F7-A913-24FD8DE89AD9}" destId="{092A284E-513D-4599-B3B5-F7416C5E9EA6}" srcOrd="9" destOrd="0" presId="urn:microsoft.com/office/officeart/2005/8/layout/vList2"/>
    <dgm:cxn modelId="{BBB77015-2202-4191-A3FD-D740EA1D367C}" type="presParOf" srcId="{BDFDF765-BA46-41F7-A913-24FD8DE89AD9}" destId="{73CA8EBD-6F43-4B2C-B6E8-75F04BD5A887}" srcOrd="10" destOrd="0" presId="urn:microsoft.com/office/officeart/2005/8/layout/vList2"/>
    <dgm:cxn modelId="{A33DD6B2-A931-45DF-BBC9-B2B2DA4A480F}" type="presParOf" srcId="{BDFDF765-BA46-41F7-A913-24FD8DE89AD9}" destId="{81423054-0D90-4AC1-8137-AF30482C3465}" srcOrd="11" destOrd="0" presId="urn:microsoft.com/office/officeart/2005/8/layout/vList2"/>
    <dgm:cxn modelId="{10B2B4AE-A54A-401B-A705-0E9B2D31C3BA}" type="presParOf" srcId="{BDFDF765-BA46-41F7-A913-24FD8DE89AD9}" destId="{3CB2D69A-D15A-47DA-A921-A7688540707E}" srcOrd="12" destOrd="0" presId="urn:microsoft.com/office/officeart/2005/8/layout/vList2"/>
    <dgm:cxn modelId="{8402D713-E26B-454D-B640-4786384528D1}" type="presParOf" srcId="{BDFDF765-BA46-41F7-A913-24FD8DE89AD9}" destId="{6AF03AAA-7FD4-4FFB-9ECF-2FA2F2DBD03D}" srcOrd="13" destOrd="0" presId="urn:microsoft.com/office/officeart/2005/8/layout/vList2"/>
    <dgm:cxn modelId="{D12957D6-FBEE-4880-95A7-271E4D727EF1}" type="presParOf" srcId="{BDFDF765-BA46-41F7-A913-24FD8DE89AD9}" destId="{58157CC7-4580-4017-B4E7-C500415DFEE7}" srcOrd="14" destOrd="0" presId="urn:microsoft.com/office/officeart/2005/8/layout/vList2"/>
    <dgm:cxn modelId="{2625DA70-F58E-4074-89B6-4E39D30899AE}" type="presParOf" srcId="{BDFDF765-BA46-41F7-A913-24FD8DE89AD9}" destId="{F68F8CF0-3C41-430B-8C10-06FF3B00A0CA}" srcOrd="15" destOrd="0" presId="urn:microsoft.com/office/officeart/2005/8/layout/vList2"/>
    <dgm:cxn modelId="{75AE9909-ECB8-4894-9095-096E4DB6FA18}" type="presParOf" srcId="{BDFDF765-BA46-41F7-A913-24FD8DE89AD9}" destId="{D0F02CF7-3EF7-4F81-8E33-0EA5A2B096B9}"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0347E9-747C-4074-8ADB-4029F5D4145E}"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4DA0DED3-A86A-4A43-8443-B9A00B262268}">
      <dgm:prSet/>
      <dgm:spPr>
        <a:noFill/>
      </dgm:spPr>
      <dgm:t>
        <a:bodyPr/>
        <a:lstStyle/>
        <a:p>
          <a:r>
            <a:rPr lang="en-GB" dirty="0"/>
            <a:t>how children play and learn by: </a:t>
          </a:r>
          <a:endParaRPr lang="en-US" dirty="0"/>
        </a:p>
      </dgm:t>
    </dgm:pt>
    <dgm:pt modelId="{173E42DA-2DE3-4D60-9970-9D72B5B96D88}" type="parTrans" cxnId="{AC1E72BB-8C8F-4265-9BD6-6E0A29F1B0F2}">
      <dgm:prSet/>
      <dgm:spPr/>
      <dgm:t>
        <a:bodyPr/>
        <a:lstStyle/>
        <a:p>
          <a:endParaRPr lang="en-US"/>
        </a:p>
      </dgm:t>
    </dgm:pt>
    <dgm:pt modelId="{47922C2A-8081-4F96-8CE8-2BADB18ADE7E}" type="sibTrans" cxnId="{AC1E72BB-8C8F-4265-9BD6-6E0A29F1B0F2}">
      <dgm:prSet/>
      <dgm:spPr/>
      <dgm:t>
        <a:bodyPr/>
        <a:lstStyle/>
        <a:p>
          <a:endParaRPr lang="en-US"/>
        </a:p>
      </dgm:t>
    </dgm:pt>
    <dgm:pt modelId="{32A9AD40-C7D2-4308-8A87-EFED284E9831}">
      <dgm:prSet/>
      <dgm:spPr/>
      <dgm:t>
        <a:bodyPr/>
        <a:lstStyle/>
        <a:p>
          <a:r>
            <a:rPr lang="en-GB" dirty="0"/>
            <a:t>Observing the child’s actions and responses</a:t>
          </a:r>
          <a:endParaRPr lang="en-US" dirty="0"/>
        </a:p>
      </dgm:t>
    </dgm:pt>
    <dgm:pt modelId="{86B9003F-EAC6-49C5-99AA-4165E7794496}" type="parTrans" cxnId="{20DDFEDC-F422-4111-9075-A3979446C8C4}">
      <dgm:prSet/>
      <dgm:spPr/>
      <dgm:t>
        <a:bodyPr/>
        <a:lstStyle/>
        <a:p>
          <a:endParaRPr lang="en-US"/>
        </a:p>
      </dgm:t>
    </dgm:pt>
    <dgm:pt modelId="{C0AD01DB-8022-4803-9EE6-92011AADEC09}" type="sibTrans" cxnId="{20DDFEDC-F422-4111-9075-A3979446C8C4}">
      <dgm:prSet/>
      <dgm:spPr/>
      <dgm:t>
        <a:bodyPr/>
        <a:lstStyle/>
        <a:p>
          <a:endParaRPr lang="en-US"/>
        </a:p>
      </dgm:t>
    </dgm:pt>
    <dgm:pt modelId="{783D0F56-C8CF-463B-9215-105F0E34D951}">
      <dgm:prSet/>
      <dgm:spPr/>
      <dgm:t>
        <a:bodyPr/>
        <a:lstStyle/>
        <a:p>
          <a:r>
            <a:rPr lang="en-GB"/>
            <a:t>Providing play opportunities based on child's current skills and interests</a:t>
          </a:r>
          <a:endParaRPr lang="en-US"/>
        </a:p>
      </dgm:t>
    </dgm:pt>
    <dgm:pt modelId="{9FB10DE8-F414-43E7-964E-6C9EBFA36A37}" type="parTrans" cxnId="{5431603A-41EE-495A-A906-DE3FBF3E39BC}">
      <dgm:prSet/>
      <dgm:spPr/>
      <dgm:t>
        <a:bodyPr/>
        <a:lstStyle/>
        <a:p>
          <a:endParaRPr lang="en-US"/>
        </a:p>
      </dgm:t>
    </dgm:pt>
    <dgm:pt modelId="{C5D0436E-AA21-428F-90BC-9A742D05D8A4}" type="sibTrans" cxnId="{5431603A-41EE-495A-A906-DE3FBF3E39BC}">
      <dgm:prSet/>
      <dgm:spPr/>
      <dgm:t>
        <a:bodyPr/>
        <a:lstStyle/>
        <a:p>
          <a:endParaRPr lang="en-US"/>
        </a:p>
      </dgm:t>
    </dgm:pt>
    <dgm:pt modelId="{202B7FAE-D9BA-41D5-B010-5665ABC5AF26}">
      <dgm:prSet/>
      <dgm:spPr/>
      <dgm:t>
        <a:bodyPr/>
        <a:lstStyle/>
        <a:p>
          <a:r>
            <a:rPr lang="en-GB" dirty="0"/>
            <a:t>Planning with the family time to repeat and practice skills</a:t>
          </a:r>
          <a:endParaRPr lang="en-US" dirty="0"/>
        </a:p>
      </dgm:t>
    </dgm:pt>
    <dgm:pt modelId="{3CAB64B6-57E7-4349-BE7A-1D8D7B59CA5D}" type="parTrans" cxnId="{E4CD94F6-F4E0-4A37-93AF-1D354CD56F12}">
      <dgm:prSet/>
      <dgm:spPr/>
      <dgm:t>
        <a:bodyPr/>
        <a:lstStyle/>
        <a:p>
          <a:endParaRPr lang="en-US"/>
        </a:p>
      </dgm:t>
    </dgm:pt>
    <dgm:pt modelId="{89ACD0F6-2C2D-41A8-92A1-0F0903283C19}" type="sibTrans" cxnId="{E4CD94F6-F4E0-4A37-93AF-1D354CD56F12}">
      <dgm:prSet/>
      <dgm:spPr/>
      <dgm:t>
        <a:bodyPr/>
        <a:lstStyle/>
        <a:p>
          <a:endParaRPr lang="en-US"/>
        </a:p>
      </dgm:t>
    </dgm:pt>
    <dgm:pt modelId="{54A93853-40F1-4FE9-996D-5F458ACBABC6}">
      <dgm:prSet/>
      <dgm:spPr/>
      <dgm:t>
        <a:bodyPr/>
        <a:lstStyle/>
        <a:p>
          <a:r>
            <a:rPr lang="en-GB" dirty="0"/>
            <a:t>Being playful, having  fun and being positive</a:t>
          </a:r>
          <a:endParaRPr lang="en-US" dirty="0"/>
        </a:p>
      </dgm:t>
    </dgm:pt>
    <dgm:pt modelId="{0C692FB0-7584-4F84-A805-57B51DEE8AC4}" type="parTrans" cxnId="{18FE05E1-3031-4D57-A8F5-7737CC21406C}">
      <dgm:prSet/>
      <dgm:spPr/>
      <dgm:t>
        <a:bodyPr/>
        <a:lstStyle/>
        <a:p>
          <a:endParaRPr lang="en-US"/>
        </a:p>
      </dgm:t>
    </dgm:pt>
    <dgm:pt modelId="{747E74F1-2CFC-4091-94AB-DA6ACAD3C790}" type="sibTrans" cxnId="{18FE05E1-3031-4D57-A8F5-7737CC21406C}">
      <dgm:prSet/>
      <dgm:spPr/>
      <dgm:t>
        <a:bodyPr/>
        <a:lstStyle/>
        <a:p>
          <a:endParaRPr lang="en-US"/>
        </a:p>
      </dgm:t>
    </dgm:pt>
    <dgm:pt modelId="{83B98094-9E11-4046-86F0-064A0CB93806}" type="pres">
      <dgm:prSet presAssocID="{D70347E9-747C-4074-8ADB-4029F5D4145E}" presName="linear" presStyleCnt="0">
        <dgm:presLayoutVars>
          <dgm:animLvl val="lvl"/>
          <dgm:resizeHandles val="exact"/>
        </dgm:presLayoutVars>
      </dgm:prSet>
      <dgm:spPr/>
    </dgm:pt>
    <dgm:pt modelId="{0066ECA9-B8A1-4FBD-8C18-DE0CF4A28643}" type="pres">
      <dgm:prSet presAssocID="{4DA0DED3-A86A-4A43-8443-B9A00B262268}" presName="parentText" presStyleLbl="node1" presStyleIdx="0" presStyleCnt="5">
        <dgm:presLayoutVars>
          <dgm:chMax val="0"/>
          <dgm:bulletEnabled val="1"/>
        </dgm:presLayoutVars>
      </dgm:prSet>
      <dgm:spPr/>
    </dgm:pt>
    <dgm:pt modelId="{0DAF0035-45E3-4013-B0C8-D2769338BB13}" type="pres">
      <dgm:prSet presAssocID="{47922C2A-8081-4F96-8CE8-2BADB18ADE7E}" presName="spacer" presStyleCnt="0"/>
      <dgm:spPr/>
    </dgm:pt>
    <dgm:pt modelId="{97905268-A533-4CA8-B8F7-33F9E93A523F}" type="pres">
      <dgm:prSet presAssocID="{32A9AD40-C7D2-4308-8A87-EFED284E9831}" presName="parentText" presStyleLbl="node1" presStyleIdx="1" presStyleCnt="5">
        <dgm:presLayoutVars>
          <dgm:chMax val="0"/>
          <dgm:bulletEnabled val="1"/>
        </dgm:presLayoutVars>
      </dgm:prSet>
      <dgm:spPr/>
    </dgm:pt>
    <dgm:pt modelId="{64DC0239-F615-44D8-BCE5-A97AE9101A87}" type="pres">
      <dgm:prSet presAssocID="{C0AD01DB-8022-4803-9EE6-92011AADEC09}" presName="spacer" presStyleCnt="0"/>
      <dgm:spPr/>
    </dgm:pt>
    <dgm:pt modelId="{09805BFA-2E79-45B2-AEAD-57C0386CEFC8}" type="pres">
      <dgm:prSet presAssocID="{783D0F56-C8CF-463B-9215-105F0E34D951}" presName="parentText" presStyleLbl="node1" presStyleIdx="2" presStyleCnt="5">
        <dgm:presLayoutVars>
          <dgm:chMax val="0"/>
          <dgm:bulletEnabled val="1"/>
        </dgm:presLayoutVars>
      </dgm:prSet>
      <dgm:spPr/>
    </dgm:pt>
    <dgm:pt modelId="{21E8E4DB-F114-4C56-93F7-399EDED7694A}" type="pres">
      <dgm:prSet presAssocID="{C5D0436E-AA21-428F-90BC-9A742D05D8A4}" presName="spacer" presStyleCnt="0"/>
      <dgm:spPr/>
    </dgm:pt>
    <dgm:pt modelId="{7BB1DF2C-679A-42B3-B5AF-FF1308488D16}" type="pres">
      <dgm:prSet presAssocID="{202B7FAE-D9BA-41D5-B010-5665ABC5AF26}" presName="parentText" presStyleLbl="node1" presStyleIdx="3" presStyleCnt="5">
        <dgm:presLayoutVars>
          <dgm:chMax val="0"/>
          <dgm:bulletEnabled val="1"/>
        </dgm:presLayoutVars>
      </dgm:prSet>
      <dgm:spPr/>
    </dgm:pt>
    <dgm:pt modelId="{AA0ED6AB-E60F-40D5-BB41-773C5CC647DB}" type="pres">
      <dgm:prSet presAssocID="{89ACD0F6-2C2D-41A8-92A1-0F0903283C19}" presName="spacer" presStyleCnt="0"/>
      <dgm:spPr/>
    </dgm:pt>
    <dgm:pt modelId="{E6E604CF-661E-45AD-8730-F5E3B8165CEC}" type="pres">
      <dgm:prSet presAssocID="{54A93853-40F1-4FE9-996D-5F458ACBABC6}" presName="parentText" presStyleLbl="node1" presStyleIdx="4" presStyleCnt="5">
        <dgm:presLayoutVars>
          <dgm:chMax val="0"/>
          <dgm:bulletEnabled val="1"/>
        </dgm:presLayoutVars>
      </dgm:prSet>
      <dgm:spPr/>
    </dgm:pt>
  </dgm:ptLst>
  <dgm:cxnLst>
    <dgm:cxn modelId="{739C570F-9738-4981-AD60-5DA48A8A1523}" type="presOf" srcId="{D70347E9-747C-4074-8ADB-4029F5D4145E}" destId="{83B98094-9E11-4046-86F0-064A0CB93806}" srcOrd="0" destOrd="0" presId="urn:microsoft.com/office/officeart/2005/8/layout/vList2"/>
    <dgm:cxn modelId="{DD08EC38-04F2-45FD-933B-0CCBEFC926CE}" type="presOf" srcId="{783D0F56-C8CF-463B-9215-105F0E34D951}" destId="{09805BFA-2E79-45B2-AEAD-57C0386CEFC8}" srcOrd="0" destOrd="0" presId="urn:microsoft.com/office/officeart/2005/8/layout/vList2"/>
    <dgm:cxn modelId="{5431603A-41EE-495A-A906-DE3FBF3E39BC}" srcId="{D70347E9-747C-4074-8ADB-4029F5D4145E}" destId="{783D0F56-C8CF-463B-9215-105F0E34D951}" srcOrd="2" destOrd="0" parTransId="{9FB10DE8-F414-43E7-964E-6C9EBFA36A37}" sibTransId="{C5D0436E-AA21-428F-90BC-9A742D05D8A4}"/>
    <dgm:cxn modelId="{90A2FF42-AD8D-40A2-A145-679EDD6AF5E6}" type="presOf" srcId="{202B7FAE-D9BA-41D5-B010-5665ABC5AF26}" destId="{7BB1DF2C-679A-42B3-B5AF-FF1308488D16}" srcOrd="0" destOrd="0" presId="urn:microsoft.com/office/officeart/2005/8/layout/vList2"/>
    <dgm:cxn modelId="{3C64E146-AA55-4F50-A6AE-772F368AD36C}" type="presOf" srcId="{4DA0DED3-A86A-4A43-8443-B9A00B262268}" destId="{0066ECA9-B8A1-4FBD-8C18-DE0CF4A28643}" srcOrd="0" destOrd="0" presId="urn:microsoft.com/office/officeart/2005/8/layout/vList2"/>
    <dgm:cxn modelId="{9371E9B7-2999-45C5-995C-1941F0D0A2C6}" type="presOf" srcId="{54A93853-40F1-4FE9-996D-5F458ACBABC6}" destId="{E6E604CF-661E-45AD-8730-F5E3B8165CEC}" srcOrd="0" destOrd="0" presId="urn:microsoft.com/office/officeart/2005/8/layout/vList2"/>
    <dgm:cxn modelId="{AC1E72BB-8C8F-4265-9BD6-6E0A29F1B0F2}" srcId="{D70347E9-747C-4074-8ADB-4029F5D4145E}" destId="{4DA0DED3-A86A-4A43-8443-B9A00B262268}" srcOrd="0" destOrd="0" parTransId="{173E42DA-2DE3-4D60-9970-9D72B5B96D88}" sibTransId="{47922C2A-8081-4F96-8CE8-2BADB18ADE7E}"/>
    <dgm:cxn modelId="{E54D4ED9-F966-4749-9DC7-68077844F181}" type="presOf" srcId="{32A9AD40-C7D2-4308-8A87-EFED284E9831}" destId="{97905268-A533-4CA8-B8F7-33F9E93A523F}" srcOrd="0" destOrd="0" presId="urn:microsoft.com/office/officeart/2005/8/layout/vList2"/>
    <dgm:cxn modelId="{20DDFEDC-F422-4111-9075-A3979446C8C4}" srcId="{D70347E9-747C-4074-8ADB-4029F5D4145E}" destId="{32A9AD40-C7D2-4308-8A87-EFED284E9831}" srcOrd="1" destOrd="0" parTransId="{86B9003F-EAC6-49C5-99AA-4165E7794496}" sibTransId="{C0AD01DB-8022-4803-9EE6-92011AADEC09}"/>
    <dgm:cxn modelId="{18FE05E1-3031-4D57-A8F5-7737CC21406C}" srcId="{D70347E9-747C-4074-8ADB-4029F5D4145E}" destId="{54A93853-40F1-4FE9-996D-5F458ACBABC6}" srcOrd="4" destOrd="0" parTransId="{0C692FB0-7584-4F84-A805-57B51DEE8AC4}" sibTransId="{747E74F1-2CFC-4091-94AB-DA6ACAD3C790}"/>
    <dgm:cxn modelId="{E4CD94F6-F4E0-4A37-93AF-1D354CD56F12}" srcId="{D70347E9-747C-4074-8ADB-4029F5D4145E}" destId="{202B7FAE-D9BA-41D5-B010-5665ABC5AF26}" srcOrd="3" destOrd="0" parTransId="{3CAB64B6-57E7-4349-BE7A-1D8D7B59CA5D}" sibTransId="{89ACD0F6-2C2D-41A8-92A1-0F0903283C19}"/>
    <dgm:cxn modelId="{F459E360-8EB3-4AB5-A0FD-4BBE2D486CD7}" type="presParOf" srcId="{83B98094-9E11-4046-86F0-064A0CB93806}" destId="{0066ECA9-B8A1-4FBD-8C18-DE0CF4A28643}" srcOrd="0" destOrd="0" presId="urn:microsoft.com/office/officeart/2005/8/layout/vList2"/>
    <dgm:cxn modelId="{23D4309D-423E-410F-9720-0FB05EF8339C}" type="presParOf" srcId="{83B98094-9E11-4046-86F0-064A0CB93806}" destId="{0DAF0035-45E3-4013-B0C8-D2769338BB13}" srcOrd="1" destOrd="0" presId="urn:microsoft.com/office/officeart/2005/8/layout/vList2"/>
    <dgm:cxn modelId="{46C7E90F-EED3-48BF-9EB4-7DD3420E7004}" type="presParOf" srcId="{83B98094-9E11-4046-86F0-064A0CB93806}" destId="{97905268-A533-4CA8-B8F7-33F9E93A523F}" srcOrd="2" destOrd="0" presId="urn:microsoft.com/office/officeart/2005/8/layout/vList2"/>
    <dgm:cxn modelId="{63B29A31-27CD-4BA6-B21A-7A9EEFC072B6}" type="presParOf" srcId="{83B98094-9E11-4046-86F0-064A0CB93806}" destId="{64DC0239-F615-44D8-BCE5-A97AE9101A87}" srcOrd="3" destOrd="0" presId="urn:microsoft.com/office/officeart/2005/8/layout/vList2"/>
    <dgm:cxn modelId="{686D5199-CCF8-4209-A978-B6F6CD5FF37B}" type="presParOf" srcId="{83B98094-9E11-4046-86F0-064A0CB93806}" destId="{09805BFA-2E79-45B2-AEAD-57C0386CEFC8}" srcOrd="4" destOrd="0" presId="urn:microsoft.com/office/officeart/2005/8/layout/vList2"/>
    <dgm:cxn modelId="{23AA5169-ECFD-4EB1-9B07-6A851C284A9D}" type="presParOf" srcId="{83B98094-9E11-4046-86F0-064A0CB93806}" destId="{21E8E4DB-F114-4C56-93F7-399EDED7694A}" srcOrd="5" destOrd="0" presId="urn:microsoft.com/office/officeart/2005/8/layout/vList2"/>
    <dgm:cxn modelId="{EF6D6B4A-1E9B-421D-9CFC-7EB310AE6F63}" type="presParOf" srcId="{83B98094-9E11-4046-86F0-064A0CB93806}" destId="{7BB1DF2C-679A-42B3-B5AF-FF1308488D16}" srcOrd="6" destOrd="0" presId="urn:microsoft.com/office/officeart/2005/8/layout/vList2"/>
    <dgm:cxn modelId="{B4A01AD5-88D4-4DC5-BAA9-230E3BA07A4A}" type="presParOf" srcId="{83B98094-9E11-4046-86F0-064A0CB93806}" destId="{AA0ED6AB-E60F-40D5-BB41-773C5CC647DB}" srcOrd="7" destOrd="0" presId="urn:microsoft.com/office/officeart/2005/8/layout/vList2"/>
    <dgm:cxn modelId="{46E07679-A4C7-4113-BE32-BDDFBB96E62B}" type="presParOf" srcId="{83B98094-9E11-4046-86F0-064A0CB93806}" destId="{E6E604CF-661E-45AD-8730-F5E3B8165CE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878310F-FE25-4C17-A5D8-104A1E2C07AC}" type="doc">
      <dgm:prSet loTypeId="urn:microsoft.com/office/officeart/2005/8/layout/radial4" loCatId="relationship" qsTypeId="urn:microsoft.com/office/officeart/2005/8/quickstyle/simple3" qsCatId="simple" csTypeId="urn:microsoft.com/office/officeart/2005/8/colors/accent1_2" csCatId="accent1" phldr="1"/>
      <dgm:spPr/>
      <dgm:t>
        <a:bodyPr/>
        <a:lstStyle/>
        <a:p>
          <a:endParaRPr lang="en-GB"/>
        </a:p>
      </dgm:t>
    </dgm:pt>
    <dgm:pt modelId="{E59CB8A9-CC9F-4E7B-A9B0-99D6EC6A3505}">
      <dgm:prSet phldrT="[Text]" custT="1"/>
      <dgm:spPr>
        <a:blipFill rotWithShape="0">
          <a:blip xmlns:r="http://schemas.openxmlformats.org/officeDocument/2006/relationships" r:embed="rId1"/>
          <a:stretch>
            <a:fillRect/>
          </a:stretch>
        </a:blipFill>
      </dgm:spPr>
      <dgm:t>
        <a:bodyPr/>
        <a:lstStyle/>
        <a:p>
          <a:endParaRPr lang="en-GB" sz="2400" dirty="0"/>
        </a:p>
      </dgm:t>
    </dgm:pt>
    <dgm:pt modelId="{44977A3F-C2E2-4AE1-87CB-135478B41D08}" type="parTrans" cxnId="{93FB774A-C9EC-4D41-898F-707BE9FF469F}">
      <dgm:prSet/>
      <dgm:spPr/>
      <dgm:t>
        <a:bodyPr/>
        <a:lstStyle/>
        <a:p>
          <a:endParaRPr lang="en-GB" sz="1600"/>
        </a:p>
      </dgm:t>
    </dgm:pt>
    <dgm:pt modelId="{87884CB9-D7DB-42CB-BCA3-EF1592C4E176}" type="sibTrans" cxnId="{93FB774A-C9EC-4D41-898F-707BE9FF469F}">
      <dgm:prSet/>
      <dgm:spPr/>
      <dgm:t>
        <a:bodyPr/>
        <a:lstStyle/>
        <a:p>
          <a:endParaRPr lang="en-GB" sz="1600"/>
        </a:p>
      </dgm:t>
    </dgm:pt>
    <dgm:pt modelId="{717AE9EF-37CB-446F-8616-5D3A71366D6E}">
      <dgm:prSet phldrT="[Text]" custT="1"/>
      <dgm:spPr/>
      <dgm:t>
        <a:bodyPr/>
        <a:lstStyle/>
        <a:p>
          <a:r>
            <a:rPr lang="en-GB" sz="2800" dirty="0"/>
            <a:t>1) Develop a wide range of  play skills</a:t>
          </a:r>
        </a:p>
      </dgm:t>
    </dgm:pt>
    <dgm:pt modelId="{9154827A-54DA-4F94-91BA-F99C0C1C67AF}" type="parTrans" cxnId="{9F6D1118-7218-48A8-A3D8-DB02F6215C5E}">
      <dgm:prSet/>
      <dgm:spPr/>
      <dgm:t>
        <a:bodyPr/>
        <a:lstStyle/>
        <a:p>
          <a:endParaRPr lang="en-GB" sz="1600"/>
        </a:p>
      </dgm:t>
    </dgm:pt>
    <dgm:pt modelId="{F0005F3D-81C4-44B3-920D-B8B1742A756F}" type="sibTrans" cxnId="{9F6D1118-7218-48A8-A3D8-DB02F6215C5E}">
      <dgm:prSet/>
      <dgm:spPr/>
      <dgm:t>
        <a:bodyPr/>
        <a:lstStyle/>
        <a:p>
          <a:endParaRPr lang="en-GB" sz="1600"/>
        </a:p>
      </dgm:t>
    </dgm:pt>
    <dgm:pt modelId="{F5AF2A48-F9AC-4B1C-B14E-DCF3209A2FE4}">
      <dgm:prSet phldrT="[Text]" custT="1"/>
      <dgm:spPr/>
      <dgm:t>
        <a:bodyPr/>
        <a:lstStyle/>
        <a:p>
          <a:r>
            <a:rPr lang="en-GB" sz="2800" dirty="0"/>
            <a:t>2) Learn to share play with others</a:t>
          </a:r>
        </a:p>
      </dgm:t>
    </dgm:pt>
    <dgm:pt modelId="{B8200E8F-DCDE-4A0E-9411-48456F99994C}" type="parTrans" cxnId="{DF9A0667-5F28-4296-A415-0029890F738B}">
      <dgm:prSet/>
      <dgm:spPr/>
      <dgm:t>
        <a:bodyPr/>
        <a:lstStyle/>
        <a:p>
          <a:endParaRPr lang="en-GB" sz="1600"/>
        </a:p>
      </dgm:t>
    </dgm:pt>
    <dgm:pt modelId="{4DF23C9C-2DB1-44A6-AB8E-EE8583B753AF}" type="sibTrans" cxnId="{DF9A0667-5F28-4296-A415-0029890F738B}">
      <dgm:prSet/>
      <dgm:spPr/>
      <dgm:t>
        <a:bodyPr/>
        <a:lstStyle/>
        <a:p>
          <a:endParaRPr lang="en-GB" sz="1600"/>
        </a:p>
      </dgm:t>
    </dgm:pt>
    <dgm:pt modelId="{CD71FB8B-296B-4759-82EA-CAAF7BEF965D}">
      <dgm:prSet phldrT="[Text]" custT="1"/>
      <dgm:spPr/>
      <dgm:t>
        <a:bodyPr/>
        <a:lstStyle/>
        <a:p>
          <a:r>
            <a:rPr lang="en-GB" sz="2800" dirty="0"/>
            <a:t>3) Generalise play skills learned</a:t>
          </a:r>
        </a:p>
      </dgm:t>
    </dgm:pt>
    <dgm:pt modelId="{BADF0C91-2371-47F6-92F6-09A340D4FEAC}" type="parTrans" cxnId="{A370BB13-9B90-4401-B114-1781FF11F130}">
      <dgm:prSet/>
      <dgm:spPr/>
      <dgm:t>
        <a:bodyPr/>
        <a:lstStyle/>
        <a:p>
          <a:endParaRPr lang="en-GB" sz="1600"/>
        </a:p>
      </dgm:t>
    </dgm:pt>
    <dgm:pt modelId="{C6EC0FAD-10DE-45A0-BDE0-7E89239588D6}" type="sibTrans" cxnId="{A370BB13-9B90-4401-B114-1781FF11F130}">
      <dgm:prSet/>
      <dgm:spPr/>
      <dgm:t>
        <a:bodyPr/>
        <a:lstStyle/>
        <a:p>
          <a:endParaRPr lang="en-GB" sz="1600"/>
        </a:p>
      </dgm:t>
    </dgm:pt>
    <dgm:pt modelId="{1125E863-474B-450F-B7F0-844C6DCA3BFE}">
      <dgm:prSet custT="1"/>
      <dgm:spPr/>
      <dgm:t>
        <a:bodyPr/>
        <a:lstStyle/>
        <a:p>
          <a:endParaRPr lang="en-GB" sz="1600"/>
        </a:p>
      </dgm:t>
    </dgm:pt>
    <dgm:pt modelId="{C6515F73-5461-444F-840B-112B6B7616F8}" type="parTrans" cxnId="{C8B0E6E7-A0B3-4394-BC14-D5922A144E56}">
      <dgm:prSet/>
      <dgm:spPr/>
      <dgm:t>
        <a:bodyPr/>
        <a:lstStyle/>
        <a:p>
          <a:endParaRPr lang="en-GB" sz="1600"/>
        </a:p>
      </dgm:t>
    </dgm:pt>
    <dgm:pt modelId="{C8646168-C0F6-440E-9EEC-8812FE2AF0DC}" type="sibTrans" cxnId="{C8B0E6E7-A0B3-4394-BC14-D5922A144E56}">
      <dgm:prSet/>
      <dgm:spPr/>
      <dgm:t>
        <a:bodyPr/>
        <a:lstStyle/>
        <a:p>
          <a:endParaRPr lang="en-GB" sz="1600"/>
        </a:p>
      </dgm:t>
    </dgm:pt>
    <dgm:pt modelId="{891653DF-7345-4283-8819-09A8E8DC9991}" type="pres">
      <dgm:prSet presAssocID="{F878310F-FE25-4C17-A5D8-104A1E2C07AC}" presName="cycle" presStyleCnt="0">
        <dgm:presLayoutVars>
          <dgm:chMax val="1"/>
          <dgm:dir/>
          <dgm:animLvl val="ctr"/>
          <dgm:resizeHandles val="exact"/>
        </dgm:presLayoutVars>
      </dgm:prSet>
      <dgm:spPr/>
    </dgm:pt>
    <dgm:pt modelId="{A12682AA-7A04-42BB-BC9C-ED3D681DBA25}" type="pres">
      <dgm:prSet presAssocID="{E59CB8A9-CC9F-4E7B-A9B0-99D6EC6A3505}" presName="centerShape" presStyleLbl="node0" presStyleIdx="0" presStyleCnt="1" custScaleX="114848"/>
      <dgm:spPr/>
    </dgm:pt>
    <dgm:pt modelId="{A06AEC5E-1E2C-4B0A-B4A1-8BF6FEA483B8}" type="pres">
      <dgm:prSet presAssocID="{9154827A-54DA-4F94-91BA-F99C0C1C67AF}" presName="parTrans" presStyleLbl="bgSibTrans2D1" presStyleIdx="0" presStyleCnt="3"/>
      <dgm:spPr/>
    </dgm:pt>
    <dgm:pt modelId="{3790E654-ED36-4FB2-90F6-B96145B066E8}" type="pres">
      <dgm:prSet presAssocID="{717AE9EF-37CB-446F-8616-5D3A71366D6E}" presName="node" presStyleLbl="node1" presStyleIdx="0" presStyleCnt="3">
        <dgm:presLayoutVars>
          <dgm:bulletEnabled val="1"/>
        </dgm:presLayoutVars>
      </dgm:prSet>
      <dgm:spPr/>
    </dgm:pt>
    <dgm:pt modelId="{1B83B7C3-99CB-4465-AE1A-736E1D15BC6A}" type="pres">
      <dgm:prSet presAssocID="{B8200E8F-DCDE-4A0E-9411-48456F99994C}" presName="parTrans" presStyleLbl="bgSibTrans2D1" presStyleIdx="1" presStyleCnt="3"/>
      <dgm:spPr/>
    </dgm:pt>
    <dgm:pt modelId="{1D19CF86-82BC-4D4D-8814-369E28F4F626}" type="pres">
      <dgm:prSet presAssocID="{F5AF2A48-F9AC-4B1C-B14E-DCF3209A2FE4}" presName="node" presStyleLbl="node1" presStyleIdx="1" presStyleCnt="3">
        <dgm:presLayoutVars>
          <dgm:bulletEnabled val="1"/>
        </dgm:presLayoutVars>
      </dgm:prSet>
      <dgm:spPr/>
    </dgm:pt>
    <dgm:pt modelId="{63FDEE4D-A7B4-448E-B730-C72C2AE737EF}" type="pres">
      <dgm:prSet presAssocID="{BADF0C91-2371-47F6-92F6-09A340D4FEAC}" presName="parTrans" presStyleLbl="bgSibTrans2D1" presStyleIdx="2" presStyleCnt="3"/>
      <dgm:spPr/>
    </dgm:pt>
    <dgm:pt modelId="{0B8B1378-AD30-4B59-A4E9-381EDE8522B6}" type="pres">
      <dgm:prSet presAssocID="{CD71FB8B-296B-4759-82EA-CAAF7BEF965D}" presName="node" presStyleLbl="node1" presStyleIdx="2" presStyleCnt="3" custScaleX="107474">
        <dgm:presLayoutVars>
          <dgm:bulletEnabled val="1"/>
        </dgm:presLayoutVars>
      </dgm:prSet>
      <dgm:spPr/>
    </dgm:pt>
  </dgm:ptLst>
  <dgm:cxnLst>
    <dgm:cxn modelId="{A370BB13-9B90-4401-B114-1781FF11F130}" srcId="{E59CB8A9-CC9F-4E7B-A9B0-99D6EC6A3505}" destId="{CD71FB8B-296B-4759-82EA-CAAF7BEF965D}" srcOrd="2" destOrd="0" parTransId="{BADF0C91-2371-47F6-92F6-09A340D4FEAC}" sibTransId="{C6EC0FAD-10DE-45A0-BDE0-7E89239588D6}"/>
    <dgm:cxn modelId="{9F6D1118-7218-48A8-A3D8-DB02F6215C5E}" srcId="{E59CB8A9-CC9F-4E7B-A9B0-99D6EC6A3505}" destId="{717AE9EF-37CB-446F-8616-5D3A71366D6E}" srcOrd="0" destOrd="0" parTransId="{9154827A-54DA-4F94-91BA-F99C0C1C67AF}" sibTransId="{F0005F3D-81C4-44B3-920D-B8B1742A756F}"/>
    <dgm:cxn modelId="{2CD9912E-5C09-42CF-BC91-C4C601AEB6E4}" type="presOf" srcId="{F5AF2A48-F9AC-4B1C-B14E-DCF3209A2FE4}" destId="{1D19CF86-82BC-4D4D-8814-369E28F4F626}" srcOrd="0" destOrd="0" presId="urn:microsoft.com/office/officeart/2005/8/layout/radial4"/>
    <dgm:cxn modelId="{DF9A0667-5F28-4296-A415-0029890F738B}" srcId="{E59CB8A9-CC9F-4E7B-A9B0-99D6EC6A3505}" destId="{F5AF2A48-F9AC-4B1C-B14E-DCF3209A2FE4}" srcOrd="1" destOrd="0" parTransId="{B8200E8F-DCDE-4A0E-9411-48456F99994C}" sibTransId="{4DF23C9C-2DB1-44A6-AB8E-EE8583B753AF}"/>
    <dgm:cxn modelId="{93FB774A-C9EC-4D41-898F-707BE9FF469F}" srcId="{F878310F-FE25-4C17-A5D8-104A1E2C07AC}" destId="{E59CB8A9-CC9F-4E7B-A9B0-99D6EC6A3505}" srcOrd="0" destOrd="0" parTransId="{44977A3F-C2E2-4AE1-87CB-135478B41D08}" sibTransId="{87884CB9-D7DB-42CB-BCA3-EF1592C4E176}"/>
    <dgm:cxn modelId="{4B0B7A8C-D8E9-4064-9DDC-5833D609656B}" type="presOf" srcId="{E59CB8A9-CC9F-4E7B-A9B0-99D6EC6A3505}" destId="{A12682AA-7A04-42BB-BC9C-ED3D681DBA25}" srcOrd="0" destOrd="0" presId="urn:microsoft.com/office/officeart/2005/8/layout/radial4"/>
    <dgm:cxn modelId="{A0AB5193-5E5D-4259-ACF3-A2C804BA6BD2}" type="presOf" srcId="{CD71FB8B-296B-4759-82EA-CAAF7BEF965D}" destId="{0B8B1378-AD30-4B59-A4E9-381EDE8522B6}" srcOrd="0" destOrd="0" presId="urn:microsoft.com/office/officeart/2005/8/layout/radial4"/>
    <dgm:cxn modelId="{EB1015D9-2080-4009-ACB4-AA5E0243287F}" type="presOf" srcId="{9154827A-54DA-4F94-91BA-F99C0C1C67AF}" destId="{A06AEC5E-1E2C-4B0A-B4A1-8BF6FEA483B8}" srcOrd="0" destOrd="0" presId="urn:microsoft.com/office/officeart/2005/8/layout/radial4"/>
    <dgm:cxn modelId="{9FE04FE2-7294-4F22-81D7-0983D74FAD2C}" type="presOf" srcId="{717AE9EF-37CB-446F-8616-5D3A71366D6E}" destId="{3790E654-ED36-4FB2-90F6-B96145B066E8}" srcOrd="0" destOrd="0" presId="urn:microsoft.com/office/officeart/2005/8/layout/radial4"/>
    <dgm:cxn modelId="{EBD4E9E6-694A-4FE5-9462-9436E0229729}" type="presOf" srcId="{F878310F-FE25-4C17-A5D8-104A1E2C07AC}" destId="{891653DF-7345-4283-8819-09A8E8DC9991}" srcOrd="0" destOrd="0" presId="urn:microsoft.com/office/officeart/2005/8/layout/radial4"/>
    <dgm:cxn modelId="{43D8BFE7-5336-4E3C-9DFB-515B43CCEA3B}" type="presOf" srcId="{BADF0C91-2371-47F6-92F6-09A340D4FEAC}" destId="{63FDEE4D-A7B4-448E-B730-C72C2AE737EF}" srcOrd="0" destOrd="0" presId="urn:microsoft.com/office/officeart/2005/8/layout/radial4"/>
    <dgm:cxn modelId="{C8B0E6E7-A0B3-4394-BC14-D5922A144E56}" srcId="{F878310F-FE25-4C17-A5D8-104A1E2C07AC}" destId="{1125E863-474B-450F-B7F0-844C6DCA3BFE}" srcOrd="1" destOrd="0" parTransId="{C6515F73-5461-444F-840B-112B6B7616F8}" sibTransId="{C8646168-C0F6-440E-9EEC-8812FE2AF0DC}"/>
    <dgm:cxn modelId="{D0FBEAFC-0BA0-461C-8C7A-D11EAD7DD73B}" type="presOf" srcId="{B8200E8F-DCDE-4A0E-9411-48456F99994C}" destId="{1B83B7C3-99CB-4465-AE1A-736E1D15BC6A}" srcOrd="0" destOrd="0" presId="urn:microsoft.com/office/officeart/2005/8/layout/radial4"/>
    <dgm:cxn modelId="{DEE3F6EA-AF5D-4C77-AEEE-A41BD29B1B28}" type="presParOf" srcId="{891653DF-7345-4283-8819-09A8E8DC9991}" destId="{A12682AA-7A04-42BB-BC9C-ED3D681DBA25}" srcOrd="0" destOrd="0" presId="urn:microsoft.com/office/officeart/2005/8/layout/radial4"/>
    <dgm:cxn modelId="{F492D9B5-F25A-4659-BE73-E3FBB9804FC1}" type="presParOf" srcId="{891653DF-7345-4283-8819-09A8E8DC9991}" destId="{A06AEC5E-1E2C-4B0A-B4A1-8BF6FEA483B8}" srcOrd="1" destOrd="0" presId="urn:microsoft.com/office/officeart/2005/8/layout/radial4"/>
    <dgm:cxn modelId="{338EC212-E28F-4A9C-B5A4-D39B55901EA6}" type="presParOf" srcId="{891653DF-7345-4283-8819-09A8E8DC9991}" destId="{3790E654-ED36-4FB2-90F6-B96145B066E8}" srcOrd="2" destOrd="0" presId="urn:microsoft.com/office/officeart/2005/8/layout/radial4"/>
    <dgm:cxn modelId="{0DEB482C-CC62-46DF-8A15-1DEA04A1E320}" type="presParOf" srcId="{891653DF-7345-4283-8819-09A8E8DC9991}" destId="{1B83B7C3-99CB-4465-AE1A-736E1D15BC6A}" srcOrd="3" destOrd="0" presId="urn:microsoft.com/office/officeart/2005/8/layout/radial4"/>
    <dgm:cxn modelId="{8A96A995-FDA7-4FC0-B8C1-48506A47408F}" type="presParOf" srcId="{891653DF-7345-4283-8819-09A8E8DC9991}" destId="{1D19CF86-82BC-4D4D-8814-369E28F4F626}" srcOrd="4" destOrd="0" presId="urn:microsoft.com/office/officeart/2005/8/layout/radial4"/>
    <dgm:cxn modelId="{9C0CCA33-0AD4-4AB5-BCC6-E97999C0D6A4}" type="presParOf" srcId="{891653DF-7345-4283-8819-09A8E8DC9991}" destId="{63FDEE4D-A7B4-448E-B730-C72C2AE737EF}" srcOrd="5" destOrd="0" presId="urn:microsoft.com/office/officeart/2005/8/layout/radial4"/>
    <dgm:cxn modelId="{CC0291A8-FF98-41A1-B2EB-E7180B4ED9C5}" type="presParOf" srcId="{891653DF-7345-4283-8819-09A8E8DC9991}" destId="{0B8B1378-AD30-4B59-A4E9-381EDE8522B6}"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080F453-34BE-424B-A8C3-62ED0DC54C38}" type="doc">
      <dgm:prSet loTypeId="urn:microsoft.com/office/officeart/2005/8/layout/rings+Icon" loCatId="relationship" qsTypeId="urn:microsoft.com/office/officeart/2005/8/quickstyle/simple1" qsCatId="simple" csTypeId="urn:microsoft.com/office/officeart/2005/8/colors/accent1_2" csCatId="accent1" phldr="1"/>
      <dgm:spPr/>
      <dgm:t>
        <a:bodyPr/>
        <a:lstStyle/>
        <a:p>
          <a:endParaRPr lang="en-GB"/>
        </a:p>
      </dgm:t>
    </dgm:pt>
    <dgm:pt modelId="{9F552C90-FEC2-45E1-A53D-4DA51F3530AF}">
      <dgm:prSet phldrT="[Text]" custT="1"/>
      <dgm:spPr>
        <a:solidFill>
          <a:schemeClr val="accent2"/>
        </a:solidFill>
      </dgm:spPr>
      <dgm:t>
        <a:bodyPr/>
        <a:lstStyle/>
        <a:p>
          <a:pPr algn="ctr"/>
          <a:r>
            <a:rPr lang="en-GB" sz="3200" dirty="0">
              <a:solidFill>
                <a:schemeClr val="bg1"/>
              </a:solidFill>
            </a:rPr>
            <a:t>Learning about my world</a:t>
          </a:r>
        </a:p>
      </dgm:t>
    </dgm:pt>
    <dgm:pt modelId="{E6CE18ED-44CC-432F-9AA8-BA95AF5311C5}" type="parTrans" cxnId="{4087996B-94B4-45F9-A9FF-AAAC1ADAF74F}">
      <dgm:prSet/>
      <dgm:spPr/>
      <dgm:t>
        <a:bodyPr/>
        <a:lstStyle/>
        <a:p>
          <a:endParaRPr lang="en-GB"/>
        </a:p>
      </dgm:t>
    </dgm:pt>
    <dgm:pt modelId="{DDCD7A1B-8662-4BF2-AC47-4621D4D532D6}" type="sibTrans" cxnId="{4087996B-94B4-45F9-A9FF-AAAC1ADAF74F}">
      <dgm:prSet/>
      <dgm:spPr/>
      <dgm:t>
        <a:bodyPr/>
        <a:lstStyle/>
        <a:p>
          <a:endParaRPr lang="en-GB"/>
        </a:p>
      </dgm:t>
    </dgm:pt>
    <dgm:pt modelId="{22D3A6E7-8D8E-4098-AE66-82C02D90CAB2}">
      <dgm:prSet phldrT="[Text]"/>
      <dgm:spPr>
        <a:solidFill>
          <a:srgbClr val="7030A0"/>
        </a:solidFill>
      </dgm:spPr>
      <dgm:t>
        <a:bodyPr/>
        <a:lstStyle/>
        <a:p>
          <a:r>
            <a:rPr lang="en-GB" dirty="0">
              <a:solidFill>
                <a:schemeClr val="bg1"/>
              </a:solidFill>
            </a:rPr>
            <a:t>Shared</a:t>
          </a:r>
          <a:r>
            <a:rPr lang="en-GB" baseline="0" dirty="0">
              <a:solidFill>
                <a:schemeClr val="bg1"/>
              </a:solidFill>
            </a:rPr>
            <a:t> attention, cause and effect</a:t>
          </a:r>
          <a:endParaRPr lang="en-GB" dirty="0">
            <a:solidFill>
              <a:schemeClr val="bg1"/>
            </a:solidFill>
          </a:endParaRPr>
        </a:p>
      </dgm:t>
    </dgm:pt>
    <dgm:pt modelId="{29298D1A-37EF-4477-897A-63B2B8CCC055}" type="parTrans" cxnId="{7828E9E5-232F-48D2-8BBC-1580F76840AD}">
      <dgm:prSet/>
      <dgm:spPr/>
      <dgm:t>
        <a:bodyPr/>
        <a:lstStyle/>
        <a:p>
          <a:endParaRPr lang="en-GB"/>
        </a:p>
      </dgm:t>
    </dgm:pt>
    <dgm:pt modelId="{7E58DD88-F3B5-45D6-930E-8AFF9E84E3F8}" type="sibTrans" cxnId="{7828E9E5-232F-48D2-8BBC-1580F76840AD}">
      <dgm:prSet/>
      <dgm:spPr/>
      <dgm:t>
        <a:bodyPr/>
        <a:lstStyle/>
        <a:p>
          <a:endParaRPr lang="en-GB"/>
        </a:p>
      </dgm:t>
    </dgm:pt>
    <dgm:pt modelId="{C533CC8F-C51D-4F18-BFC0-D85A55896C89}">
      <dgm:prSet phldrT="[Text]"/>
      <dgm:spPr>
        <a:solidFill>
          <a:schemeClr val="accent3"/>
        </a:solidFill>
      </dgm:spPr>
      <dgm:t>
        <a:bodyPr/>
        <a:lstStyle/>
        <a:p>
          <a:r>
            <a:rPr lang="en-GB" dirty="0">
              <a:solidFill>
                <a:schemeClr val="bg1"/>
              </a:solidFill>
            </a:rPr>
            <a:t>Sensory play</a:t>
          </a:r>
        </a:p>
      </dgm:t>
    </dgm:pt>
    <dgm:pt modelId="{DE645F58-34DC-4B4F-92B1-847E8A916721}" type="parTrans" cxnId="{9A9FB148-CFF3-404F-85F6-DA1887095576}">
      <dgm:prSet/>
      <dgm:spPr/>
      <dgm:t>
        <a:bodyPr/>
        <a:lstStyle/>
        <a:p>
          <a:endParaRPr lang="en-GB"/>
        </a:p>
      </dgm:t>
    </dgm:pt>
    <dgm:pt modelId="{8DCF97E9-55CE-41BB-87E3-5550EB6E313C}" type="sibTrans" cxnId="{9A9FB148-CFF3-404F-85F6-DA1887095576}">
      <dgm:prSet/>
      <dgm:spPr/>
      <dgm:t>
        <a:bodyPr/>
        <a:lstStyle/>
        <a:p>
          <a:endParaRPr lang="en-GB"/>
        </a:p>
      </dgm:t>
    </dgm:pt>
    <dgm:pt modelId="{B89ABDB7-93B1-41C2-880D-014FAFB42E75}" type="pres">
      <dgm:prSet presAssocID="{8080F453-34BE-424B-A8C3-62ED0DC54C38}" presName="Name0" presStyleCnt="0">
        <dgm:presLayoutVars>
          <dgm:chMax val="7"/>
          <dgm:dir/>
          <dgm:resizeHandles val="exact"/>
        </dgm:presLayoutVars>
      </dgm:prSet>
      <dgm:spPr/>
    </dgm:pt>
    <dgm:pt modelId="{CF6C4D36-1C93-4013-BD8C-5ED4B70AA058}" type="pres">
      <dgm:prSet presAssocID="{8080F453-34BE-424B-A8C3-62ED0DC54C38}" presName="ellipse1" presStyleLbl="vennNode1" presStyleIdx="0" presStyleCnt="3">
        <dgm:presLayoutVars>
          <dgm:bulletEnabled val="1"/>
        </dgm:presLayoutVars>
      </dgm:prSet>
      <dgm:spPr/>
    </dgm:pt>
    <dgm:pt modelId="{4BFEA466-3EDD-4C34-8CC5-97F5CFEDBE26}" type="pres">
      <dgm:prSet presAssocID="{8080F453-34BE-424B-A8C3-62ED0DC54C38}" presName="ellipse2" presStyleLbl="vennNode1" presStyleIdx="1" presStyleCnt="3">
        <dgm:presLayoutVars>
          <dgm:bulletEnabled val="1"/>
        </dgm:presLayoutVars>
      </dgm:prSet>
      <dgm:spPr/>
    </dgm:pt>
    <dgm:pt modelId="{D5C4D029-222B-44D0-A530-B4970CBA00A5}" type="pres">
      <dgm:prSet presAssocID="{8080F453-34BE-424B-A8C3-62ED0DC54C38}" presName="ellipse3" presStyleLbl="vennNode1" presStyleIdx="2" presStyleCnt="3">
        <dgm:presLayoutVars>
          <dgm:bulletEnabled val="1"/>
        </dgm:presLayoutVars>
      </dgm:prSet>
      <dgm:spPr/>
    </dgm:pt>
  </dgm:ptLst>
  <dgm:cxnLst>
    <dgm:cxn modelId="{6C0C210C-0427-4E0F-A26D-18030E92A269}" type="presOf" srcId="{22D3A6E7-8D8E-4098-AE66-82C02D90CAB2}" destId="{4BFEA466-3EDD-4C34-8CC5-97F5CFEDBE26}" srcOrd="0" destOrd="0" presId="urn:microsoft.com/office/officeart/2005/8/layout/rings+Icon"/>
    <dgm:cxn modelId="{9A9FB148-CFF3-404F-85F6-DA1887095576}" srcId="{8080F453-34BE-424B-A8C3-62ED0DC54C38}" destId="{C533CC8F-C51D-4F18-BFC0-D85A55896C89}" srcOrd="2" destOrd="0" parTransId="{DE645F58-34DC-4B4F-92B1-847E8A916721}" sibTransId="{8DCF97E9-55CE-41BB-87E3-5550EB6E313C}"/>
    <dgm:cxn modelId="{4087996B-94B4-45F9-A9FF-AAAC1ADAF74F}" srcId="{8080F453-34BE-424B-A8C3-62ED0DC54C38}" destId="{9F552C90-FEC2-45E1-A53D-4DA51F3530AF}" srcOrd="0" destOrd="0" parTransId="{E6CE18ED-44CC-432F-9AA8-BA95AF5311C5}" sibTransId="{DDCD7A1B-8662-4BF2-AC47-4621D4D532D6}"/>
    <dgm:cxn modelId="{F5A34256-6B4D-4D3F-BA95-904F387B40FD}" type="presOf" srcId="{8080F453-34BE-424B-A8C3-62ED0DC54C38}" destId="{B89ABDB7-93B1-41C2-880D-014FAFB42E75}" srcOrd="0" destOrd="0" presId="urn:microsoft.com/office/officeart/2005/8/layout/rings+Icon"/>
    <dgm:cxn modelId="{4A281AA7-C20C-4A9B-A6CA-A33484248459}" type="presOf" srcId="{C533CC8F-C51D-4F18-BFC0-D85A55896C89}" destId="{D5C4D029-222B-44D0-A530-B4970CBA00A5}" srcOrd="0" destOrd="0" presId="urn:microsoft.com/office/officeart/2005/8/layout/rings+Icon"/>
    <dgm:cxn modelId="{7828E9E5-232F-48D2-8BBC-1580F76840AD}" srcId="{8080F453-34BE-424B-A8C3-62ED0DC54C38}" destId="{22D3A6E7-8D8E-4098-AE66-82C02D90CAB2}" srcOrd="1" destOrd="0" parTransId="{29298D1A-37EF-4477-897A-63B2B8CCC055}" sibTransId="{7E58DD88-F3B5-45D6-930E-8AFF9E84E3F8}"/>
    <dgm:cxn modelId="{364CABEA-41E6-4B4C-B56A-0ABD5E3BCD04}" type="presOf" srcId="{9F552C90-FEC2-45E1-A53D-4DA51F3530AF}" destId="{CF6C4D36-1C93-4013-BD8C-5ED4B70AA058}" srcOrd="0" destOrd="0" presId="urn:microsoft.com/office/officeart/2005/8/layout/rings+Icon"/>
    <dgm:cxn modelId="{7D56168F-8D63-4FBF-8EBF-C559C85E1CB9}" type="presParOf" srcId="{B89ABDB7-93B1-41C2-880D-014FAFB42E75}" destId="{CF6C4D36-1C93-4013-BD8C-5ED4B70AA058}" srcOrd="0" destOrd="0" presId="urn:microsoft.com/office/officeart/2005/8/layout/rings+Icon"/>
    <dgm:cxn modelId="{E55155D9-E234-4B37-B513-10DCA771D18C}" type="presParOf" srcId="{B89ABDB7-93B1-41C2-880D-014FAFB42E75}" destId="{4BFEA466-3EDD-4C34-8CC5-97F5CFEDBE26}" srcOrd="1" destOrd="0" presId="urn:microsoft.com/office/officeart/2005/8/layout/rings+Icon"/>
    <dgm:cxn modelId="{DAD6D1AD-E87B-4292-BDEB-A97CBBDC4EF2}" type="presParOf" srcId="{B89ABDB7-93B1-41C2-880D-014FAFB42E75}" destId="{D5C4D029-222B-44D0-A530-B4970CBA00A5}" srcOrd="2"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633134A-9FE0-4C04-A101-1FD8F7BF0068}" type="doc">
      <dgm:prSet loTypeId="urn:microsoft.com/office/officeart/2005/8/layout/process1" loCatId="process" qsTypeId="urn:microsoft.com/office/officeart/2005/8/quickstyle/simple1" qsCatId="simple" csTypeId="urn:microsoft.com/office/officeart/2005/8/colors/accent1_2" csCatId="accent1" phldr="1"/>
      <dgm:spPr/>
    </dgm:pt>
    <dgm:pt modelId="{93083AAC-46B8-4D2F-ABE1-336EAE9AACE0}">
      <dgm:prSet phldrT="[Text]"/>
      <dgm:spPr>
        <a:solidFill>
          <a:schemeClr val="accent1"/>
        </a:solidFill>
      </dgm:spPr>
      <dgm:t>
        <a:bodyPr/>
        <a:lstStyle/>
        <a:p>
          <a:endParaRPr lang="en-GB" dirty="0"/>
        </a:p>
        <a:p>
          <a:r>
            <a:rPr lang="en-GB" dirty="0"/>
            <a:t>Solitary</a:t>
          </a:r>
        </a:p>
        <a:p>
          <a:endParaRPr lang="en-GB" dirty="0"/>
        </a:p>
      </dgm:t>
    </dgm:pt>
    <dgm:pt modelId="{6803275E-3328-491C-8289-E35FAE027BBF}" type="parTrans" cxnId="{A47D1FE2-D769-486E-B559-A0FEE57795BB}">
      <dgm:prSet/>
      <dgm:spPr/>
      <dgm:t>
        <a:bodyPr/>
        <a:lstStyle/>
        <a:p>
          <a:endParaRPr lang="en-GB"/>
        </a:p>
      </dgm:t>
    </dgm:pt>
    <dgm:pt modelId="{88EBED4E-ED55-4A10-A60E-6497849F99CD}" type="sibTrans" cxnId="{A47D1FE2-D769-486E-B559-A0FEE57795BB}">
      <dgm:prSet/>
      <dgm:spPr/>
      <dgm:t>
        <a:bodyPr/>
        <a:lstStyle/>
        <a:p>
          <a:endParaRPr lang="en-GB"/>
        </a:p>
      </dgm:t>
    </dgm:pt>
    <dgm:pt modelId="{C9E9E82F-51E2-4F6B-AA47-4662B9A55940}">
      <dgm:prSet phldrT="[Text]"/>
      <dgm:spPr>
        <a:solidFill>
          <a:schemeClr val="accent2"/>
        </a:solidFill>
      </dgm:spPr>
      <dgm:t>
        <a:bodyPr/>
        <a:lstStyle/>
        <a:p>
          <a:r>
            <a:rPr lang="en-GB" dirty="0"/>
            <a:t>Parallel</a:t>
          </a:r>
        </a:p>
      </dgm:t>
    </dgm:pt>
    <dgm:pt modelId="{7FC7EFF3-CF0D-4D96-850C-6EA1F7AE3A38}" type="parTrans" cxnId="{978046CD-A419-478A-AA46-90272C1066F7}">
      <dgm:prSet/>
      <dgm:spPr/>
      <dgm:t>
        <a:bodyPr/>
        <a:lstStyle/>
        <a:p>
          <a:endParaRPr lang="en-GB"/>
        </a:p>
      </dgm:t>
    </dgm:pt>
    <dgm:pt modelId="{03F3D6AC-52B7-47E8-BCF9-7572FB1FA075}" type="sibTrans" cxnId="{978046CD-A419-478A-AA46-90272C1066F7}">
      <dgm:prSet/>
      <dgm:spPr/>
      <dgm:t>
        <a:bodyPr/>
        <a:lstStyle/>
        <a:p>
          <a:endParaRPr lang="en-GB"/>
        </a:p>
      </dgm:t>
    </dgm:pt>
    <dgm:pt modelId="{DEDB11EE-0288-4FAD-968C-AEEDFEA73940}">
      <dgm:prSet phldrT="[Text]"/>
      <dgm:spPr>
        <a:solidFill>
          <a:srgbClr val="7030A0"/>
        </a:solidFill>
      </dgm:spPr>
      <dgm:t>
        <a:bodyPr/>
        <a:lstStyle/>
        <a:p>
          <a:r>
            <a:rPr lang="en-GB" dirty="0"/>
            <a:t>Associate</a:t>
          </a:r>
        </a:p>
      </dgm:t>
    </dgm:pt>
    <dgm:pt modelId="{64644C1C-905E-4C82-818B-E02F7FB48CE9}" type="parTrans" cxnId="{86E2109D-4748-458D-A211-B2B2E788236F}">
      <dgm:prSet/>
      <dgm:spPr/>
      <dgm:t>
        <a:bodyPr/>
        <a:lstStyle/>
        <a:p>
          <a:endParaRPr lang="en-GB"/>
        </a:p>
      </dgm:t>
    </dgm:pt>
    <dgm:pt modelId="{2B5EBDE1-3FE7-45F5-9FBD-C5985D979D44}" type="sibTrans" cxnId="{86E2109D-4748-458D-A211-B2B2E788236F}">
      <dgm:prSet/>
      <dgm:spPr/>
      <dgm:t>
        <a:bodyPr/>
        <a:lstStyle/>
        <a:p>
          <a:endParaRPr lang="en-GB"/>
        </a:p>
      </dgm:t>
    </dgm:pt>
    <dgm:pt modelId="{BDE1688D-CFAC-426E-B4E6-A2986451FA6C}">
      <dgm:prSet/>
      <dgm:spPr>
        <a:solidFill>
          <a:schemeClr val="accent3"/>
        </a:solidFill>
      </dgm:spPr>
      <dgm:t>
        <a:bodyPr/>
        <a:lstStyle/>
        <a:p>
          <a:r>
            <a:rPr lang="en-GB" dirty="0"/>
            <a:t>Cooperative</a:t>
          </a:r>
        </a:p>
      </dgm:t>
    </dgm:pt>
    <dgm:pt modelId="{E9351281-E58E-4BBA-81CD-E5290513297A}" type="parTrans" cxnId="{7FB097E9-5C39-40C7-A869-1A80254949D7}">
      <dgm:prSet/>
      <dgm:spPr/>
      <dgm:t>
        <a:bodyPr/>
        <a:lstStyle/>
        <a:p>
          <a:endParaRPr lang="en-GB"/>
        </a:p>
      </dgm:t>
    </dgm:pt>
    <dgm:pt modelId="{51586D94-7F7D-4DC4-8CFF-737D57E6B683}" type="sibTrans" cxnId="{7FB097E9-5C39-40C7-A869-1A80254949D7}">
      <dgm:prSet/>
      <dgm:spPr/>
      <dgm:t>
        <a:bodyPr/>
        <a:lstStyle/>
        <a:p>
          <a:endParaRPr lang="en-GB"/>
        </a:p>
      </dgm:t>
    </dgm:pt>
    <dgm:pt modelId="{F454AA59-1340-4CDB-9DC5-4A52EEA516A0}" type="pres">
      <dgm:prSet presAssocID="{D633134A-9FE0-4C04-A101-1FD8F7BF0068}" presName="Name0" presStyleCnt="0">
        <dgm:presLayoutVars>
          <dgm:dir/>
          <dgm:resizeHandles val="exact"/>
        </dgm:presLayoutVars>
      </dgm:prSet>
      <dgm:spPr/>
    </dgm:pt>
    <dgm:pt modelId="{1C248955-C5D9-4344-9330-BFFF8A795FCB}" type="pres">
      <dgm:prSet presAssocID="{93083AAC-46B8-4D2F-ABE1-336EAE9AACE0}" presName="node" presStyleLbl="node1" presStyleIdx="0" presStyleCnt="4">
        <dgm:presLayoutVars>
          <dgm:bulletEnabled val="1"/>
        </dgm:presLayoutVars>
      </dgm:prSet>
      <dgm:spPr>
        <a:prstGeom prst="ellipse">
          <a:avLst/>
        </a:prstGeom>
      </dgm:spPr>
    </dgm:pt>
    <dgm:pt modelId="{6AB376FB-6669-4913-A416-F8B217E45635}" type="pres">
      <dgm:prSet presAssocID="{88EBED4E-ED55-4A10-A60E-6497849F99CD}" presName="sibTrans" presStyleLbl="sibTrans2D1" presStyleIdx="0" presStyleCnt="3"/>
      <dgm:spPr/>
    </dgm:pt>
    <dgm:pt modelId="{42F750C3-F92E-4868-A31B-69052221BA0B}" type="pres">
      <dgm:prSet presAssocID="{88EBED4E-ED55-4A10-A60E-6497849F99CD}" presName="connectorText" presStyleLbl="sibTrans2D1" presStyleIdx="0" presStyleCnt="3"/>
      <dgm:spPr/>
    </dgm:pt>
    <dgm:pt modelId="{343A4076-B9E0-42D7-93FA-9DD7BB1FC3DD}" type="pres">
      <dgm:prSet presAssocID="{C9E9E82F-51E2-4F6B-AA47-4662B9A55940}" presName="node" presStyleLbl="node1" presStyleIdx="1" presStyleCnt="4">
        <dgm:presLayoutVars>
          <dgm:bulletEnabled val="1"/>
        </dgm:presLayoutVars>
      </dgm:prSet>
      <dgm:spPr>
        <a:prstGeom prst="ellipse">
          <a:avLst/>
        </a:prstGeom>
      </dgm:spPr>
    </dgm:pt>
    <dgm:pt modelId="{8078B3A8-BFEA-4E02-A157-4C95DCB69F13}" type="pres">
      <dgm:prSet presAssocID="{03F3D6AC-52B7-47E8-BCF9-7572FB1FA075}" presName="sibTrans" presStyleLbl="sibTrans2D1" presStyleIdx="1" presStyleCnt="3"/>
      <dgm:spPr/>
    </dgm:pt>
    <dgm:pt modelId="{F6C2913A-AFCA-42DB-9CF5-190512438C07}" type="pres">
      <dgm:prSet presAssocID="{03F3D6AC-52B7-47E8-BCF9-7572FB1FA075}" presName="connectorText" presStyleLbl="sibTrans2D1" presStyleIdx="1" presStyleCnt="3"/>
      <dgm:spPr/>
    </dgm:pt>
    <dgm:pt modelId="{7D214E80-208A-4483-AC30-9BF06701BD40}" type="pres">
      <dgm:prSet presAssocID="{DEDB11EE-0288-4FAD-968C-AEEDFEA73940}" presName="node" presStyleLbl="node1" presStyleIdx="2" presStyleCnt="4">
        <dgm:presLayoutVars>
          <dgm:bulletEnabled val="1"/>
        </dgm:presLayoutVars>
      </dgm:prSet>
      <dgm:spPr>
        <a:prstGeom prst="ellipse">
          <a:avLst/>
        </a:prstGeom>
      </dgm:spPr>
    </dgm:pt>
    <dgm:pt modelId="{78FD9241-437B-47DF-A49C-5A76E5DC91E4}" type="pres">
      <dgm:prSet presAssocID="{2B5EBDE1-3FE7-45F5-9FBD-C5985D979D44}" presName="sibTrans" presStyleLbl="sibTrans2D1" presStyleIdx="2" presStyleCnt="3"/>
      <dgm:spPr/>
    </dgm:pt>
    <dgm:pt modelId="{7A4C3E4F-3D23-4806-B45B-265980600633}" type="pres">
      <dgm:prSet presAssocID="{2B5EBDE1-3FE7-45F5-9FBD-C5985D979D44}" presName="connectorText" presStyleLbl="sibTrans2D1" presStyleIdx="2" presStyleCnt="3"/>
      <dgm:spPr/>
    </dgm:pt>
    <dgm:pt modelId="{A58FE9DB-E019-4F92-907F-600AD20DBFDD}" type="pres">
      <dgm:prSet presAssocID="{BDE1688D-CFAC-426E-B4E6-A2986451FA6C}" presName="node" presStyleLbl="node1" presStyleIdx="3" presStyleCnt="4">
        <dgm:presLayoutVars>
          <dgm:bulletEnabled val="1"/>
        </dgm:presLayoutVars>
      </dgm:prSet>
      <dgm:spPr>
        <a:prstGeom prst="ellipse">
          <a:avLst/>
        </a:prstGeom>
      </dgm:spPr>
    </dgm:pt>
  </dgm:ptLst>
  <dgm:cxnLst>
    <dgm:cxn modelId="{F0FD8812-4EF4-47A5-83F9-D5CFBE639ED1}" type="presOf" srcId="{88EBED4E-ED55-4A10-A60E-6497849F99CD}" destId="{42F750C3-F92E-4868-A31B-69052221BA0B}" srcOrd="1" destOrd="0" presId="urn:microsoft.com/office/officeart/2005/8/layout/process1"/>
    <dgm:cxn modelId="{EBA5C826-CCF8-4A37-ACBE-BECA0D375AC3}" type="presOf" srcId="{2B5EBDE1-3FE7-45F5-9FBD-C5985D979D44}" destId="{7A4C3E4F-3D23-4806-B45B-265980600633}" srcOrd="1" destOrd="0" presId="urn:microsoft.com/office/officeart/2005/8/layout/process1"/>
    <dgm:cxn modelId="{FCB72527-E713-400D-BD2F-08CC2EFAA83D}" type="presOf" srcId="{93083AAC-46B8-4D2F-ABE1-336EAE9AACE0}" destId="{1C248955-C5D9-4344-9330-BFFF8A795FCB}" srcOrd="0" destOrd="0" presId="urn:microsoft.com/office/officeart/2005/8/layout/process1"/>
    <dgm:cxn modelId="{8D5B2C36-A103-4E6B-9CB9-1987A34B4505}" type="presOf" srcId="{03F3D6AC-52B7-47E8-BCF9-7572FB1FA075}" destId="{F6C2913A-AFCA-42DB-9CF5-190512438C07}" srcOrd="1" destOrd="0" presId="urn:microsoft.com/office/officeart/2005/8/layout/process1"/>
    <dgm:cxn modelId="{FBCE163D-BA7C-42C3-841B-F679EB07B140}" type="presOf" srcId="{C9E9E82F-51E2-4F6B-AA47-4662B9A55940}" destId="{343A4076-B9E0-42D7-93FA-9DD7BB1FC3DD}" srcOrd="0" destOrd="0" presId="urn:microsoft.com/office/officeart/2005/8/layout/process1"/>
    <dgm:cxn modelId="{1DAE8968-D199-43B2-8597-E67A5CA39153}" type="presOf" srcId="{DEDB11EE-0288-4FAD-968C-AEEDFEA73940}" destId="{7D214E80-208A-4483-AC30-9BF06701BD40}" srcOrd="0" destOrd="0" presId="urn:microsoft.com/office/officeart/2005/8/layout/process1"/>
    <dgm:cxn modelId="{85C5EB50-B2EA-4C93-89E2-4E82174D603C}" type="presOf" srcId="{D633134A-9FE0-4C04-A101-1FD8F7BF0068}" destId="{F454AA59-1340-4CDB-9DC5-4A52EEA516A0}" srcOrd="0" destOrd="0" presId="urn:microsoft.com/office/officeart/2005/8/layout/process1"/>
    <dgm:cxn modelId="{B9BF558D-CD4D-4B79-A354-69CAC46F83DE}" type="presOf" srcId="{BDE1688D-CFAC-426E-B4E6-A2986451FA6C}" destId="{A58FE9DB-E019-4F92-907F-600AD20DBFDD}" srcOrd="0" destOrd="0" presId="urn:microsoft.com/office/officeart/2005/8/layout/process1"/>
    <dgm:cxn modelId="{86E2109D-4748-458D-A211-B2B2E788236F}" srcId="{D633134A-9FE0-4C04-A101-1FD8F7BF0068}" destId="{DEDB11EE-0288-4FAD-968C-AEEDFEA73940}" srcOrd="2" destOrd="0" parTransId="{64644C1C-905E-4C82-818B-E02F7FB48CE9}" sibTransId="{2B5EBDE1-3FE7-45F5-9FBD-C5985D979D44}"/>
    <dgm:cxn modelId="{09F24BA4-664B-4F4C-BAA6-F1B142E75E36}" type="presOf" srcId="{2B5EBDE1-3FE7-45F5-9FBD-C5985D979D44}" destId="{78FD9241-437B-47DF-A49C-5A76E5DC91E4}" srcOrd="0" destOrd="0" presId="urn:microsoft.com/office/officeart/2005/8/layout/process1"/>
    <dgm:cxn modelId="{978046CD-A419-478A-AA46-90272C1066F7}" srcId="{D633134A-9FE0-4C04-A101-1FD8F7BF0068}" destId="{C9E9E82F-51E2-4F6B-AA47-4662B9A55940}" srcOrd="1" destOrd="0" parTransId="{7FC7EFF3-CF0D-4D96-850C-6EA1F7AE3A38}" sibTransId="{03F3D6AC-52B7-47E8-BCF9-7572FB1FA075}"/>
    <dgm:cxn modelId="{5B7DDBD3-FD83-4BC2-8A4C-32E30D12D524}" type="presOf" srcId="{88EBED4E-ED55-4A10-A60E-6497849F99CD}" destId="{6AB376FB-6669-4913-A416-F8B217E45635}" srcOrd="0" destOrd="0" presId="urn:microsoft.com/office/officeart/2005/8/layout/process1"/>
    <dgm:cxn modelId="{A47D1FE2-D769-486E-B559-A0FEE57795BB}" srcId="{D633134A-9FE0-4C04-A101-1FD8F7BF0068}" destId="{93083AAC-46B8-4D2F-ABE1-336EAE9AACE0}" srcOrd="0" destOrd="0" parTransId="{6803275E-3328-491C-8289-E35FAE027BBF}" sibTransId="{88EBED4E-ED55-4A10-A60E-6497849F99CD}"/>
    <dgm:cxn modelId="{7FB097E9-5C39-40C7-A869-1A80254949D7}" srcId="{D633134A-9FE0-4C04-A101-1FD8F7BF0068}" destId="{BDE1688D-CFAC-426E-B4E6-A2986451FA6C}" srcOrd="3" destOrd="0" parTransId="{E9351281-E58E-4BBA-81CD-E5290513297A}" sibTransId="{51586D94-7F7D-4DC4-8CFF-737D57E6B683}"/>
    <dgm:cxn modelId="{E52C70F7-2DB4-4700-A329-36859EC4B69D}" type="presOf" srcId="{03F3D6AC-52B7-47E8-BCF9-7572FB1FA075}" destId="{8078B3A8-BFEA-4E02-A157-4C95DCB69F13}" srcOrd="0" destOrd="0" presId="urn:microsoft.com/office/officeart/2005/8/layout/process1"/>
    <dgm:cxn modelId="{AEDFE9F9-A8EB-4A78-8001-8D7AFEA753C7}" type="presParOf" srcId="{F454AA59-1340-4CDB-9DC5-4A52EEA516A0}" destId="{1C248955-C5D9-4344-9330-BFFF8A795FCB}" srcOrd="0" destOrd="0" presId="urn:microsoft.com/office/officeart/2005/8/layout/process1"/>
    <dgm:cxn modelId="{6A7B899F-A74B-48C2-ADEF-537C9B23A8AB}" type="presParOf" srcId="{F454AA59-1340-4CDB-9DC5-4A52EEA516A0}" destId="{6AB376FB-6669-4913-A416-F8B217E45635}" srcOrd="1" destOrd="0" presId="urn:microsoft.com/office/officeart/2005/8/layout/process1"/>
    <dgm:cxn modelId="{22949B68-8D95-42C8-BCDC-E395BD3DC4E0}" type="presParOf" srcId="{6AB376FB-6669-4913-A416-F8B217E45635}" destId="{42F750C3-F92E-4868-A31B-69052221BA0B}" srcOrd="0" destOrd="0" presId="urn:microsoft.com/office/officeart/2005/8/layout/process1"/>
    <dgm:cxn modelId="{F6004B54-E474-4887-AA36-08DCF5BA9FB2}" type="presParOf" srcId="{F454AA59-1340-4CDB-9DC5-4A52EEA516A0}" destId="{343A4076-B9E0-42D7-93FA-9DD7BB1FC3DD}" srcOrd="2" destOrd="0" presId="urn:microsoft.com/office/officeart/2005/8/layout/process1"/>
    <dgm:cxn modelId="{EA80009A-DCB6-4CF8-A2ED-4E6744383E62}" type="presParOf" srcId="{F454AA59-1340-4CDB-9DC5-4A52EEA516A0}" destId="{8078B3A8-BFEA-4E02-A157-4C95DCB69F13}" srcOrd="3" destOrd="0" presId="urn:microsoft.com/office/officeart/2005/8/layout/process1"/>
    <dgm:cxn modelId="{AEF07C8F-D917-4095-9112-8A9016CF9445}" type="presParOf" srcId="{8078B3A8-BFEA-4E02-A157-4C95DCB69F13}" destId="{F6C2913A-AFCA-42DB-9CF5-190512438C07}" srcOrd="0" destOrd="0" presId="urn:microsoft.com/office/officeart/2005/8/layout/process1"/>
    <dgm:cxn modelId="{FB9E2CD4-427C-4B89-885C-EE63D1945CCC}" type="presParOf" srcId="{F454AA59-1340-4CDB-9DC5-4A52EEA516A0}" destId="{7D214E80-208A-4483-AC30-9BF06701BD40}" srcOrd="4" destOrd="0" presId="urn:microsoft.com/office/officeart/2005/8/layout/process1"/>
    <dgm:cxn modelId="{EC042791-9982-4D93-B2E8-D8800CDB8865}" type="presParOf" srcId="{F454AA59-1340-4CDB-9DC5-4A52EEA516A0}" destId="{78FD9241-437B-47DF-A49C-5A76E5DC91E4}" srcOrd="5" destOrd="0" presId="urn:microsoft.com/office/officeart/2005/8/layout/process1"/>
    <dgm:cxn modelId="{98EDA75E-081E-47E7-8C84-AED8C8322B29}" type="presParOf" srcId="{78FD9241-437B-47DF-A49C-5A76E5DC91E4}" destId="{7A4C3E4F-3D23-4806-B45B-265980600633}" srcOrd="0" destOrd="0" presId="urn:microsoft.com/office/officeart/2005/8/layout/process1"/>
    <dgm:cxn modelId="{41E33271-9103-4F25-87C7-4695708F451B}" type="presParOf" srcId="{F454AA59-1340-4CDB-9DC5-4A52EEA516A0}" destId="{A58FE9DB-E019-4F92-907F-600AD20DBFDD}" srcOrd="6"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124885-7048-4E22-8AFA-9E927BEC8DDF}" type="doc">
      <dgm:prSet loTypeId="urn:microsoft.com/office/officeart/2005/8/layout/process1" loCatId="process" qsTypeId="urn:microsoft.com/office/officeart/2005/8/quickstyle/simple1" qsCatId="simple" csTypeId="urn:microsoft.com/office/officeart/2005/8/colors/colorful1" csCatId="colorful" phldr="1"/>
      <dgm:spPr/>
    </dgm:pt>
    <dgm:pt modelId="{7663C060-789C-40C5-B126-A8038A711DCD}">
      <dgm:prSet phldrT="[Text]"/>
      <dgm:spPr/>
      <dgm:t>
        <a:bodyPr/>
        <a:lstStyle/>
        <a:p>
          <a:r>
            <a:rPr lang="en-GB" dirty="0"/>
            <a:t>Acquisition</a:t>
          </a:r>
        </a:p>
      </dgm:t>
    </dgm:pt>
    <dgm:pt modelId="{13D77D9A-EAE2-45DD-BBA1-7A6E2403F65D}" type="parTrans" cxnId="{C8C149AD-317D-4ED6-9105-745ADC8FE1B0}">
      <dgm:prSet/>
      <dgm:spPr/>
      <dgm:t>
        <a:bodyPr/>
        <a:lstStyle/>
        <a:p>
          <a:endParaRPr lang="en-GB"/>
        </a:p>
      </dgm:t>
    </dgm:pt>
    <dgm:pt modelId="{5474C21B-414D-4201-87FD-002D0DA31BA4}" type="sibTrans" cxnId="{C8C149AD-317D-4ED6-9105-745ADC8FE1B0}">
      <dgm:prSet/>
      <dgm:spPr/>
      <dgm:t>
        <a:bodyPr/>
        <a:lstStyle/>
        <a:p>
          <a:endParaRPr lang="en-GB"/>
        </a:p>
      </dgm:t>
    </dgm:pt>
    <dgm:pt modelId="{0E853292-C591-47AB-9891-939565AE9E7D}">
      <dgm:prSet phldrT="[Text]"/>
      <dgm:spPr/>
      <dgm:t>
        <a:bodyPr/>
        <a:lstStyle/>
        <a:p>
          <a:r>
            <a:rPr lang="en-GB" dirty="0"/>
            <a:t>Generalisation</a:t>
          </a:r>
        </a:p>
      </dgm:t>
    </dgm:pt>
    <dgm:pt modelId="{53E413F2-A84B-4514-AAAB-B306CF50FB56}" type="parTrans" cxnId="{5C93238E-C35C-4538-AD74-167ABB43B558}">
      <dgm:prSet/>
      <dgm:spPr/>
      <dgm:t>
        <a:bodyPr/>
        <a:lstStyle/>
        <a:p>
          <a:endParaRPr lang="en-GB"/>
        </a:p>
      </dgm:t>
    </dgm:pt>
    <dgm:pt modelId="{EE470EFD-8367-4414-8D53-572276434598}" type="sibTrans" cxnId="{5C93238E-C35C-4538-AD74-167ABB43B558}">
      <dgm:prSet/>
      <dgm:spPr/>
      <dgm:t>
        <a:bodyPr/>
        <a:lstStyle/>
        <a:p>
          <a:endParaRPr lang="en-GB"/>
        </a:p>
      </dgm:t>
    </dgm:pt>
    <dgm:pt modelId="{1740F17B-C3C5-4EB4-9CC3-2C73DBFE8502}">
      <dgm:prSet phldrT="[Text]"/>
      <dgm:spPr/>
      <dgm:t>
        <a:bodyPr/>
        <a:lstStyle/>
        <a:p>
          <a:r>
            <a:rPr lang="en-GB" dirty="0"/>
            <a:t>Adaptation</a:t>
          </a:r>
        </a:p>
      </dgm:t>
    </dgm:pt>
    <dgm:pt modelId="{B2336DD9-0C59-47F1-8F09-461CBA1F9E4D}" type="parTrans" cxnId="{DE9E2002-CA69-4A91-A68C-4BAA036764C4}">
      <dgm:prSet/>
      <dgm:spPr/>
      <dgm:t>
        <a:bodyPr/>
        <a:lstStyle/>
        <a:p>
          <a:endParaRPr lang="en-GB"/>
        </a:p>
      </dgm:t>
    </dgm:pt>
    <dgm:pt modelId="{7D84B505-6304-4DB5-9ED7-EE738D64ACEB}" type="sibTrans" cxnId="{DE9E2002-CA69-4A91-A68C-4BAA036764C4}">
      <dgm:prSet/>
      <dgm:spPr/>
      <dgm:t>
        <a:bodyPr/>
        <a:lstStyle/>
        <a:p>
          <a:endParaRPr lang="en-GB"/>
        </a:p>
      </dgm:t>
    </dgm:pt>
    <dgm:pt modelId="{0269550F-79C1-4905-BC8B-A254EEF55A18}">
      <dgm:prSet/>
      <dgm:spPr/>
      <dgm:t>
        <a:bodyPr/>
        <a:lstStyle/>
        <a:p>
          <a:r>
            <a:rPr lang="en-GB" dirty="0"/>
            <a:t>Fluency</a:t>
          </a:r>
        </a:p>
      </dgm:t>
    </dgm:pt>
    <dgm:pt modelId="{172B0E1B-68A0-4AF3-8CF8-F84C293353E6}" type="parTrans" cxnId="{00B199D3-6C92-48B3-A5DA-D2FBCA77A8BD}">
      <dgm:prSet/>
      <dgm:spPr/>
      <dgm:t>
        <a:bodyPr/>
        <a:lstStyle/>
        <a:p>
          <a:endParaRPr lang="en-GB"/>
        </a:p>
      </dgm:t>
    </dgm:pt>
    <dgm:pt modelId="{47A93524-28EC-4224-84FB-DDAE90257FC0}" type="sibTrans" cxnId="{00B199D3-6C92-48B3-A5DA-D2FBCA77A8BD}">
      <dgm:prSet/>
      <dgm:spPr/>
      <dgm:t>
        <a:bodyPr/>
        <a:lstStyle/>
        <a:p>
          <a:endParaRPr lang="en-GB"/>
        </a:p>
      </dgm:t>
    </dgm:pt>
    <dgm:pt modelId="{D9BA4326-9103-4946-9B38-C841398FC102}" type="pres">
      <dgm:prSet presAssocID="{4A124885-7048-4E22-8AFA-9E927BEC8DDF}" presName="Name0" presStyleCnt="0">
        <dgm:presLayoutVars>
          <dgm:dir/>
          <dgm:resizeHandles val="exact"/>
        </dgm:presLayoutVars>
      </dgm:prSet>
      <dgm:spPr/>
    </dgm:pt>
    <dgm:pt modelId="{B2F9881A-F241-499D-ADE7-1AF23F5B235B}" type="pres">
      <dgm:prSet presAssocID="{7663C060-789C-40C5-B126-A8038A711DCD}" presName="node" presStyleLbl="node1" presStyleIdx="0" presStyleCnt="4">
        <dgm:presLayoutVars>
          <dgm:bulletEnabled val="1"/>
        </dgm:presLayoutVars>
      </dgm:prSet>
      <dgm:spPr/>
    </dgm:pt>
    <dgm:pt modelId="{81122A48-5850-4CA8-9A25-7CF993DC5F03}" type="pres">
      <dgm:prSet presAssocID="{5474C21B-414D-4201-87FD-002D0DA31BA4}" presName="sibTrans" presStyleLbl="sibTrans2D1" presStyleIdx="0" presStyleCnt="3"/>
      <dgm:spPr/>
    </dgm:pt>
    <dgm:pt modelId="{BA04B378-E658-4FA3-A9DA-763384F08A49}" type="pres">
      <dgm:prSet presAssocID="{5474C21B-414D-4201-87FD-002D0DA31BA4}" presName="connectorText" presStyleLbl="sibTrans2D1" presStyleIdx="0" presStyleCnt="3"/>
      <dgm:spPr/>
    </dgm:pt>
    <dgm:pt modelId="{EA2A0C1A-A756-4BE3-9947-695AA7F47C4C}" type="pres">
      <dgm:prSet presAssocID="{0269550F-79C1-4905-BC8B-A254EEF55A18}" presName="node" presStyleLbl="node1" presStyleIdx="1" presStyleCnt="4">
        <dgm:presLayoutVars>
          <dgm:bulletEnabled val="1"/>
        </dgm:presLayoutVars>
      </dgm:prSet>
      <dgm:spPr/>
    </dgm:pt>
    <dgm:pt modelId="{96F734DB-9122-4322-BAE7-18F6D19D8740}" type="pres">
      <dgm:prSet presAssocID="{47A93524-28EC-4224-84FB-DDAE90257FC0}" presName="sibTrans" presStyleLbl="sibTrans2D1" presStyleIdx="1" presStyleCnt="3"/>
      <dgm:spPr/>
    </dgm:pt>
    <dgm:pt modelId="{D5B2620E-F907-4CC4-8E58-66B804C31BF0}" type="pres">
      <dgm:prSet presAssocID="{47A93524-28EC-4224-84FB-DDAE90257FC0}" presName="connectorText" presStyleLbl="sibTrans2D1" presStyleIdx="1" presStyleCnt="3"/>
      <dgm:spPr/>
    </dgm:pt>
    <dgm:pt modelId="{FF1DDE18-F393-43AC-83AA-C41637541127}" type="pres">
      <dgm:prSet presAssocID="{0E853292-C591-47AB-9891-939565AE9E7D}" presName="node" presStyleLbl="node1" presStyleIdx="2" presStyleCnt="4">
        <dgm:presLayoutVars>
          <dgm:bulletEnabled val="1"/>
        </dgm:presLayoutVars>
      </dgm:prSet>
      <dgm:spPr/>
    </dgm:pt>
    <dgm:pt modelId="{4A73CAEE-18F9-4E27-8302-2DF31A4AEFA3}" type="pres">
      <dgm:prSet presAssocID="{EE470EFD-8367-4414-8D53-572276434598}" presName="sibTrans" presStyleLbl="sibTrans2D1" presStyleIdx="2" presStyleCnt="3"/>
      <dgm:spPr/>
    </dgm:pt>
    <dgm:pt modelId="{B6DECA3F-9D2B-46AD-8C47-23646ACF9A38}" type="pres">
      <dgm:prSet presAssocID="{EE470EFD-8367-4414-8D53-572276434598}" presName="connectorText" presStyleLbl="sibTrans2D1" presStyleIdx="2" presStyleCnt="3"/>
      <dgm:spPr/>
    </dgm:pt>
    <dgm:pt modelId="{0CEC416B-5BC8-453D-807D-CE700D8D3854}" type="pres">
      <dgm:prSet presAssocID="{1740F17B-C3C5-4EB4-9CC3-2C73DBFE8502}" presName="node" presStyleLbl="node1" presStyleIdx="3" presStyleCnt="4">
        <dgm:presLayoutVars>
          <dgm:bulletEnabled val="1"/>
        </dgm:presLayoutVars>
      </dgm:prSet>
      <dgm:spPr/>
    </dgm:pt>
  </dgm:ptLst>
  <dgm:cxnLst>
    <dgm:cxn modelId="{DE9E2002-CA69-4A91-A68C-4BAA036764C4}" srcId="{4A124885-7048-4E22-8AFA-9E927BEC8DDF}" destId="{1740F17B-C3C5-4EB4-9CC3-2C73DBFE8502}" srcOrd="3" destOrd="0" parTransId="{B2336DD9-0C59-47F1-8F09-461CBA1F9E4D}" sibTransId="{7D84B505-6304-4DB5-9ED7-EE738D64ACEB}"/>
    <dgm:cxn modelId="{C387D10F-95E2-4F98-97AF-980E63ED9431}" type="presOf" srcId="{5474C21B-414D-4201-87FD-002D0DA31BA4}" destId="{81122A48-5850-4CA8-9A25-7CF993DC5F03}" srcOrd="0" destOrd="0" presId="urn:microsoft.com/office/officeart/2005/8/layout/process1"/>
    <dgm:cxn modelId="{A76AB919-5356-4DCE-BA35-302AA730B211}" type="presOf" srcId="{7663C060-789C-40C5-B126-A8038A711DCD}" destId="{B2F9881A-F241-499D-ADE7-1AF23F5B235B}" srcOrd="0" destOrd="0" presId="urn:microsoft.com/office/officeart/2005/8/layout/process1"/>
    <dgm:cxn modelId="{76DE2D62-B28D-473B-BCD0-5DFD87558AFD}" type="presOf" srcId="{EE470EFD-8367-4414-8D53-572276434598}" destId="{4A73CAEE-18F9-4E27-8302-2DF31A4AEFA3}" srcOrd="0" destOrd="0" presId="urn:microsoft.com/office/officeart/2005/8/layout/process1"/>
    <dgm:cxn modelId="{520F7063-C970-460E-941B-B5340B4B985E}" type="presOf" srcId="{0269550F-79C1-4905-BC8B-A254EEF55A18}" destId="{EA2A0C1A-A756-4BE3-9947-695AA7F47C4C}" srcOrd="0" destOrd="0" presId="urn:microsoft.com/office/officeart/2005/8/layout/process1"/>
    <dgm:cxn modelId="{ABBF6A4C-C95C-4F58-B2BE-74CF77873EE0}" type="presOf" srcId="{4A124885-7048-4E22-8AFA-9E927BEC8DDF}" destId="{D9BA4326-9103-4946-9B38-C841398FC102}" srcOrd="0" destOrd="0" presId="urn:microsoft.com/office/officeart/2005/8/layout/process1"/>
    <dgm:cxn modelId="{C8DE7571-3232-4FE2-88D0-8EB2FCA5C61D}" type="presOf" srcId="{47A93524-28EC-4224-84FB-DDAE90257FC0}" destId="{96F734DB-9122-4322-BAE7-18F6D19D8740}" srcOrd="0" destOrd="0" presId="urn:microsoft.com/office/officeart/2005/8/layout/process1"/>
    <dgm:cxn modelId="{5C93238E-C35C-4538-AD74-167ABB43B558}" srcId="{4A124885-7048-4E22-8AFA-9E927BEC8DDF}" destId="{0E853292-C591-47AB-9891-939565AE9E7D}" srcOrd="2" destOrd="0" parTransId="{53E413F2-A84B-4514-AAAB-B306CF50FB56}" sibTransId="{EE470EFD-8367-4414-8D53-572276434598}"/>
    <dgm:cxn modelId="{E456A49F-B14D-4E54-B7B7-5AF0D6187EE4}" type="presOf" srcId="{1740F17B-C3C5-4EB4-9CC3-2C73DBFE8502}" destId="{0CEC416B-5BC8-453D-807D-CE700D8D3854}" srcOrd="0" destOrd="0" presId="urn:microsoft.com/office/officeart/2005/8/layout/process1"/>
    <dgm:cxn modelId="{C8C149AD-317D-4ED6-9105-745ADC8FE1B0}" srcId="{4A124885-7048-4E22-8AFA-9E927BEC8DDF}" destId="{7663C060-789C-40C5-B126-A8038A711DCD}" srcOrd="0" destOrd="0" parTransId="{13D77D9A-EAE2-45DD-BBA1-7A6E2403F65D}" sibTransId="{5474C21B-414D-4201-87FD-002D0DA31BA4}"/>
    <dgm:cxn modelId="{EE98F6AD-D5B1-48AA-AD9E-D61877F96616}" type="presOf" srcId="{5474C21B-414D-4201-87FD-002D0DA31BA4}" destId="{BA04B378-E658-4FA3-A9DA-763384F08A49}" srcOrd="1" destOrd="0" presId="urn:microsoft.com/office/officeart/2005/8/layout/process1"/>
    <dgm:cxn modelId="{00B199D3-6C92-48B3-A5DA-D2FBCA77A8BD}" srcId="{4A124885-7048-4E22-8AFA-9E927BEC8DDF}" destId="{0269550F-79C1-4905-BC8B-A254EEF55A18}" srcOrd="1" destOrd="0" parTransId="{172B0E1B-68A0-4AF3-8CF8-F84C293353E6}" sibTransId="{47A93524-28EC-4224-84FB-DDAE90257FC0}"/>
    <dgm:cxn modelId="{C54420D5-768B-4650-9DE7-A11D67A23129}" type="presOf" srcId="{0E853292-C591-47AB-9891-939565AE9E7D}" destId="{FF1DDE18-F393-43AC-83AA-C41637541127}" srcOrd="0" destOrd="0" presId="urn:microsoft.com/office/officeart/2005/8/layout/process1"/>
    <dgm:cxn modelId="{7DE96EDF-0124-4DC4-A482-7ACC6167F238}" type="presOf" srcId="{EE470EFD-8367-4414-8D53-572276434598}" destId="{B6DECA3F-9D2B-46AD-8C47-23646ACF9A38}" srcOrd="1" destOrd="0" presId="urn:microsoft.com/office/officeart/2005/8/layout/process1"/>
    <dgm:cxn modelId="{F09BD4E8-5D2A-4AEA-BC0F-9D033844EA23}" type="presOf" srcId="{47A93524-28EC-4224-84FB-DDAE90257FC0}" destId="{D5B2620E-F907-4CC4-8E58-66B804C31BF0}" srcOrd="1" destOrd="0" presId="urn:microsoft.com/office/officeart/2005/8/layout/process1"/>
    <dgm:cxn modelId="{E5FA5709-380E-4BA4-A052-3D2475BFEA08}" type="presParOf" srcId="{D9BA4326-9103-4946-9B38-C841398FC102}" destId="{B2F9881A-F241-499D-ADE7-1AF23F5B235B}" srcOrd="0" destOrd="0" presId="urn:microsoft.com/office/officeart/2005/8/layout/process1"/>
    <dgm:cxn modelId="{C2775518-B605-4B47-AE3F-79204B544EB2}" type="presParOf" srcId="{D9BA4326-9103-4946-9B38-C841398FC102}" destId="{81122A48-5850-4CA8-9A25-7CF993DC5F03}" srcOrd="1" destOrd="0" presId="urn:microsoft.com/office/officeart/2005/8/layout/process1"/>
    <dgm:cxn modelId="{DCE73AD1-F079-44C1-ACB6-0FD68EB358C3}" type="presParOf" srcId="{81122A48-5850-4CA8-9A25-7CF993DC5F03}" destId="{BA04B378-E658-4FA3-A9DA-763384F08A49}" srcOrd="0" destOrd="0" presId="urn:microsoft.com/office/officeart/2005/8/layout/process1"/>
    <dgm:cxn modelId="{EEC99B90-5069-47E7-99B2-515827B4DB7C}" type="presParOf" srcId="{D9BA4326-9103-4946-9B38-C841398FC102}" destId="{EA2A0C1A-A756-4BE3-9947-695AA7F47C4C}" srcOrd="2" destOrd="0" presId="urn:microsoft.com/office/officeart/2005/8/layout/process1"/>
    <dgm:cxn modelId="{E2816F92-FFCD-460E-8B81-F24965670D78}" type="presParOf" srcId="{D9BA4326-9103-4946-9B38-C841398FC102}" destId="{96F734DB-9122-4322-BAE7-18F6D19D8740}" srcOrd="3" destOrd="0" presId="urn:microsoft.com/office/officeart/2005/8/layout/process1"/>
    <dgm:cxn modelId="{5494854E-3963-4F65-A459-A85D91D95A26}" type="presParOf" srcId="{96F734DB-9122-4322-BAE7-18F6D19D8740}" destId="{D5B2620E-F907-4CC4-8E58-66B804C31BF0}" srcOrd="0" destOrd="0" presId="urn:microsoft.com/office/officeart/2005/8/layout/process1"/>
    <dgm:cxn modelId="{45C1D9C5-86FC-4AD0-BE87-6353B770F6AB}" type="presParOf" srcId="{D9BA4326-9103-4946-9B38-C841398FC102}" destId="{FF1DDE18-F393-43AC-83AA-C41637541127}" srcOrd="4" destOrd="0" presId="urn:microsoft.com/office/officeart/2005/8/layout/process1"/>
    <dgm:cxn modelId="{2C0FBC23-AF56-4CE6-9D16-CCF6012D6B92}" type="presParOf" srcId="{D9BA4326-9103-4946-9B38-C841398FC102}" destId="{4A73CAEE-18F9-4E27-8302-2DF31A4AEFA3}" srcOrd="5" destOrd="0" presId="urn:microsoft.com/office/officeart/2005/8/layout/process1"/>
    <dgm:cxn modelId="{3708269B-AAF4-4AAB-9E81-2260FDCC259A}" type="presParOf" srcId="{4A73CAEE-18F9-4E27-8302-2DF31A4AEFA3}" destId="{B6DECA3F-9D2B-46AD-8C47-23646ACF9A38}" srcOrd="0" destOrd="0" presId="urn:microsoft.com/office/officeart/2005/8/layout/process1"/>
    <dgm:cxn modelId="{92CE8561-AF85-4102-ADFF-2726E735A4CB}" type="presParOf" srcId="{D9BA4326-9103-4946-9B38-C841398FC102}" destId="{0CEC416B-5BC8-453D-807D-CE700D8D3854}"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37255B-6DD9-4B9A-A2A0-2648B8942081}">
      <dsp:nvSpPr>
        <dsp:cNvPr id="0" name=""/>
        <dsp:cNvSpPr/>
      </dsp:nvSpPr>
      <dsp:spPr>
        <a:xfrm>
          <a:off x="19924" y="-155880"/>
          <a:ext cx="3349391" cy="3366857"/>
        </a:xfrm>
        <a:prstGeom prst="ellipse">
          <a:avLst/>
        </a:prstGeom>
        <a:solidFill>
          <a:srgbClr val="00B0F0">
            <a:alpha val="50000"/>
          </a:srgb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GB" sz="2400" b="0" kern="1200" cap="none" spc="0" dirty="0">
              <a:ln w="18415" cmpd="sng">
                <a:prstDash val="solid"/>
              </a:ln>
              <a:effectLst>
                <a:outerShdw blurRad="63500" dir="3600000" algn="tl" rotWithShape="0">
                  <a:srgbClr val="000000">
                    <a:alpha val="70000"/>
                  </a:srgbClr>
                </a:outerShdw>
              </a:effectLst>
            </a:rPr>
            <a:t>Child-Led Play</a:t>
          </a:r>
        </a:p>
      </dsp:txBody>
      <dsp:txXfrm>
        <a:off x="466509" y="433319"/>
        <a:ext cx="2456220" cy="1515085"/>
      </dsp:txXfrm>
    </dsp:sp>
    <dsp:sp modelId="{BC86B2B9-FA98-423F-ADF3-E98132ACB20D}">
      <dsp:nvSpPr>
        <dsp:cNvPr id="0" name=""/>
        <dsp:cNvSpPr/>
      </dsp:nvSpPr>
      <dsp:spPr>
        <a:xfrm>
          <a:off x="1372406" y="1347105"/>
          <a:ext cx="2051214" cy="2188917"/>
        </a:xfrm>
        <a:prstGeom prst="ellipse">
          <a:avLst/>
        </a:prstGeom>
        <a:solidFill>
          <a:srgbClr val="0070C0">
            <a:alpha val="49804"/>
          </a:srgb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GB" sz="2200" b="0" kern="1200" cap="none" spc="0" dirty="0">
              <a:ln w="18415" cmpd="sng">
                <a:prstDash val="solid"/>
              </a:ln>
              <a:effectLst>
                <a:outerShdw blurRad="63500" dir="3600000" algn="tl" rotWithShape="0">
                  <a:srgbClr val="000000">
                    <a:alpha val="70000"/>
                  </a:srgbClr>
                </a:outerShdw>
              </a:effectLst>
            </a:rPr>
            <a:t>Structured Teaching</a:t>
          </a:r>
        </a:p>
      </dsp:txBody>
      <dsp:txXfrm>
        <a:off x="1999736" y="1912575"/>
        <a:ext cx="1230728" cy="1203904"/>
      </dsp:txXfrm>
    </dsp:sp>
    <dsp:sp modelId="{4AB2C161-717A-48EA-8D6C-84A0A472F15B}">
      <dsp:nvSpPr>
        <dsp:cNvPr id="0" name=""/>
        <dsp:cNvSpPr/>
      </dsp:nvSpPr>
      <dsp:spPr>
        <a:xfrm>
          <a:off x="-67472" y="1506143"/>
          <a:ext cx="2117395" cy="2144296"/>
        </a:xfrm>
        <a:prstGeom prst="ellipse">
          <a:avLst/>
        </a:prstGeom>
        <a:solidFill>
          <a:srgbClr val="A98DCF"/>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GB" sz="2200" b="0" kern="1200" cap="none" spc="0" dirty="0">
              <a:ln w="18415" cmpd="sng">
                <a:prstDash val="solid"/>
              </a:ln>
              <a:effectLst>
                <a:outerShdw blurRad="63500" dir="3600000" algn="tl" rotWithShape="0">
                  <a:srgbClr val="000000">
                    <a:alpha val="70000"/>
                  </a:srgbClr>
                </a:outerShdw>
              </a:effectLst>
            </a:rPr>
            <a:t>Family Focus</a:t>
          </a:r>
        </a:p>
      </dsp:txBody>
      <dsp:txXfrm>
        <a:off x="131915" y="2060087"/>
        <a:ext cx="1270437" cy="11793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DFF1D9-BC55-445D-A51E-7355C4D4CCDC}">
      <dsp:nvSpPr>
        <dsp:cNvPr id="0" name=""/>
        <dsp:cNvSpPr/>
      </dsp:nvSpPr>
      <dsp:spPr>
        <a:xfrm>
          <a:off x="0" y="250825"/>
          <a:ext cx="2620628" cy="15723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Experience and opportunities that leads to incidental learning</a:t>
          </a:r>
          <a:endParaRPr lang="en-US" sz="2400" kern="1200"/>
        </a:p>
      </dsp:txBody>
      <dsp:txXfrm>
        <a:off x="0" y="250825"/>
        <a:ext cx="2620628" cy="1572377"/>
      </dsp:txXfrm>
    </dsp:sp>
    <dsp:sp modelId="{8D6B63FA-902A-4458-AA34-A5E5D2583301}">
      <dsp:nvSpPr>
        <dsp:cNvPr id="0" name=""/>
        <dsp:cNvSpPr/>
      </dsp:nvSpPr>
      <dsp:spPr>
        <a:xfrm>
          <a:off x="2882691" y="250825"/>
          <a:ext cx="2620628" cy="15723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Awareness of the environment</a:t>
          </a:r>
          <a:endParaRPr lang="en-US" sz="2400" kern="1200"/>
        </a:p>
      </dsp:txBody>
      <dsp:txXfrm>
        <a:off x="2882691" y="250825"/>
        <a:ext cx="2620628" cy="1572377"/>
      </dsp:txXfrm>
    </dsp:sp>
    <dsp:sp modelId="{EB7E80F9-6595-4E4E-926C-CA8036082941}">
      <dsp:nvSpPr>
        <dsp:cNvPr id="0" name=""/>
        <dsp:cNvSpPr/>
      </dsp:nvSpPr>
      <dsp:spPr>
        <a:xfrm>
          <a:off x="5765382" y="250825"/>
          <a:ext cx="2620628" cy="15723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Repeating actions, being able to focus and attend</a:t>
          </a:r>
          <a:endParaRPr lang="en-US" sz="2400" kern="1200"/>
        </a:p>
      </dsp:txBody>
      <dsp:txXfrm>
        <a:off x="5765382" y="250825"/>
        <a:ext cx="2620628" cy="1572377"/>
      </dsp:txXfrm>
    </dsp:sp>
    <dsp:sp modelId="{7EE222CF-73F4-488F-92FD-D1BA6B748095}">
      <dsp:nvSpPr>
        <dsp:cNvPr id="0" name=""/>
        <dsp:cNvSpPr/>
      </dsp:nvSpPr>
      <dsp:spPr>
        <a:xfrm>
          <a:off x="0" y="2085264"/>
          <a:ext cx="2620628" cy="15723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Inviting interactions and requesting play activities</a:t>
          </a:r>
          <a:endParaRPr lang="en-US" sz="2400" kern="1200"/>
        </a:p>
      </dsp:txBody>
      <dsp:txXfrm>
        <a:off x="0" y="2085264"/>
        <a:ext cx="2620628" cy="1572377"/>
      </dsp:txXfrm>
    </dsp:sp>
    <dsp:sp modelId="{410A3D0D-64C1-4340-9E98-F77FFA073B5A}">
      <dsp:nvSpPr>
        <dsp:cNvPr id="0" name=""/>
        <dsp:cNvSpPr/>
      </dsp:nvSpPr>
      <dsp:spPr>
        <a:xfrm>
          <a:off x="2882691" y="2085264"/>
          <a:ext cx="2620628" cy="15723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Observing other’s actions</a:t>
          </a:r>
          <a:endParaRPr lang="en-US" sz="2400" kern="1200" dirty="0"/>
        </a:p>
      </dsp:txBody>
      <dsp:txXfrm>
        <a:off x="2882691" y="2085264"/>
        <a:ext cx="2620628" cy="1572377"/>
      </dsp:txXfrm>
    </dsp:sp>
    <dsp:sp modelId="{E5A12465-19C3-497F-9B07-16121A7FBCBD}">
      <dsp:nvSpPr>
        <dsp:cNvPr id="0" name=""/>
        <dsp:cNvSpPr/>
      </dsp:nvSpPr>
      <dsp:spPr>
        <a:xfrm>
          <a:off x="5765382" y="2085264"/>
          <a:ext cx="2620628" cy="15723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Using objects around them</a:t>
          </a:r>
          <a:endParaRPr lang="en-US" sz="2400" kern="1200"/>
        </a:p>
      </dsp:txBody>
      <dsp:txXfrm>
        <a:off x="5765382" y="2085264"/>
        <a:ext cx="2620628" cy="1572377"/>
      </dsp:txXfrm>
    </dsp:sp>
    <dsp:sp modelId="{505B3B3D-FEFD-4FEE-A02E-97C72B824703}">
      <dsp:nvSpPr>
        <dsp:cNvPr id="0" name=""/>
        <dsp:cNvSpPr/>
      </dsp:nvSpPr>
      <dsp:spPr>
        <a:xfrm>
          <a:off x="0" y="3919704"/>
          <a:ext cx="2620628" cy="15723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Problem solving and adding an action</a:t>
          </a:r>
          <a:endParaRPr lang="en-US" sz="2400" kern="1200"/>
        </a:p>
      </dsp:txBody>
      <dsp:txXfrm>
        <a:off x="0" y="3919704"/>
        <a:ext cx="2620628" cy="1572377"/>
      </dsp:txXfrm>
    </dsp:sp>
    <dsp:sp modelId="{5FF23369-0A0F-41AA-A0E6-5262292232E5}">
      <dsp:nvSpPr>
        <dsp:cNvPr id="0" name=""/>
        <dsp:cNvSpPr/>
      </dsp:nvSpPr>
      <dsp:spPr>
        <a:xfrm>
          <a:off x="2882691" y="3919704"/>
          <a:ext cx="2620628" cy="15723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Imagination creating a  world of make believe</a:t>
          </a:r>
          <a:endParaRPr lang="en-US" sz="2400" kern="1200"/>
        </a:p>
      </dsp:txBody>
      <dsp:txXfrm>
        <a:off x="2882691" y="3919704"/>
        <a:ext cx="2620628" cy="1572377"/>
      </dsp:txXfrm>
    </dsp:sp>
    <dsp:sp modelId="{8DB890B4-F1AB-49C2-80FC-2C8989F082A6}">
      <dsp:nvSpPr>
        <dsp:cNvPr id="0" name=""/>
        <dsp:cNvSpPr/>
      </dsp:nvSpPr>
      <dsp:spPr>
        <a:xfrm>
          <a:off x="5765382" y="3919704"/>
          <a:ext cx="2620628" cy="15723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Independent and spontaneous</a:t>
          </a:r>
          <a:endParaRPr lang="en-US" sz="2400" kern="1200"/>
        </a:p>
      </dsp:txBody>
      <dsp:txXfrm>
        <a:off x="5765382" y="3919704"/>
        <a:ext cx="2620628" cy="15723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45E6AC-C16A-4B6D-9692-230FD3E25333}">
      <dsp:nvSpPr>
        <dsp:cNvPr id="0" name=""/>
        <dsp:cNvSpPr/>
      </dsp:nvSpPr>
      <dsp:spPr>
        <a:xfrm>
          <a:off x="0" y="565821"/>
          <a:ext cx="6761907" cy="7250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If a child has delays or difficulties in the following areas</a:t>
          </a:r>
          <a:endParaRPr lang="en-US" sz="2200" kern="1200" dirty="0"/>
        </a:p>
      </dsp:txBody>
      <dsp:txXfrm>
        <a:off x="35395" y="601216"/>
        <a:ext cx="6691117" cy="654276"/>
      </dsp:txXfrm>
    </dsp:sp>
    <dsp:sp modelId="{DCD5D672-FE86-405C-B3E4-5EE68B19B553}">
      <dsp:nvSpPr>
        <dsp:cNvPr id="0" name=""/>
        <dsp:cNvSpPr/>
      </dsp:nvSpPr>
      <dsp:spPr>
        <a:xfrm>
          <a:off x="0" y="1354247"/>
          <a:ext cx="6761907" cy="527670"/>
        </a:xfrm>
        <a:prstGeom prst="roundRect">
          <a:avLst/>
        </a:prstGeom>
        <a:solidFill>
          <a:schemeClr val="accent5">
            <a:hueOff val="-844818"/>
            <a:satOff val="-2177"/>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Motor </a:t>
          </a:r>
          <a:endParaRPr lang="en-US" sz="2200" kern="1200"/>
        </a:p>
      </dsp:txBody>
      <dsp:txXfrm>
        <a:off x="25759" y="1380006"/>
        <a:ext cx="6710389" cy="476152"/>
      </dsp:txXfrm>
    </dsp:sp>
    <dsp:sp modelId="{1EDAAB2A-2826-49B5-A8AA-F925BACEF6BA}">
      <dsp:nvSpPr>
        <dsp:cNvPr id="0" name=""/>
        <dsp:cNvSpPr/>
      </dsp:nvSpPr>
      <dsp:spPr>
        <a:xfrm>
          <a:off x="0" y="1945277"/>
          <a:ext cx="6761907" cy="52767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Communication and language </a:t>
          </a:r>
          <a:endParaRPr lang="en-US" sz="2200" kern="1200" dirty="0"/>
        </a:p>
      </dsp:txBody>
      <dsp:txXfrm>
        <a:off x="25759" y="1971036"/>
        <a:ext cx="6710389" cy="476152"/>
      </dsp:txXfrm>
    </dsp:sp>
    <dsp:sp modelId="{254C2EED-8634-49C7-9188-F21ACA695C27}">
      <dsp:nvSpPr>
        <dsp:cNvPr id="0" name=""/>
        <dsp:cNvSpPr/>
      </dsp:nvSpPr>
      <dsp:spPr>
        <a:xfrm>
          <a:off x="0" y="2536307"/>
          <a:ext cx="6761907" cy="527670"/>
        </a:xfrm>
        <a:prstGeom prst="roundRect">
          <a:avLst/>
        </a:prstGeom>
        <a:solidFill>
          <a:schemeClr val="accent5">
            <a:hueOff val="-2534453"/>
            <a:satOff val="-6532"/>
            <a:lumOff val="-4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Socialisation </a:t>
          </a:r>
          <a:endParaRPr lang="en-US" sz="2200" kern="1200"/>
        </a:p>
      </dsp:txBody>
      <dsp:txXfrm>
        <a:off x="25759" y="2562066"/>
        <a:ext cx="6710389" cy="476152"/>
      </dsp:txXfrm>
    </dsp:sp>
    <dsp:sp modelId="{63200060-6F42-4255-B3A4-976B64813119}">
      <dsp:nvSpPr>
        <dsp:cNvPr id="0" name=""/>
        <dsp:cNvSpPr/>
      </dsp:nvSpPr>
      <dsp:spPr>
        <a:xfrm>
          <a:off x="0" y="3127337"/>
          <a:ext cx="6761907" cy="52767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Imagination</a:t>
          </a:r>
        </a:p>
      </dsp:txBody>
      <dsp:txXfrm>
        <a:off x="25759" y="3153096"/>
        <a:ext cx="6710389" cy="476152"/>
      </dsp:txXfrm>
    </dsp:sp>
    <dsp:sp modelId="{73CA8EBD-6F43-4B2C-B6E8-75F04BD5A887}">
      <dsp:nvSpPr>
        <dsp:cNvPr id="0" name=""/>
        <dsp:cNvSpPr/>
      </dsp:nvSpPr>
      <dsp:spPr>
        <a:xfrm>
          <a:off x="0" y="3718367"/>
          <a:ext cx="6761907" cy="527670"/>
        </a:xfrm>
        <a:prstGeom prst="roundRect">
          <a:avLst/>
        </a:prstGeom>
        <a:solidFill>
          <a:schemeClr val="accent5">
            <a:hueOff val="-4224089"/>
            <a:satOff val="-10887"/>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Concentration and attention</a:t>
          </a:r>
          <a:endParaRPr lang="en-US" sz="2200" kern="1200"/>
        </a:p>
      </dsp:txBody>
      <dsp:txXfrm>
        <a:off x="25759" y="3744126"/>
        <a:ext cx="6710389" cy="476152"/>
      </dsp:txXfrm>
    </dsp:sp>
    <dsp:sp modelId="{3CB2D69A-D15A-47DA-A921-A7688540707E}">
      <dsp:nvSpPr>
        <dsp:cNvPr id="0" name=""/>
        <dsp:cNvSpPr/>
      </dsp:nvSpPr>
      <dsp:spPr>
        <a:xfrm>
          <a:off x="0" y="4309397"/>
          <a:ext cx="6761907" cy="52767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Cognition and learning </a:t>
          </a:r>
          <a:endParaRPr lang="en-US" sz="2200" kern="1200"/>
        </a:p>
      </dsp:txBody>
      <dsp:txXfrm>
        <a:off x="25759" y="4335156"/>
        <a:ext cx="6710389" cy="476152"/>
      </dsp:txXfrm>
    </dsp:sp>
    <dsp:sp modelId="{58157CC7-4580-4017-B4E7-C500415DFEE7}">
      <dsp:nvSpPr>
        <dsp:cNvPr id="0" name=""/>
        <dsp:cNvSpPr/>
      </dsp:nvSpPr>
      <dsp:spPr>
        <a:xfrm>
          <a:off x="0" y="4900427"/>
          <a:ext cx="6761907" cy="527670"/>
        </a:xfrm>
        <a:prstGeom prst="roundRect">
          <a:avLst/>
        </a:prstGeom>
        <a:solidFill>
          <a:schemeClr val="accent5">
            <a:hueOff val="-5913725"/>
            <a:satOff val="-15242"/>
            <a:lumOff val="-10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Sensory sensitivities</a:t>
          </a:r>
          <a:endParaRPr lang="en-US" sz="2200" kern="1200"/>
        </a:p>
      </dsp:txBody>
      <dsp:txXfrm>
        <a:off x="25759" y="4926186"/>
        <a:ext cx="6710389" cy="476152"/>
      </dsp:txXfrm>
    </dsp:sp>
    <dsp:sp modelId="{D0F02CF7-3EF7-4F81-8E33-0EA5A2B096B9}">
      <dsp:nvSpPr>
        <dsp:cNvPr id="0" name=""/>
        <dsp:cNvSpPr/>
      </dsp:nvSpPr>
      <dsp:spPr>
        <a:xfrm>
          <a:off x="0" y="5491457"/>
          <a:ext cx="6761907" cy="52767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Hearing and Visual impairments</a:t>
          </a:r>
          <a:endParaRPr lang="en-US" sz="2200" kern="1200"/>
        </a:p>
      </dsp:txBody>
      <dsp:txXfrm>
        <a:off x="25759" y="5517216"/>
        <a:ext cx="6710389" cy="4761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66ECA9-B8A1-4FBD-8C18-DE0CF4A28643}">
      <dsp:nvSpPr>
        <dsp:cNvPr id="0" name=""/>
        <dsp:cNvSpPr/>
      </dsp:nvSpPr>
      <dsp:spPr>
        <a:xfrm>
          <a:off x="0" y="79361"/>
          <a:ext cx="6263640" cy="1072579"/>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how children play and learn by: </a:t>
          </a:r>
          <a:endParaRPr lang="en-US" sz="2700" kern="1200" dirty="0"/>
        </a:p>
      </dsp:txBody>
      <dsp:txXfrm>
        <a:off x="52359" y="131720"/>
        <a:ext cx="6158922" cy="967861"/>
      </dsp:txXfrm>
    </dsp:sp>
    <dsp:sp modelId="{97905268-A533-4CA8-B8F7-33F9E93A523F}">
      <dsp:nvSpPr>
        <dsp:cNvPr id="0" name=""/>
        <dsp:cNvSpPr/>
      </dsp:nvSpPr>
      <dsp:spPr>
        <a:xfrm>
          <a:off x="0" y="1229700"/>
          <a:ext cx="6263640" cy="1072579"/>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Observing the child’s actions and responses</a:t>
          </a:r>
          <a:endParaRPr lang="en-US" sz="2700" kern="1200" dirty="0"/>
        </a:p>
      </dsp:txBody>
      <dsp:txXfrm>
        <a:off x="52359" y="1282059"/>
        <a:ext cx="6158922" cy="967861"/>
      </dsp:txXfrm>
    </dsp:sp>
    <dsp:sp modelId="{09805BFA-2E79-45B2-AEAD-57C0386CEFC8}">
      <dsp:nvSpPr>
        <dsp:cNvPr id="0" name=""/>
        <dsp:cNvSpPr/>
      </dsp:nvSpPr>
      <dsp:spPr>
        <a:xfrm>
          <a:off x="0" y="2380039"/>
          <a:ext cx="6263640" cy="1072579"/>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Providing play opportunities based on child's current skills and interests</a:t>
          </a:r>
          <a:endParaRPr lang="en-US" sz="2700" kern="1200"/>
        </a:p>
      </dsp:txBody>
      <dsp:txXfrm>
        <a:off x="52359" y="2432398"/>
        <a:ext cx="6158922" cy="967861"/>
      </dsp:txXfrm>
    </dsp:sp>
    <dsp:sp modelId="{7BB1DF2C-679A-42B3-B5AF-FF1308488D16}">
      <dsp:nvSpPr>
        <dsp:cNvPr id="0" name=""/>
        <dsp:cNvSpPr/>
      </dsp:nvSpPr>
      <dsp:spPr>
        <a:xfrm>
          <a:off x="0" y="3530379"/>
          <a:ext cx="6263640" cy="1072579"/>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Planning with the family time to repeat and practice skills</a:t>
          </a:r>
          <a:endParaRPr lang="en-US" sz="2700" kern="1200" dirty="0"/>
        </a:p>
      </dsp:txBody>
      <dsp:txXfrm>
        <a:off x="52359" y="3582738"/>
        <a:ext cx="6158922" cy="967861"/>
      </dsp:txXfrm>
    </dsp:sp>
    <dsp:sp modelId="{E6E604CF-661E-45AD-8730-F5E3B8165CEC}">
      <dsp:nvSpPr>
        <dsp:cNvPr id="0" name=""/>
        <dsp:cNvSpPr/>
      </dsp:nvSpPr>
      <dsp:spPr>
        <a:xfrm>
          <a:off x="0" y="4680718"/>
          <a:ext cx="6263640" cy="1072579"/>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Being playful, having  fun and being positive</a:t>
          </a:r>
          <a:endParaRPr lang="en-US" sz="2700" kern="1200" dirty="0"/>
        </a:p>
      </dsp:txBody>
      <dsp:txXfrm>
        <a:off x="52359" y="4733077"/>
        <a:ext cx="6158922" cy="9678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2682AA-7A04-42BB-BC9C-ED3D681DBA25}">
      <dsp:nvSpPr>
        <dsp:cNvPr id="0" name=""/>
        <dsp:cNvSpPr/>
      </dsp:nvSpPr>
      <dsp:spPr>
        <a:xfrm>
          <a:off x="2655073" y="3196164"/>
          <a:ext cx="2733359" cy="2379980"/>
        </a:xfrm>
        <a:prstGeom prst="ellipse">
          <a:avLst/>
        </a:prstGeom>
        <a:blipFill rotWithShape="0">
          <a:blip xmlns:r="http://schemas.openxmlformats.org/officeDocument/2006/relationships" r:embed="rId1"/>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endParaRPr lang="en-GB" sz="2400" kern="1200" dirty="0"/>
        </a:p>
      </dsp:txBody>
      <dsp:txXfrm>
        <a:off x="3055364" y="3544704"/>
        <a:ext cx="1932777" cy="1682900"/>
      </dsp:txXfrm>
    </dsp:sp>
    <dsp:sp modelId="{A06AEC5E-1E2C-4B0A-B4A1-8BF6FEA483B8}">
      <dsp:nvSpPr>
        <dsp:cNvPr id="0" name=""/>
        <dsp:cNvSpPr/>
      </dsp:nvSpPr>
      <dsp:spPr>
        <a:xfrm rot="12900000">
          <a:off x="984824" y="2641728"/>
          <a:ext cx="2059964" cy="678294"/>
        </a:xfrm>
        <a:prstGeom prst="lef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3790E654-ED36-4FB2-90F6-B96145B066E8}">
      <dsp:nvSpPr>
        <dsp:cNvPr id="0" name=""/>
        <dsp:cNvSpPr/>
      </dsp:nvSpPr>
      <dsp:spPr>
        <a:xfrm>
          <a:off x="40603" y="1485709"/>
          <a:ext cx="2260981" cy="1808784"/>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1) Develop a wide range of  play skills</a:t>
          </a:r>
        </a:p>
      </dsp:txBody>
      <dsp:txXfrm>
        <a:off x="93580" y="1538686"/>
        <a:ext cx="2155027" cy="1702830"/>
      </dsp:txXfrm>
    </dsp:sp>
    <dsp:sp modelId="{1B83B7C3-99CB-4465-AE1A-736E1D15BC6A}">
      <dsp:nvSpPr>
        <dsp:cNvPr id="0" name=""/>
        <dsp:cNvSpPr/>
      </dsp:nvSpPr>
      <dsp:spPr>
        <a:xfrm rot="16200000">
          <a:off x="2939717" y="1649030"/>
          <a:ext cx="2164071" cy="678294"/>
        </a:xfrm>
        <a:prstGeom prst="lef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1D19CF86-82BC-4D4D-8814-369E28F4F626}">
      <dsp:nvSpPr>
        <dsp:cNvPr id="0" name=""/>
        <dsp:cNvSpPr/>
      </dsp:nvSpPr>
      <dsp:spPr>
        <a:xfrm>
          <a:off x="2891263" y="1750"/>
          <a:ext cx="2260981" cy="1808784"/>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2) Learn to share play with others</a:t>
          </a:r>
        </a:p>
      </dsp:txBody>
      <dsp:txXfrm>
        <a:off x="2944240" y="54727"/>
        <a:ext cx="2155027" cy="1702830"/>
      </dsp:txXfrm>
    </dsp:sp>
    <dsp:sp modelId="{63FDEE4D-A7B4-448E-B730-C72C2AE737EF}">
      <dsp:nvSpPr>
        <dsp:cNvPr id="0" name=""/>
        <dsp:cNvSpPr/>
      </dsp:nvSpPr>
      <dsp:spPr>
        <a:xfrm rot="19500000">
          <a:off x="4998718" y="2641728"/>
          <a:ext cx="2059964" cy="678294"/>
        </a:xfrm>
        <a:prstGeom prst="leftArrow">
          <a:avLst>
            <a:gd name="adj1" fmla="val 60000"/>
            <a:gd name="adj2" fmla="val 50000"/>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0B8B1378-AD30-4B59-A4E9-381EDE8522B6}">
      <dsp:nvSpPr>
        <dsp:cNvPr id="0" name=""/>
        <dsp:cNvSpPr/>
      </dsp:nvSpPr>
      <dsp:spPr>
        <a:xfrm>
          <a:off x="5657429" y="1485709"/>
          <a:ext cx="2429966" cy="1808784"/>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3) Generalise play skills learned</a:t>
          </a:r>
        </a:p>
      </dsp:txBody>
      <dsp:txXfrm>
        <a:off x="5710406" y="1538686"/>
        <a:ext cx="2324012" cy="17028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6C4D36-1C93-4013-BD8C-5ED4B70AA058}">
      <dsp:nvSpPr>
        <dsp:cNvPr id="0" name=""/>
        <dsp:cNvSpPr/>
      </dsp:nvSpPr>
      <dsp:spPr>
        <a:xfrm>
          <a:off x="2609793" y="0"/>
          <a:ext cx="2610405" cy="2610367"/>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solidFill>
                <a:schemeClr val="bg1"/>
              </a:solidFill>
            </a:rPr>
            <a:t>Learning about my world</a:t>
          </a:r>
        </a:p>
      </dsp:txBody>
      <dsp:txXfrm>
        <a:off x="2992078" y="382279"/>
        <a:ext cx="1845835" cy="1845809"/>
      </dsp:txXfrm>
    </dsp:sp>
    <dsp:sp modelId="{4BFEA466-3EDD-4C34-8CC5-97F5CFEDBE26}">
      <dsp:nvSpPr>
        <dsp:cNvPr id="0" name=""/>
        <dsp:cNvSpPr/>
      </dsp:nvSpPr>
      <dsp:spPr>
        <a:xfrm>
          <a:off x="3953391" y="1740970"/>
          <a:ext cx="2610405" cy="2610367"/>
        </a:xfrm>
        <a:prstGeom prst="ellipse">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dirty="0">
              <a:solidFill>
                <a:schemeClr val="bg1"/>
              </a:solidFill>
            </a:rPr>
            <a:t>Shared</a:t>
          </a:r>
          <a:r>
            <a:rPr lang="en-GB" sz="2900" kern="1200" baseline="0" dirty="0">
              <a:solidFill>
                <a:schemeClr val="bg1"/>
              </a:solidFill>
            </a:rPr>
            <a:t> attention, cause and effect</a:t>
          </a:r>
          <a:endParaRPr lang="en-GB" sz="2900" kern="1200" dirty="0">
            <a:solidFill>
              <a:schemeClr val="bg1"/>
            </a:solidFill>
          </a:endParaRPr>
        </a:p>
      </dsp:txBody>
      <dsp:txXfrm>
        <a:off x="4335676" y="2123249"/>
        <a:ext cx="1845835" cy="1845809"/>
      </dsp:txXfrm>
    </dsp:sp>
    <dsp:sp modelId="{D5C4D029-222B-44D0-A530-B4970CBA00A5}">
      <dsp:nvSpPr>
        <dsp:cNvPr id="0" name=""/>
        <dsp:cNvSpPr/>
      </dsp:nvSpPr>
      <dsp:spPr>
        <a:xfrm>
          <a:off x="5295401" y="0"/>
          <a:ext cx="2610405" cy="2610367"/>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dirty="0">
              <a:solidFill>
                <a:schemeClr val="bg1"/>
              </a:solidFill>
            </a:rPr>
            <a:t>Sensory play</a:t>
          </a:r>
        </a:p>
      </dsp:txBody>
      <dsp:txXfrm>
        <a:off x="5677686" y="382279"/>
        <a:ext cx="1845835" cy="184580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248955-C5D9-4344-9330-BFFF8A795FCB}">
      <dsp:nvSpPr>
        <dsp:cNvPr id="0" name=""/>
        <dsp:cNvSpPr/>
      </dsp:nvSpPr>
      <dsp:spPr>
        <a:xfrm>
          <a:off x="3933" y="61444"/>
          <a:ext cx="1719995" cy="1467370"/>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endParaRPr lang="en-GB" sz="1700" kern="1200" dirty="0"/>
        </a:p>
        <a:p>
          <a:pPr marL="0" lvl="0" indent="0" algn="ctr" defTabSz="755650">
            <a:lnSpc>
              <a:spcPct val="90000"/>
            </a:lnSpc>
            <a:spcBef>
              <a:spcPct val="0"/>
            </a:spcBef>
            <a:spcAft>
              <a:spcPct val="35000"/>
            </a:spcAft>
            <a:buNone/>
          </a:pPr>
          <a:r>
            <a:rPr lang="en-GB" sz="1700" kern="1200" dirty="0"/>
            <a:t>Solitary</a:t>
          </a:r>
        </a:p>
        <a:p>
          <a:pPr marL="0" lvl="0" indent="0" algn="ctr" defTabSz="755650">
            <a:lnSpc>
              <a:spcPct val="90000"/>
            </a:lnSpc>
            <a:spcBef>
              <a:spcPct val="0"/>
            </a:spcBef>
            <a:spcAft>
              <a:spcPct val="35000"/>
            </a:spcAft>
            <a:buNone/>
          </a:pPr>
          <a:endParaRPr lang="en-GB" sz="1700" kern="1200" dirty="0"/>
        </a:p>
      </dsp:txBody>
      <dsp:txXfrm>
        <a:off x="255820" y="276335"/>
        <a:ext cx="1216221" cy="1037588"/>
      </dsp:txXfrm>
    </dsp:sp>
    <dsp:sp modelId="{6AB376FB-6669-4913-A416-F8B217E45635}">
      <dsp:nvSpPr>
        <dsp:cNvPr id="0" name=""/>
        <dsp:cNvSpPr/>
      </dsp:nvSpPr>
      <dsp:spPr>
        <a:xfrm>
          <a:off x="1895928" y="581850"/>
          <a:ext cx="364638" cy="4265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1895928" y="667162"/>
        <a:ext cx="255247" cy="255934"/>
      </dsp:txXfrm>
    </dsp:sp>
    <dsp:sp modelId="{343A4076-B9E0-42D7-93FA-9DD7BB1FC3DD}">
      <dsp:nvSpPr>
        <dsp:cNvPr id="0" name=""/>
        <dsp:cNvSpPr/>
      </dsp:nvSpPr>
      <dsp:spPr>
        <a:xfrm>
          <a:off x="2411927" y="61444"/>
          <a:ext cx="1719995" cy="1467370"/>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Parallel</a:t>
          </a:r>
        </a:p>
      </dsp:txBody>
      <dsp:txXfrm>
        <a:off x="2663814" y="276335"/>
        <a:ext cx="1216221" cy="1037588"/>
      </dsp:txXfrm>
    </dsp:sp>
    <dsp:sp modelId="{8078B3A8-BFEA-4E02-A157-4C95DCB69F13}">
      <dsp:nvSpPr>
        <dsp:cNvPr id="0" name=""/>
        <dsp:cNvSpPr/>
      </dsp:nvSpPr>
      <dsp:spPr>
        <a:xfrm>
          <a:off x="4303921" y="581850"/>
          <a:ext cx="364638" cy="4265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4303921" y="667162"/>
        <a:ext cx="255247" cy="255934"/>
      </dsp:txXfrm>
    </dsp:sp>
    <dsp:sp modelId="{7D214E80-208A-4483-AC30-9BF06701BD40}">
      <dsp:nvSpPr>
        <dsp:cNvPr id="0" name=""/>
        <dsp:cNvSpPr/>
      </dsp:nvSpPr>
      <dsp:spPr>
        <a:xfrm>
          <a:off x="4819920" y="61444"/>
          <a:ext cx="1719995" cy="1467370"/>
        </a:xfrm>
        <a:prstGeom prst="ellipse">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Associate</a:t>
          </a:r>
        </a:p>
      </dsp:txBody>
      <dsp:txXfrm>
        <a:off x="5071807" y="276335"/>
        <a:ext cx="1216221" cy="1037588"/>
      </dsp:txXfrm>
    </dsp:sp>
    <dsp:sp modelId="{78FD9241-437B-47DF-A49C-5A76E5DC91E4}">
      <dsp:nvSpPr>
        <dsp:cNvPr id="0" name=""/>
        <dsp:cNvSpPr/>
      </dsp:nvSpPr>
      <dsp:spPr>
        <a:xfrm>
          <a:off x="6711915" y="581850"/>
          <a:ext cx="364638" cy="4265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6711915" y="667162"/>
        <a:ext cx="255247" cy="255934"/>
      </dsp:txXfrm>
    </dsp:sp>
    <dsp:sp modelId="{A58FE9DB-E019-4F92-907F-600AD20DBFDD}">
      <dsp:nvSpPr>
        <dsp:cNvPr id="0" name=""/>
        <dsp:cNvSpPr/>
      </dsp:nvSpPr>
      <dsp:spPr>
        <a:xfrm>
          <a:off x="7227913" y="61444"/>
          <a:ext cx="1719995" cy="1467370"/>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Cooperative</a:t>
          </a:r>
        </a:p>
      </dsp:txBody>
      <dsp:txXfrm>
        <a:off x="7479800" y="276335"/>
        <a:ext cx="1216221" cy="103758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9881A-F241-499D-ADE7-1AF23F5B235B}">
      <dsp:nvSpPr>
        <dsp:cNvPr id="0" name=""/>
        <dsp:cNvSpPr/>
      </dsp:nvSpPr>
      <dsp:spPr>
        <a:xfrm>
          <a:off x="4786" y="1522516"/>
          <a:ext cx="2092714" cy="125562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Acquisition</a:t>
          </a:r>
        </a:p>
      </dsp:txBody>
      <dsp:txXfrm>
        <a:off x="41562" y="1559292"/>
        <a:ext cx="2019162" cy="1182076"/>
      </dsp:txXfrm>
    </dsp:sp>
    <dsp:sp modelId="{81122A48-5850-4CA8-9A25-7CF993DC5F03}">
      <dsp:nvSpPr>
        <dsp:cNvPr id="0" name=""/>
        <dsp:cNvSpPr/>
      </dsp:nvSpPr>
      <dsp:spPr>
        <a:xfrm>
          <a:off x="2306771" y="1890834"/>
          <a:ext cx="443655" cy="51899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p>
      </dsp:txBody>
      <dsp:txXfrm>
        <a:off x="2306771" y="1994633"/>
        <a:ext cx="310559" cy="311395"/>
      </dsp:txXfrm>
    </dsp:sp>
    <dsp:sp modelId="{EA2A0C1A-A756-4BE3-9947-695AA7F47C4C}">
      <dsp:nvSpPr>
        <dsp:cNvPr id="0" name=""/>
        <dsp:cNvSpPr/>
      </dsp:nvSpPr>
      <dsp:spPr>
        <a:xfrm>
          <a:off x="2934586" y="1522516"/>
          <a:ext cx="2092714" cy="125562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Fluency</a:t>
          </a:r>
        </a:p>
      </dsp:txBody>
      <dsp:txXfrm>
        <a:off x="2971362" y="1559292"/>
        <a:ext cx="2019162" cy="1182076"/>
      </dsp:txXfrm>
    </dsp:sp>
    <dsp:sp modelId="{96F734DB-9122-4322-BAE7-18F6D19D8740}">
      <dsp:nvSpPr>
        <dsp:cNvPr id="0" name=""/>
        <dsp:cNvSpPr/>
      </dsp:nvSpPr>
      <dsp:spPr>
        <a:xfrm>
          <a:off x="5236571" y="1890834"/>
          <a:ext cx="443655" cy="51899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p>
      </dsp:txBody>
      <dsp:txXfrm>
        <a:off x="5236571" y="1994633"/>
        <a:ext cx="310559" cy="311395"/>
      </dsp:txXfrm>
    </dsp:sp>
    <dsp:sp modelId="{FF1DDE18-F393-43AC-83AA-C41637541127}">
      <dsp:nvSpPr>
        <dsp:cNvPr id="0" name=""/>
        <dsp:cNvSpPr/>
      </dsp:nvSpPr>
      <dsp:spPr>
        <a:xfrm>
          <a:off x="5864385" y="1522516"/>
          <a:ext cx="2092714" cy="125562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Generalisation</a:t>
          </a:r>
        </a:p>
      </dsp:txBody>
      <dsp:txXfrm>
        <a:off x="5901161" y="1559292"/>
        <a:ext cx="2019162" cy="1182076"/>
      </dsp:txXfrm>
    </dsp:sp>
    <dsp:sp modelId="{4A73CAEE-18F9-4E27-8302-2DF31A4AEFA3}">
      <dsp:nvSpPr>
        <dsp:cNvPr id="0" name=""/>
        <dsp:cNvSpPr/>
      </dsp:nvSpPr>
      <dsp:spPr>
        <a:xfrm>
          <a:off x="8166371" y="1890834"/>
          <a:ext cx="443655" cy="51899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GB" sz="1900" kern="1200"/>
        </a:p>
      </dsp:txBody>
      <dsp:txXfrm>
        <a:off x="8166371" y="1994633"/>
        <a:ext cx="310559" cy="311395"/>
      </dsp:txXfrm>
    </dsp:sp>
    <dsp:sp modelId="{0CEC416B-5BC8-453D-807D-CE700D8D3854}">
      <dsp:nvSpPr>
        <dsp:cNvPr id="0" name=""/>
        <dsp:cNvSpPr/>
      </dsp:nvSpPr>
      <dsp:spPr>
        <a:xfrm>
          <a:off x="8794185" y="1522516"/>
          <a:ext cx="2092714" cy="1255628"/>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Adaptation</a:t>
          </a:r>
        </a:p>
      </dsp:txBody>
      <dsp:txXfrm>
        <a:off x="8830961" y="1559292"/>
        <a:ext cx="2019162" cy="118207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50475" cy="498773"/>
          </a:xfrm>
          <a:prstGeom prst="rect">
            <a:avLst/>
          </a:prstGeom>
        </p:spPr>
        <p:txBody>
          <a:bodyPr vert="horz" lIns="95697" tIns="47849" rIns="95697" bIns="47849" rtlCol="0"/>
          <a:lstStyle>
            <a:lvl1pPr algn="l">
              <a:defRPr sz="1300"/>
            </a:lvl1pPr>
          </a:lstStyle>
          <a:p>
            <a:endParaRPr lang="en-GB"/>
          </a:p>
        </p:txBody>
      </p:sp>
      <p:sp>
        <p:nvSpPr>
          <p:cNvPr id="3" name="Date Placeholder 2"/>
          <p:cNvSpPr>
            <a:spLocks noGrp="1"/>
          </p:cNvSpPr>
          <p:nvPr>
            <p:ph type="dt" sz="quarter" idx="1"/>
          </p:nvPr>
        </p:nvSpPr>
        <p:spPr>
          <a:xfrm>
            <a:off x="3856739" y="0"/>
            <a:ext cx="2950475" cy="498773"/>
          </a:xfrm>
          <a:prstGeom prst="rect">
            <a:avLst/>
          </a:prstGeom>
        </p:spPr>
        <p:txBody>
          <a:bodyPr vert="horz" lIns="95697" tIns="47849" rIns="95697" bIns="47849" rtlCol="0"/>
          <a:lstStyle>
            <a:lvl1pPr algn="r">
              <a:defRPr sz="1300"/>
            </a:lvl1pPr>
          </a:lstStyle>
          <a:p>
            <a:fld id="{5990D5E9-0EB6-431F-8E35-880D5CC4A071}" type="datetimeFigureOut">
              <a:rPr lang="en-GB" smtClean="0"/>
              <a:t>05/07/2023</a:t>
            </a:fld>
            <a:endParaRPr lang="en-GB"/>
          </a:p>
        </p:txBody>
      </p:sp>
      <p:sp>
        <p:nvSpPr>
          <p:cNvPr id="4" name="Footer Placeholder 3"/>
          <p:cNvSpPr>
            <a:spLocks noGrp="1"/>
          </p:cNvSpPr>
          <p:nvPr>
            <p:ph type="ftr" sz="quarter" idx="2"/>
          </p:nvPr>
        </p:nvSpPr>
        <p:spPr>
          <a:xfrm>
            <a:off x="1" y="9442155"/>
            <a:ext cx="2950475" cy="498772"/>
          </a:xfrm>
          <a:prstGeom prst="rect">
            <a:avLst/>
          </a:prstGeom>
        </p:spPr>
        <p:txBody>
          <a:bodyPr vert="horz" lIns="95697" tIns="47849" rIns="95697" bIns="47849" rtlCol="0" anchor="b"/>
          <a:lstStyle>
            <a:lvl1pPr algn="l">
              <a:defRPr sz="1300"/>
            </a:lvl1pPr>
          </a:lstStyle>
          <a:p>
            <a:endParaRPr lang="en-GB"/>
          </a:p>
        </p:txBody>
      </p:sp>
      <p:sp>
        <p:nvSpPr>
          <p:cNvPr id="5" name="Slide Number Placeholder 4"/>
          <p:cNvSpPr>
            <a:spLocks noGrp="1"/>
          </p:cNvSpPr>
          <p:nvPr>
            <p:ph type="sldNum" sz="quarter" idx="3"/>
          </p:nvPr>
        </p:nvSpPr>
        <p:spPr>
          <a:xfrm>
            <a:off x="3856739" y="9442155"/>
            <a:ext cx="2950475" cy="498772"/>
          </a:xfrm>
          <a:prstGeom prst="rect">
            <a:avLst/>
          </a:prstGeom>
        </p:spPr>
        <p:txBody>
          <a:bodyPr vert="horz" lIns="95697" tIns="47849" rIns="95697" bIns="47849" rtlCol="0" anchor="b"/>
          <a:lstStyle>
            <a:lvl1pPr algn="r">
              <a:defRPr sz="1300"/>
            </a:lvl1pPr>
          </a:lstStyle>
          <a:p>
            <a:fld id="{FAF693D7-22D7-4E16-9E6A-B417E582B313}" type="slidenum">
              <a:rPr lang="en-GB" smtClean="0"/>
              <a:t>‹#›</a:t>
            </a:fld>
            <a:endParaRPr lang="en-GB"/>
          </a:p>
        </p:txBody>
      </p:sp>
    </p:spTree>
    <p:extLst>
      <p:ext uri="{BB962C8B-B14F-4D97-AF65-F5344CB8AC3E}">
        <p14:creationId xmlns:p14="http://schemas.microsoft.com/office/powerpoint/2010/main" val="2127654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50475" cy="498773"/>
          </a:xfrm>
          <a:prstGeom prst="rect">
            <a:avLst/>
          </a:prstGeom>
        </p:spPr>
        <p:txBody>
          <a:bodyPr vert="horz" lIns="95697" tIns="47849" rIns="95697" bIns="47849" rtlCol="0"/>
          <a:lstStyle>
            <a:lvl1pPr algn="l">
              <a:defRPr sz="1300"/>
            </a:lvl1pPr>
          </a:lstStyle>
          <a:p>
            <a:endParaRPr lang="en-GB"/>
          </a:p>
        </p:txBody>
      </p:sp>
      <p:sp>
        <p:nvSpPr>
          <p:cNvPr id="3" name="Date Placeholder 2"/>
          <p:cNvSpPr>
            <a:spLocks noGrp="1"/>
          </p:cNvSpPr>
          <p:nvPr>
            <p:ph type="dt" idx="1"/>
          </p:nvPr>
        </p:nvSpPr>
        <p:spPr>
          <a:xfrm>
            <a:off x="3856739" y="0"/>
            <a:ext cx="2950475" cy="498773"/>
          </a:xfrm>
          <a:prstGeom prst="rect">
            <a:avLst/>
          </a:prstGeom>
        </p:spPr>
        <p:txBody>
          <a:bodyPr vert="horz" lIns="95697" tIns="47849" rIns="95697" bIns="47849" rtlCol="0"/>
          <a:lstStyle>
            <a:lvl1pPr algn="r">
              <a:defRPr sz="1300"/>
            </a:lvl1pPr>
          </a:lstStyle>
          <a:p>
            <a:fld id="{7EAAFF0F-7A83-4EAC-B27D-56A6457EFFAD}" type="datetimeFigureOut">
              <a:rPr lang="en-GB" smtClean="0"/>
              <a:t>05/07/2023</a:t>
            </a:fld>
            <a:endParaRPr lang="en-GB"/>
          </a:p>
        </p:txBody>
      </p:sp>
      <p:sp>
        <p:nvSpPr>
          <p:cNvPr id="4" name="Slide Image Placeholder 3"/>
          <p:cNvSpPr>
            <a:spLocks noGrp="1" noRot="1" noChangeAspect="1"/>
          </p:cNvSpPr>
          <p:nvPr>
            <p:ph type="sldImg" idx="2"/>
          </p:nvPr>
        </p:nvSpPr>
        <p:spPr>
          <a:xfrm>
            <a:off x="422275" y="1243013"/>
            <a:ext cx="5964238" cy="3354387"/>
          </a:xfrm>
          <a:prstGeom prst="rect">
            <a:avLst/>
          </a:prstGeom>
          <a:noFill/>
          <a:ln w="12700">
            <a:solidFill>
              <a:prstClr val="black"/>
            </a:solidFill>
          </a:ln>
        </p:spPr>
        <p:txBody>
          <a:bodyPr vert="horz" lIns="95697" tIns="47849" rIns="95697" bIns="47849" rtlCol="0" anchor="ctr"/>
          <a:lstStyle/>
          <a:p>
            <a:endParaRPr lang="en-GB"/>
          </a:p>
        </p:txBody>
      </p:sp>
      <p:sp>
        <p:nvSpPr>
          <p:cNvPr id="5" name="Notes Placeholder 4"/>
          <p:cNvSpPr>
            <a:spLocks noGrp="1"/>
          </p:cNvSpPr>
          <p:nvPr>
            <p:ph type="body" sz="quarter" idx="3"/>
          </p:nvPr>
        </p:nvSpPr>
        <p:spPr>
          <a:xfrm>
            <a:off x="680880" y="4784071"/>
            <a:ext cx="5447030" cy="3914239"/>
          </a:xfrm>
          <a:prstGeom prst="rect">
            <a:avLst/>
          </a:prstGeom>
        </p:spPr>
        <p:txBody>
          <a:bodyPr vert="horz" lIns="95697" tIns="47849" rIns="95697" bIns="478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42155"/>
            <a:ext cx="2950475" cy="498772"/>
          </a:xfrm>
          <a:prstGeom prst="rect">
            <a:avLst/>
          </a:prstGeom>
        </p:spPr>
        <p:txBody>
          <a:bodyPr vert="horz" lIns="95697" tIns="47849" rIns="95697" bIns="47849" rtlCol="0" anchor="b"/>
          <a:lstStyle>
            <a:lvl1pPr algn="l">
              <a:defRPr sz="1300"/>
            </a:lvl1pPr>
          </a:lstStyle>
          <a:p>
            <a:endParaRPr lang="en-GB"/>
          </a:p>
        </p:txBody>
      </p:sp>
      <p:sp>
        <p:nvSpPr>
          <p:cNvPr id="7" name="Slide Number Placeholder 6"/>
          <p:cNvSpPr>
            <a:spLocks noGrp="1"/>
          </p:cNvSpPr>
          <p:nvPr>
            <p:ph type="sldNum" sz="quarter" idx="5"/>
          </p:nvPr>
        </p:nvSpPr>
        <p:spPr>
          <a:xfrm>
            <a:off x="3856739" y="9442155"/>
            <a:ext cx="2950475" cy="498772"/>
          </a:xfrm>
          <a:prstGeom prst="rect">
            <a:avLst/>
          </a:prstGeom>
        </p:spPr>
        <p:txBody>
          <a:bodyPr vert="horz" lIns="95697" tIns="47849" rIns="95697" bIns="47849" rtlCol="0" anchor="b"/>
          <a:lstStyle>
            <a:lvl1pPr algn="r">
              <a:defRPr sz="1300"/>
            </a:lvl1pPr>
          </a:lstStyle>
          <a:p>
            <a:fld id="{4A58128E-F9F3-4300-B527-B0FD97878106}" type="slidenum">
              <a:rPr lang="en-GB" smtClean="0"/>
              <a:t>‹#›</a:t>
            </a:fld>
            <a:endParaRPr lang="en-GB"/>
          </a:p>
        </p:txBody>
      </p:sp>
    </p:spTree>
    <p:extLst>
      <p:ext uri="{BB962C8B-B14F-4D97-AF65-F5344CB8AC3E}">
        <p14:creationId xmlns:p14="http://schemas.microsoft.com/office/powerpoint/2010/main" val="1930068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200" b="1" dirty="0">
                <a:latin typeface="Arial" panose="020B0604020202020204" pitchFamily="34" charset="0"/>
                <a:ea typeface="Times New Roman" panose="02020603050405020304" pitchFamily="18" charset="0"/>
                <a:cs typeface="Arial" panose="020B0604020202020204" pitchFamily="34" charset="0"/>
              </a:rPr>
              <a:t>PERFORMANCE OF PRESENTERS: Total </a:t>
            </a:r>
            <a:r>
              <a:rPr lang="en-GB" sz="1200" b="1">
                <a:latin typeface="Arial" panose="020B0604020202020204" pitchFamily="34" charset="0"/>
                <a:ea typeface="Times New Roman" panose="02020603050405020304" pitchFamily="18" charset="0"/>
                <a:cs typeface="Arial" panose="020B0604020202020204" pitchFamily="34" charset="0"/>
              </a:rPr>
              <a:t>Time 60 </a:t>
            </a:r>
            <a:r>
              <a:rPr lang="en-GB" sz="1200" b="1" dirty="0">
                <a:latin typeface="Arial" panose="020B0604020202020204" pitchFamily="34" charset="0"/>
                <a:ea typeface="Times New Roman" panose="02020603050405020304" pitchFamily="18" charset="0"/>
                <a:cs typeface="Arial" panose="020B0604020202020204" pitchFamily="34" charset="0"/>
              </a:rPr>
              <a:t>Minutes</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160260"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3414" indent="-343414" hangingPunct="0">
              <a:buFont typeface="Symbol" panose="05050102010706020507" pitchFamily="18" charset="2"/>
              <a:buChar char=""/>
              <a:tabLst>
                <a:tab pos="160260" algn="l"/>
              </a:tabLst>
            </a:pPr>
            <a:r>
              <a:rPr lang="en-GB" sz="1200" dirty="0">
                <a:latin typeface="Arial" panose="020B0604020202020204" pitchFamily="34" charset="0"/>
                <a:ea typeface="Times New Roman" panose="02020603050405020304" pitchFamily="18" charset="0"/>
                <a:cs typeface="Arial" panose="020B0604020202020204" pitchFamily="34" charset="0"/>
              </a:rPr>
              <a:t>Ensure that participants’ understanding and learning in this module fit clearly within the overall Portage model and philosophy</a:t>
            </a:r>
          </a:p>
          <a:p>
            <a:pPr hangingPunct="0"/>
            <a:r>
              <a:rPr lang="en-GB" sz="1200" b="1" dirty="0">
                <a:latin typeface="Arial" panose="020B0604020202020204" pitchFamily="34" charset="0"/>
                <a:ea typeface="Times New Roman" panose="02020603050405020304" pitchFamily="18" charset="0"/>
                <a:cs typeface="Arial" panose="020B0604020202020204" pitchFamily="34" charset="0"/>
              </a:rPr>
              <a:t> </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343414" indent="-343414" hangingPunct="0">
              <a:buFont typeface="Symbol" panose="05050102010706020507" pitchFamily="18" charset="2"/>
              <a:buChar char=""/>
              <a:tabLst>
                <a:tab pos="160260" algn="l"/>
              </a:tabLst>
            </a:pPr>
            <a:r>
              <a:rPr lang="en-GB" sz="1200" dirty="0">
                <a:latin typeface="Arial" panose="020B0604020202020204" pitchFamily="34" charset="0"/>
                <a:ea typeface="Times New Roman" panose="02020603050405020304" pitchFamily="18" charset="0"/>
                <a:cs typeface="Arial" panose="020B0604020202020204" pitchFamily="34" charset="0"/>
              </a:rPr>
              <a:t>Discuss the value of play and impact on learning both in the EYFS and Portage model</a:t>
            </a: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3414" indent="-343414" hangingPunct="0">
              <a:buFont typeface="Symbol" panose="05050102010706020507" pitchFamily="18" charset="2"/>
              <a:buChar char=""/>
              <a:tabLst>
                <a:tab pos="160260" algn="l"/>
              </a:tabLst>
            </a:pPr>
            <a:r>
              <a:rPr lang="en-GB" sz="1200" dirty="0">
                <a:latin typeface="Arial" panose="020B0604020202020204" pitchFamily="34" charset="0"/>
                <a:ea typeface="Times New Roman" panose="02020603050405020304" pitchFamily="18" charset="0"/>
                <a:cs typeface="Arial" panose="020B0604020202020204" pitchFamily="34" charset="0"/>
              </a:rPr>
              <a:t>Discuss the development of play and how for some children support is needed to develop play skills, share play and generalise skills</a:t>
            </a: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3414" indent="-343414" hangingPunct="0">
              <a:buFont typeface="Symbol" panose="05050102010706020507" pitchFamily="18" charset="2"/>
              <a:buChar char=""/>
              <a:tabLst>
                <a:tab pos="160260" algn="l"/>
              </a:tabLst>
            </a:pPr>
            <a:r>
              <a:rPr lang="en-GB" sz="1200" dirty="0">
                <a:latin typeface="Arial" panose="020B0604020202020204" pitchFamily="34" charset="0"/>
                <a:ea typeface="Times New Roman" panose="02020603050405020304" pitchFamily="18" charset="0"/>
                <a:cs typeface="Arial" panose="020B0604020202020204" pitchFamily="34" charset="0"/>
              </a:rPr>
              <a:t>Introduce the learning processes for shared play and for the generalisation and adaptation of learned skills </a:t>
            </a: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3414" indent="-343414" hangingPunct="0">
              <a:buFont typeface="Symbol" panose="05050102010706020507" pitchFamily="18" charset="2"/>
              <a:buChar char=""/>
              <a:tabLst>
                <a:tab pos="160260" algn="l"/>
              </a:tabLst>
            </a:pPr>
            <a:r>
              <a:rPr lang="en-GB" sz="1200" dirty="0">
                <a:latin typeface="Arial" panose="020B0604020202020204" pitchFamily="34" charset="0"/>
                <a:ea typeface="Times New Roman" panose="02020603050405020304" pitchFamily="18" charset="0"/>
                <a:cs typeface="Arial" panose="020B0604020202020204" pitchFamily="34" charset="0"/>
              </a:rPr>
              <a:t>Provide an opportunity for participants to discuss how they might support children develop their play </a:t>
            </a: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3414" indent="-343414" hangingPunct="0">
              <a:buFont typeface="Symbol" panose="05050102010706020507" pitchFamily="18" charset="2"/>
              <a:buChar char=""/>
              <a:tabLst>
                <a:tab pos="160260" algn="l"/>
              </a:tabLst>
            </a:pPr>
            <a:r>
              <a:rPr lang="en-GB" sz="1200" dirty="0">
                <a:latin typeface="Arial" panose="020B0604020202020204" pitchFamily="34" charset="0"/>
                <a:ea typeface="Times New Roman" panose="02020603050405020304" pitchFamily="18" charset="0"/>
                <a:cs typeface="Arial" panose="020B0604020202020204" pitchFamily="34" charset="0"/>
              </a:rPr>
              <a:t>Ensure that this module builds on and consolidates earlier learning</a:t>
            </a:r>
          </a:p>
          <a:p>
            <a:endParaRPr lang="en-GB" dirty="0"/>
          </a:p>
        </p:txBody>
      </p:sp>
      <p:sp>
        <p:nvSpPr>
          <p:cNvPr id="4" name="Slide Number Placeholder 3"/>
          <p:cNvSpPr>
            <a:spLocks noGrp="1"/>
          </p:cNvSpPr>
          <p:nvPr>
            <p:ph type="sldNum" sz="quarter" idx="5"/>
          </p:nvPr>
        </p:nvSpPr>
        <p:spPr/>
        <p:txBody>
          <a:bodyPr/>
          <a:lstStyle/>
          <a:p>
            <a:fld id="{4A58128E-F9F3-4300-B527-B0FD97878106}" type="slidenum">
              <a:rPr lang="en-GB" smtClean="0"/>
              <a:t>1</a:t>
            </a:fld>
            <a:endParaRPr lang="en-GB"/>
          </a:p>
        </p:txBody>
      </p:sp>
    </p:spTree>
    <p:extLst>
      <p:ext uri="{BB962C8B-B14F-4D97-AF65-F5344CB8AC3E}">
        <p14:creationId xmlns:p14="http://schemas.microsoft.com/office/powerpoint/2010/main" val="2794975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200" b="1" dirty="0">
                <a:latin typeface="Arial" panose="020B0604020202020204" pitchFamily="34" charset="0"/>
                <a:ea typeface="Times New Roman" panose="02020603050405020304" pitchFamily="18" charset="0"/>
                <a:cs typeface="Arial" panose="020B0604020202020204" pitchFamily="34" charset="0"/>
              </a:rPr>
              <a:t>OUTCOMES FOR PARTICIPANTS:</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160260"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3414" indent="-343414" hangingPunct="0">
              <a:buFont typeface="Symbol" panose="05050102010706020507" pitchFamily="18" charset="2"/>
              <a:buChar char=""/>
              <a:tabLst>
                <a:tab pos="160260" algn="l"/>
              </a:tabLst>
            </a:pPr>
            <a:r>
              <a:rPr lang="en-GB" sz="1200" dirty="0">
                <a:latin typeface="Arial" panose="020B0604020202020204" pitchFamily="34" charset="0"/>
                <a:ea typeface="Times New Roman" panose="02020603050405020304" pitchFamily="18" charset="0"/>
                <a:cs typeface="Arial" panose="020B0604020202020204" pitchFamily="34" charset="0"/>
              </a:rPr>
              <a:t>Be aware that children with a range of SEND may need specific support to develop their play skills</a:t>
            </a: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3414" indent="-343414" hangingPunct="0">
              <a:buFont typeface="Symbol" panose="05050102010706020507" pitchFamily="18" charset="2"/>
              <a:buChar char=""/>
              <a:tabLst>
                <a:tab pos="160260" algn="l"/>
              </a:tabLst>
            </a:pPr>
            <a:r>
              <a:rPr lang="en-GB" sz="1200" dirty="0">
                <a:latin typeface="Arial" panose="020B0604020202020204" pitchFamily="34" charset="0"/>
                <a:ea typeface="Times New Roman" panose="02020603050405020304" pitchFamily="18" charset="0"/>
                <a:cs typeface="Arial" panose="020B0604020202020204" pitchFamily="34" charset="0"/>
              </a:rPr>
              <a:t>Explore and share ideas to help children develop their play, share play and generalise</a:t>
            </a:r>
          </a:p>
        </p:txBody>
      </p:sp>
      <p:sp>
        <p:nvSpPr>
          <p:cNvPr id="4" name="Slide Number Placeholder 3"/>
          <p:cNvSpPr>
            <a:spLocks noGrp="1"/>
          </p:cNvSpPr>
          <p:nvPr>
            <p:ph type="sldNum" sz="quarter" idx="10"/>
          </p:nvPr>
        </p:nvSpPr>
        <p:spPr/>
        <p:txBody>
          <a:bodyPr/>
          <a:lstStyle/>
          <a:p>
            <a:fld id="{4A58128E-F9F3-4300-B527-B0FD97878106}" type="slidenum">
              <a:rPr lang="en-GB" smtClean="0"/>
              <a:t>2</a:t>
            </a:fld>
            <a:endParaRPr lang="en-GB"/>
          </a:p>
        </p:txBody>
      </p:sp>
    </p:spTree>
    <p:extLst>
      <p:ext uri="{BB962C8B-B14F-4D97-AF65-F5344CB8AC3E}">
        <p14:creationId xmlns:p14="http://schemas.microsoft.com/office/powerpoint/2010/main" val="3216651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through slide</a:t>
            </a:r>
          </a:p>
        </p:txBody>
      </p:sp>
      <p:sp>
        <p:nvSpPr>
          <p:cNvPr id="4" name="Slide Number Placeholder 3"/>
          <p:cNvSpPr>
            <a:spLocks noGrp="1"/>
          </p:cNvSpPr>
          <p:nvPr>
            <p:ph type="sldNum" sz="quarter" idx="5"/>
          </p:nvPr>
        </p:nvSpPr>
        <p:spPr/>
        <p:txBody>
          <a:bodyPr/>
          <a:lstStyle/>
          <a:p>
            <a:fld id="{4A58128E-F9F3-4300-B527-B0FD97878106}" type="slidenum">
              <a:rPr lang="en-GB" smtClean="0"/>
              <a:t>3</a:t>
            </a:fld>
            <a:endParaRPr lang="en-GB"/>
          </a:p>
        </p:txBody>
      </p:sp>
    </p:spTree>
    <p:extLst>
      <p:ext uri="{BB962C8B-B14F-4D97-AF65-F5344CB8AC3E}">
        <p14:creationId xmlns:p14="http://schemas.microsoft.com/office/powerpoint/2010/main" val="1316947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200" b="1" dirty="0">
                <a:latin typeface="Arial" panose="020B0604020202020204" pitchFamily="34" charset="0"/>
                <a:ea typeface="Times New Roman" panose="02020603050405020304" pitchFamily="18" charset="0"/>
                <a:cs typeface="Arial" panose="020B0604020202020204" pitchFamily="34" charset="0"/>
              </a:rPr>
              <a:t>Introduction</a:t>
            </a: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Introduce ‘</a:t>
            </a:r>
            <a:r>
              <a:rPr lang="en-GB" sz="1200" i="1" dirty="0">
                <a:latin typeface="Arial" panose="020B0604020202020204" pitchFamily="34" charset="0"/>
                <a:ea typeface="Times New Roman" panose="02020603050405020304" pitchFamily="18" charset="0"/>
                <a:cs typeface="Arial" panose="020B0604020202020204" pitchFamily="34" charset="0"/>
              </a:rPr>
              <a:t>Supporting the Development of Play’</a:t>
            </a:r>
            <a:r>
              <a:rPr lang="en-GB" sz="1200" dirty="0">
                <a:latin typeface="Arial" panose="020B0604020202020204" pitchFamily="34" charset="0"/>
                <a:ea typeface="Times New Roman" panose="02020603050405020304" pitchFamily="18" charset="0"/>
                <a:cs typeface="Arial" panose="020B0604020202020204" pitchFamily="34" charset="0"/>
              </a:rPr>
              <a:t> and share expected outcomes for participants</a:t>
            </a: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Remind participants of the Portage circles and the link that will be explored in this module between child-led play and structured teaching (i.e. child led play leads to opportunities for structured teaching)</a:t>
            </a:r>
            <a:endParaRPr lang="en-GB" sz="1200" dirty="0">
              <a:latin typeface="Arial" panose="020B0604020202020204" pitchFamily="34" charset="0"/>
              <a:cs typeface="Arial" panose="020B0604020202020204" pitchFamily="34" charset="0"/>
            </a:endParaRPr>
          </a:p>
          <a:p>
            <a:pPr lvl="0" hangingPunct="0"/>
            <a:r>
              <a:rPr lang="en-GB" sz="1200" dirty="0">
                <a:latin typeface="Arial" panose="020B0604020202020204" pitchFamily="34" charset="0"/>
                <a:cs typeface="Arial" panose="020B0604020202020204" pitchFamily="34" charset="0"/>
              </a:rPr>
              <a:t>Remind that child led play is an integral part of the Portage model.</a:t>
            </a:r>
          </a:p>
          <a:p>
            <a:pPr lvl="0" hangingPunct="0"/>
            <a:r>
              <a:rPr lang="en-GB" sz="1200" dirty="0">
                <a:latin typeface="Arial" panose="020B0604020202020204" pitchFamily="34" charset="0"/>
                <a:cs typeface="Arial" panose="020B0604020202020204" pitchFamily="34" charset="0"/>
              </a:rPr>
              <a:t>This allows the child to choose and provides adults with opportunities to: </a:t>
            </a:r>
          </a:p>
          <a:p>
            <a:pPr marL="171450" lvl="0" indent="-171450" hangingPunct="0">
              <a:buFont typeface="Arial" panose="020B0604020202020204" pitchFamily="34" charset="0"/>
              <a:buChar char="•"/>
            </a:pPr>
            <a:r>
              <a:rPr lang="en-GB" sz="1200" dirty="0">
                <a:latin typeface="Arial" panose="020B0604020202020204" pitchFamily="34" charset="0"/>
                <a:cs typeface="Arial" panose="020B0604020202020204" pitchFamily="34" charset="0"/>
              </a:rPr>
              <a:t>follow the child’s lead, </a:t>
            </a:r>
          </a:p>
          <a:p>
            <a:pPr marL="171450" lvl="0" indent="-171450" hangingPunct="0">
              <a:buFont typeface="Arial" panose="020B0604020202020204" pitchFamily="34" charset="0"/>
              <a:buChar char="•"/>
            </a:pPr>
            <a:r>
              <a:rPr lang="en-GB" sz="1200" dirty="0">
                <a:latin typeface="Arial" panose="020B0604020202020204" pitchFamily="34" charset="0"/>
                <a:cs typeface="Arial" panose="020B0604020202020204" pitchFamily="34" charset="0"/>
              </a:rPr>
              <a:t>share child’s play,</a:t>
            </a:r>
          </a:p>
          <a:p>
            <a:pPr marL="171450" lvl="0" indent="-171450" hangingPunct="0">
              <a:buFont typeface="Arial" panose="020B0604020202020204" pitchFamily="34" charset="0"/>
              <a:buChar char="•"/>
            </a:pPr>
            <a:r>
              <a:rPr lang="en-GB" sz="1200" dirty="0">
                <a:latin typeface="Arial" panose="020B0604020202020204" pitchFamily="34" charset="0"/>
                <a:cs typeface="Arial" panose="020B0604020202020204" pitchFamily="34" charset="0"/>
              </a:rPr>
              <a:t>observe and discuss the child’s play</a:t>
            </a:r>
          </a:p>
          <a:p>
            <a:pPr marL="171450" lvl="0" indent="-171450" hangingPunct="0">
              <a:buFont typeface="Arial" panose="020B0604020202020204" pitchFamily="34" charset="0"/>
              <a:buChar char="•"/>
            </a:pPr>
            <a:r>
              <a:rPr lang="en-GB" sz="1200" dirty="0">
                <a:latin typeface="Arial" panose="020B0604020202020204" pitchFamily="34" charset="0"/>
                <a:cs typeface="Arial" panose="020B0604020202020204" pitchFamily="34" charset="0"/>
              </a:rPr>
              <a:t>set up regular play experiences</a:t>
            </a:r>
          </a:p>
          <a:p>
            <a:pPr fontAlgn="auto" hangingPunct="1"/>
            <a:r>
              <a:rPr lang="en-GB" sz="1200" dirty="0">
                <a:latin typeface="Arial" panose="020B0604020202020204" pitchFamily="34" charset="0"/>
                <a:cs typeface="Arial" panose="020B0604020202020204" pitchFamily="34" charset="0"/>
              </a:rPr>
              <a:t> </a:t>
            </a:r>
          </a:p>
          <a:p>
            <a:pPr lvl="0" fontAlgn="auto" hangingPunct="1"/>
            <a:r>
              <a:rPr lang="en-GB" sz="1200" b="1" dirty="0">
                <a:latin typeface="Arial" panose="020B0604020202020204" pitchFamily="34" charset="0"/>
                <a:cs typeface="Arial" panose="020B0604020202020204" pitchFamily="34" charset="0"/>
              </a:rPr>
              <a:t>The aim is to:</a:t>
            </a:r>
          </a:p>
          <a:p>
            <a:pPr lvl="0" fontAlgn="auto" hangingPunct="1"/>
            <a:r>
              <a:rPr lang="en-GB" sz="1200" dirty="0">
                <a:latin typeface="Arial" panose="020B0604020202020204" pitchFamily="34" charset="0"/>
                <a:cs typeface="Arial" panose="020B0604020202020204" pitchFamily="34" charset="0"/>
              </a:rPr>
              <a:t>improve communication</a:t>
            </a:r>
          </a:p>
          <a:p>
            <a:pPr lvl="0" fontAlgn="auto" hangingPunct="1"/>
            <a:r>
              <a:rPr lang="en-GB" sz="1200" dirty="0">
                <a:latin typeface="Arial" panose="020B0604020202020204" pitchFamily="34" charset="0"/>
                <a:cs typeface="Arial" panose="020B0604020202020204" pitchFamily="34" charset="0"/>
              </a:rPr>
              <a:t>celebrate the child’s independence</a:t>
            </a:r>
          </a:p>
          <a:p>
            <a:r>
              <a:rPr lang="en-GB" sz="1200" dirty="0">
                <a:latin typeface="Arial" panose="020B0604020202020204" pitchFamily="34" charset="0"/>
                <a:cs typeface="Arial" panose="020B0604020202020204" pitchFamily="34" charset="0"/>
              </a:rPr>
              <a:t>validate the child’s world</a:t>
            </a:r>
            <a:endParaRPr lang="en-GB" sz="12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A219DA0-B55C-4784-8F18-CB1CD2567E22}" type="slidenum">
              <a:rPr lang="en-GB" smtClean="0">
                <a:solidFill>
                  <a:prstClr val="black"/>
                </a:solidFill>
              </a:rPr>
              <a:pPr/>
              <a:t>4</a:t>
            </a:fld>
            <a:endParaRPr lang="en-GB">
              <a:solidFill>
                <a:prstClr val="black"/>
              </a:solidFill>
            </a:endParaRPr>
          </a:p>
        </p:txBody>
      </p:sp>
    </p:spTree>
    <p:extLst>
      <p:ext uri="{BB962C8B-B14F-4D97-AF65-F5344CB8AC3E}">
        <p14:creationId xmlns:p14="http://schemas.microsoft.com/office/powerpoint/2010/main" val="2159369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200" b="1" dirty="0">
                <a:latin typeface="Arial" panose="020B0604020202020204" pitchFamily="34" charset="0"/>
                <a:ea typeface="Times New Roman" panose="02020603050405020304" pitchFamily="18" charset="0"/>
                <a:cs typeface="Arial" panose="020B0604020202020204" pitchFamily="34" charset="0"/>
              </a:rPr>
              <a:t>The importance of play  </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343414" indent="-343414">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Play is an essential aspect of child development </a:t>
            </a:r>
          </a:p>
          <a:p>
            <a:pPr marL="343414" indent="-343414" hangingPunct="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Incidental learning: point out that children do not consciously play in order to find out how things work or to exercise their imagination but because it’s fun and intrinsically satisfying. This leads into the activity.</a:t>
            </a:r>
          </a:p>
          <a:p>
            <a:pPr marL="343414" indent="-343414">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Thinking about our own play as children reminds us of the importance of incidental learning</a:t>
            </a:r>
          </a:p>
          <a:p>
            <a:pPr marL="0" indent="0">
              <a:buFont typeface="Symbol" panose="05050102010706020507" pitchFamily="18" charset="2"/>
              <a:buNone/>
            </a:pPr>
            <a:r>
              <a:rPr lang="en-GB" sz="1200" b="1" dirty="0">
                <a:latin typeface="Arial" panose="020B0604020202020204" pitchFamily="34" charset="0"/>
                <a:ea typeface="Times New Roman" panose="02020603050405020304" pitchFamily="18" charset="0"/>
                <a:cs typeface="Arial" panose="020B0604020202020204" pitchFamily="34" charset="0"/>
              </a:rPr>
              <a:t>Everyone’s play is:</a:t>
            </a:r>
          </a:p>
          <a:p>
            <a:pPr marL="343414" indent="-343414">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Unique</a:t>
            </a:r>
          </a:p>
          <a:p>
            <a:pPr marL="343414" indent="-343414">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An expression of personal priorities </a:t>
            </a:r>
          </a:p>
          <a:p>
            <a:pPr marL="343414" indent="-343414">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Responsive to individual environment</a:t>
            </a:r>
            <a:endParaRPr lang="en-GB" sz="12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5</a:t>
            </a:fld>
            <a:endParaRPr lang="en-GB"/>
          </a:p>
        </p:txBody>
      </p:sp>
    </p:spTree>
    <p:extLst>
      <p:ext uri="{BB962C8B-B14F-4D97-AF65-F5344CB8AC3E}">
        <p14:creationId xmlns:p14="http://schemas.microsoft.com/office/powerpoint/2010/main" val="2550633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auto" hangingPunct="1"/>
            <a:r>
              <a:rPr lang="en-GB" sz="1200" dirty="0">
                <a:latin typeface="Arial" panose="020B0604020202020204" pitchFamily="34" charset="0"/>
                <a:cs typeface="Arial" panose="020B0604020202020204" pitchFamily="34" charset="0"/>
              </a:rPr>
              <a:t>Thinking about our own play as children reminds us of the importance of incidental learning</a:t>
            </a:r>
          </a:p>
          <a:p>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dirty="0">
                <a:latin typeface="Arial" panose="020B0604020202020204" pitchFamily="34" charset="0"/>
                <a:ea typeface="Times New Roman" panose="02020603050405020304" pitchFamily="18" charset="0"/>
                <a:cs typeface="Arial" panose="020B0604020202020204" pitchFamily="34" charset="0"/>
              </a:rPr>
              <a:t>Introduce the discussion activity using the instructions on PowerPoint.  Ensure there is group feedback on play experiences/incidental learning</a:t>
            </a: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Feedback experiences of play with emphasis on what may have been learned incidentally.  Trainers may wish to take feedback using a beach ball, passing it between participants as they take their turn to contribute.  </a:t>
            </a: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Be aware of time as this activity often generates lots of discussion!</a:t>
            </a: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Briefly mention and link the participant’s experiences back to what we know some children with SEND don’t experience and the potential impact on incidental learning.</a:t>
            </a:r>
          </a:p>
          <a:p>
            <a:pPr lvl="0" fontAlgn="auto" hangingPunct="1"/>
            <a:endParaRPr lang="en-GB" sz="1200" dirty="0">
              <a:latin typeface="Arial" panose="020B0604020202020204" pitchFamily="34" charset="0"/>
              <a:cs typeface="Arial" panose="020B0604020202020204" pitchFamily="34" charset="0"/>
            </a:endParaRPr>
          </a:p>
          <a:p>
            <a:pPr defTabSz="907255">
              <a:defRPr/>
            </a:pPr>
            <a:endParaRPr lang="en-GB" b="1"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6</a:t>
            </a:fld>
            <a:endParaRPr lang="en-GB"/>
          </a:p>
        </p:txBody>
      </p:sp>
    </p:spTree>
    <p:extLst>
      <p:ext uri="{BB962C8B-B14F-4D97-AF65-F5344CB8AC3E}">
        <p14:creationId xmlns:p14="http://schemas.microsoft.com/office/powerpoint/2010/main" val="1228831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r>
              <a:rPr lang="en-GB" sz="1200" dirty="0">
                <a:latin typeface="Arial" panose="020B0604020202020204" pitchFamily="34" charset="0"/>
                <a:cs typeface="Arial" panose="020B0604020202020204" pitchFamily="34" charset="0"/>
              </a:rPr>
              <a:t>This quote highlights how the child's interactions with play experiences  impacts and supports development, building in small steps with each interaction.</a:t>
            </a:r>
          </a:p>
          <a:p>
            <a:pPr lvl="0" hangingPunct="0"/>
            <a:endParaRPr lang="en-GB" sz="1200" dirty="0">
              <a:latin typeface="Arial" panose="020B0604020202020204" pitchFamily="34" charset="0"/>
              <a:cs typeface="Arial" panose="020B0604020202020204" pitchFamily="34" charset="0"/>
            </a:endParaRPr>
          </a:p>
          <a:p>
            <a:pPr lvl="0" hangingPunct="0"/>
            <a:r>
              <a:rPr lang="en-GB" sz="1200" dirty="0">
                <a:latin typeface="Arial" panose="020B0604020202020204" pitchFamily="34" charset="0"/>
                <a:cs typeface="Arial" panose="020B0604020202020204" pitchFamily="34" charset="0"/>
              </a:rPr>
              <a:t>Play underpins learning, particularly language and social skills</a:t>
            </a:r>
          </a:p>
          <a:p>
            <a:pPr lvl="0" hangingPunct="0"/>
            <a:r>
              <a:rPr lang="en-GB" sz="1200" dirty="0">
                <a:latin typeface="Arial" panose="020B0604020202020204" pitchFamily="34" charset="0"/>
                <a:cs typeface="Arial" panose="020B0604020202020204" pitchFamily="34" charset="0"/>
              </a:rPr>
              <a:t>EYFS acknowledges that some children may need extra support to play (quote on PP5)</a:t>
            </a:r>
          </a:p>
          <a:p>
            <a:pPr lvl="0" hangingPunct="0"/>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ea typeface="Calibri" panose="020F0502020204030204" pitchFamily="34" charset="0"/>
                <a:cs typeface="Arial" panose="020B0604020202020204" pitchFamily="34" charset="0"/>
              </a:rPr>
              <a:t>Learning about my world- an opportunity to discuss very early play, comments  that the baby is ‘too young’ to play and concerns over  mouthing, banging toys together and casting could be problematic for the child with SEND- so  the reasons for these  behaviours here could be explored</a:t>
            </a:r>
          </a:p>
          <a:p>
            <a:endParaRPr lang="en-GB" sz="1200" dirty="0">
              <a:latin typeface="Arial" panose="020B0604020202020204" pitchFamily="34" charset="0"/>
              <a:ea typeface="Calibri" panose="020F0502020204030204" pitchFamily="34" charset="0"/>
              <a:cs typeface="Arial" panose="020B0604020202020204" pitchFamily="34" charset="0"/>
            </a:endParaRPr>
          </a:p>
          <a:p>
            <a:r>
              <a:rPr lang="en-GB" sz="1200" dirty="0">
                <a:latin typeface="Arial" panose="020B0604020202020204" pitchFamily="34" charset="0"/>
                <a:ea typeface="Calibri" panose="020F0502020204030204" pitchFamily="34" charset="0"/>
                <a:cs typeface="Arial" panose="020B0604020202020204" pitchFamily="34" charset="0"/>
              </a:rPr>
              <a:t>Sensory play-www.goodstart.org.au has a good explanation</a:t>
            </a:r>
          </a:p>
          <a:p>
            <a:r>
              <a:rPr lang="en-GB" sz="1200" dirty="0">
                <a:latin typeface="Arial" panose="020B0604020202020204" pitchFamily="34" charset="0"/>
                <a:ea typeface="Calibri" panose="020F0502020204030204" pitchFamily="34" charset="0"/>
                <a:cs typeface="Arial" panose="020B0604020202020204" pitchFamily="34" charset="0"/>
              </a:rPr>
              <a:t> </a:t>
            </a:r>
          </a:p>
          <a:p>
            <a:endParaRPr lang="en-GB" dirty="0"/>
          </a:p>
        </p:txBody>
      </p:sp>
      <p:sp>
        <p:nvSpPr>
          <p:cNvPr id="4" name="Slide Number Placeholder 3"/>
          <p:cNvSpPr>
            <a:spLocks noGrp="1"/>
          </p:cNvSpPr>
          <p:nvPr>
            <p:ph type="sldNum" sz="quarter" idx="5"/>
          </p:nvPr>
        </p:nvSpPr>
        <p:spPr/>
        <p:txBody>
          <a:bodyPr/>
          <a:lstStyle/>
          <a:p>
            <a:fld id="{4A58128E-F9F3-4300-B527-B0FD97878106}" type="slidenum">
              <a:rPr lang="en-GB" smtClean="0"/>
              <a:t>7</a:t>
            </a:fld>
            <a:endParaRPr lang="en-GB"/>
          </a:p>
        </p:txBody>
      </p:sp>
    </p:spTree>
    <p:extLst>
      <p:ext uri="{BB962C8B-B14F-4D97-AF65-F5344CB8AC3E}">
        <p14:creationId xmlns:p14="http://schemas.microsoft.com/office/powerpoint/2010/main" val="3559439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1863" hangingPunct="0"/>
            <a:r>
              <a:rPr lang="en-GB" sz="1200" b="1" kern="0" dirty="0">
                <a:latin typeface="Arial" panose="020B0604020202020204" pitchFamily="34" charset="0"/>
                <a:cs typeface="Arial" panose="020B0604020202020204" pitchFamily="34" charset="0"/>
              </a:rPr>
              <a:t>Central role of play in Portage practice</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71863" hangingPunct="0"/>
            <a:r>
              <a:rPr lang="en-GB" sz="1200" dirty="0">
                <a:latin typeface="Arial" panose="020B0604020202020204" pitchFamily="34" charset="0"/>
                <a:ea typeface="Times New Roman" panose="02020603050405020304" pitchFamily="18" charset="0"/>
                <a:cs typeface="Arial" panose="020B0604020202020204" pitchFamily="34" charset="0"/>
              </a:rPr>
              <a:t> Remind that child led play is an integral part of the Portage model.  This allows the child to choose and provides adults with opportunities to: </a:t>
            </a:r>
          </a:p>
          <a:p>
            <a:pPr marL="343414" indent="-343414" hangingPunct="0">
              <a:buSzPts val="120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follow the child’s lead</a:t>
            </a:r>
          </a:p>
          <a:p>
            <a:pPr marL="343414" indent="-343414" hangingPunct="0">
              <a:buSzPts val="120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share child’s play</a:t>
            </a:r>
          </a:p>
          <a:p>
            <a:pPr marL="343414" indent="-343414" hangingPunct="0">
              <a:buSzPts val="120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observe and discuss the child’s play</a:t>
            </a:r>
          </a:p>
          <a:p>
            <a:pPr marL="343414" indent="-343414" hangingPunct="0">
              <a:buSzPts val="120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set up regular play experiences</a:t>
            </a:r>
          </a:p>
          <a:p>
            <a:pPr marL="228943"/>
            <a:r>
              <a:rPr lang="en-GB" sz="1200" b="1" dirty="0">
                <a:latin typeface="Arial" panose="020B0604020202020204" pitchFamily="34" charset="0"/>
                <a:ea typeface="Times New Roman" panose="02020603050405020304" pitchFamily="18" charset="0"/>
                <a:cs typeface="Arial" panose="020B0604020202020204" pitchFamily="34" charset="0"/>
              </a:rPr>
              <a:t> </a:t>
            </a:r>
          </a:p>
          <a:p>
            <a:r>
              <a:rPr lang="en-GB" sz="1200" b="1" dirty="0">
                <a:latin typeface="Arial" panose="020B0604020202020204" pitchFamily="34" charset="0"/>
                <a:ea typeface="Times New Roman" panose="02020603050405020304" pitchFamily="18" charset="0"/>
                <a:cs typeface="Arial" panose="020B0604020202020204" pitchFamily="34" charset="0"/>
              </a:rPr>
              <a:t>The aim is to:</a:t>
            </a:r>
          </a:p>
          <a:p>
            <a:pPr marL="286179" indent="-286179">
              <a:buFont typeface="Arial" panose="020B0604020202020204" pitchFamily="34" charset="0"/>
              <a:buChar char="•"/>
            </a:pPr>
            <a:r>
              <a:rPr lang="en-GB" sz="1200" dirty="0">
                <a:latin typeface="Arial" panose="020B0604020202020204" pitchFamily="34" charset="0"/>
                <a:ea typeface="Times New Roman" panose="02020603050405020304" pitchFamily="18" charset="0"/>
                <a:cs typeface="Arial" panose="020B0604020202020204" pitchFamily="34" charset="0"/>
              </a:rPr>
              <a:t>improve communication</a:t>
            </a:r>
          </a:p>
          <a:p>
            <a:pPr marL="286179" indent="-286179">
              <a:buFont typeface="Arial" panose="020B0604020202020204" pitchFamily="34" charset="0"/>
              <a:buChar char="•"/>
            </a:pPr>
            <a:r>
              <a:rPr lang="en-GB" sz="1200" dirty="0">
                <a:latin typeface="Arial" panose="020B0604020202020204" pitchFamily="34" charset="0"/>
                <a:ea typeface="Times New Roman" panose="02020603050405020304" pitchFamily="18" charset="0"/>
                <a:cs typeface="Arial" panose="020B0604020202020204" pitchFamily="34" charset="0"/>
              </a:rPr>
              <a:t>celebrate the child’s independence</a:t>
            </a:r>
          </a:p>
          <a:p>
            <a:pPr marL="286179" indent="-286179">
              <a:buFont typeface="Arial" panose="020B0604020202020204" pitchFamily="34" charset="0"/>
              <a:buChar char="•"/>
            </a:pPr>
            <a:r>
              <a:rPr lang="en-GB" sz="1200" dirty="0">
                <a:latin typeface="Arial" panose="020B0604020202020204" pitchFamily="34" charset="0"/>
                <a:ea typeface="Times New Roman" panose="02020603050405020304" pitchFamily="18" charset="0"/>
                <a:cs typeface="Arial" panose="020B0604020202020204" pitchFamily="34" charset="0"/>
              </a:rPr>
              <a:t>validate the child’s world</a:t>
            </a: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pPr hangingPunct="0"/>
            <a:r>
              <a:rPr lang="en-GB" sz="1200" b="1" dirty="0">
                <a:latin typeface="Arial" panose="020B0604020202020204" pitchFamily="34" charset="0"/>
                <a:ea typeface="Times New Roman" panose="02020603050405020304" pitchFamily="18" charset="0"/>
                <a:cs typeface="Arial" panose="020B0604020202020204" pitchFamily="34" charset="0"/>
              </a:rPr>
              <a:t>Consider </a:t>
            </a:r>
          </a:p>
          <a:p>
            <a:pPr marL="171707" indent="-171707" hangingPunct="0">
              <a:buFont typeface="Arial" panose="020B0604020202020204" pitchFamily="34" charset="0"/>
              <a:buChar char="•"/>
            </a:pPr>
            <a:r>
              <a:rPr lang="en-GB" sz="1200" dirty="0">
                <a:latin typeface="Arial" panose="020B0604020202020204" pitchFamily="34" charset="0"/>
                <a:cs typeface="Arial" panose="020B0604020202020204" pitchFamily="34" charset="0"/>
              </a:rPr>
              <a:t>Environmental experience</a:t>
            </a:r>
          </a:p>
          <a:p>
            <a:pPr marL="171707" indent="-171707" hangingPunct="0">
              <a:buFont typeface="Arial" panose="020B0604020202020204" pitchFamily="34" charset="0"/>
              <a:buChar char="•"/>
            </a:pPr>
            <a:r>
              <a:rPr lang="en-GB" sz="1200" dirty="0">
                <a:latin typeface="Arial" panose="020B0604020202020204" pitchFamily="34" charset="0"/>
                <a:cs typeface="Arial" panose="020B0604020202020204" pitchFamily="34" charset="0"/>
              </a:rPr>
              <a:t>Physical and social  experiences</a:t>
            </a:r>
          </a:p>
        </p:txBody>
      </p:sp>
      <p:sp>
        <p:nvSpPr>
          <p:cNvPr id="4" name="Slide Number Placeholder 3"/>
          <p:cNvSpPr>
            <a:spLocks noGrp="1"/>
          </p:cNvSpPr>
          <p:nvPr>
            <p:ph type="sldNum" sz="quarter" idx="5"/>
          </p:nvPr>
        </p:nvSpPr>
        <p:spPr/>
        <p:txBody>
          <a:bodyPr/>
          <a:lstStyle/>
          <a:p>
            <a:fld id="{4A58128E-F9F3-4300-B527-B0FD97878106}" type="slidenum">
              <a:rPr lang="en-GB" smtClean="0"/>
              <a:t>8</a:t>
            </a:fld>
            <a:endParaRPr lang="en-GB"/>
          </a:p>
        </p:txBody>
      </p:sp>
    </p:spTree>
    <p:extLst>
      <p:ext uri="{BB962C8B-B14F-4D97-AF65-F5344CB8AC3E}">
        <p14:creationId xmlns:p14="http://schemas.microsoft.com/office/powerpoint/2010/main" val="2549696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1" dirty="0">
                <a:latin typeface="Arial" panose="020B0604020202020204" pitchFamily="34" charset="0"/>
                <a:cs typeface="Arial" panose="020B0604020202020204" pitchFamily="34" charset="0"/>
              </a:rPr>
              <a:t>Motor </a:t>
            </a:r>
            <a:r>
              <a:rPr lang="en-GB" dirty="0">
                <a:latin typeface="Arial" panose="020B0604020202020204" pitchFamily="34" charset="0"/>
                <a:cs typeface="Arial" panose="020B0604020202020204" pitchFamily="34" charset="0"/>
              </a:rPr>
              <a:t>development, make the environment accessible, build experiences around the child with materials they can explore and use.</a:t>
            </a:r>
          </a:p>
          <a:p>
            <a:pPr marL="171450" indent="-171450">
              <a:buFont typeface="Arial" panose="020B0604020202020204" pitchFamily="34" charset="0"/>
              <a:buChar char="•"/>
            </a:pPr>
            <a:r>
              <a:rPr lang="en-GB" b="1" dirty="0">
                <a:latin typeface="Arial" panose="020B0604020202020204" pitchFamily="34" charset="0"/>
                <a:cs typeface="Arial" panose="020B0604020202020204" pitchFamily="34" charset="0"/>
              </a:rPr>
              <a:t>Communication</a:t>
            </a:r>
            <a:r>
              <a:rPr lang="en-GB" dirty="0">
                <a:latin typeface="Arial" panose="020B0604020202020204" pitchFamily="34" charset="0"/>
                <a:cs typeface="Arial" panose="020B0604020202020204" pitchFamily="34" charset="0"/>
              </a:rPr>
              <a:t>, understand the child's  development, reduce language to key word phrases.  Language delay  impacts on early symbolic play and the ability to play, having good adult language role models and interaction with peers  supports communication and understanding.</a:t>
            </a:r>
          </a:p>
          <a:p>
            <a:pPr marL="171450" indent="-171450">
              <a:buFont typeface="Arial" panose="020B0604020202020204" pitchFamily="34" charset="0"/>
              <a:buChar char="•"/>
            </a:pPr>
            <a:r>
              <a:rPr lang="en-GB" b="1" dirty="0">
                <a:latin typeface="Arial" panose="020B0604020202020204" pitchFamily="34" charset="0"/>
                <a:cs typeface="Arial" panose="020B0604020202020204" pitchFamily="34" charset="0"/>
              </a:rPr>
              <a:t>Socialisation</a:t>
            </a:r>
            <a:r>
              <a:rPr lang="en-GB" dirty="0">
                <a:latin typeface="Arial" panose="020B0604020202020204" pitchFamily="34" charset="0"/>
                <a:cs typeface="Arial" panose="020B0604020202020204" pitchFamily="34" charset="0"/>
              </a:rPr>
              <a:t>  experiences in a local school or pre-school with positive peer models with adults setting up play activities at an appropriate level to support each child.</a:t>
            </a:r>
          </a:p>
          <a:p>
            <a:pPr marL="171450" indent="-171450">
              <a:buFont typeface="Arial" panose="020B0604020202020204" pitchFamily="34" charset="0"/>
              <a:buChar char="•"/>
            </a:pPr>
            <a:r>
              <a:rPr lang="en-GB" b="1" dirty="0">
                <a:latin typeface="Arial" panose="020B0604020202020204" pitchFamily="34" charset="0"/>
                <a:cs typeface="Arial" panose="020B0604020202020204" pitchFamily="34" charset="0"/>
              </a:rPr>
              <a:t>Being imaginative </a:t>
            </a:r>
            <a:r>
              <a:rPr lang="en-GB" dirty="0">
                <a:latin typeface="Arial" panose="020B0604020202020204" pitchFamily="34" charset="0"/>
                <a:cs typeface="Arial" panose="020B0604020202020204" pitchFamily="34" charset="0"/>
              </a:rPr>
              <a:t> learning is linked to real life experiences and developmental levels, a child will use one object to represent another,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a box becomes a car, we would expect self-pretend at 12 months using a brush on self and then on  mummy.</a:t>
            </a:r>
          </a:p>
          <a:p>
            <a:pPr marL="171450" indent="-171450">
              <a:buFont typeface="Arial" panose="020B0604020202020204" pitchFamily="34" charset="0"/>
              <a:buChar char="•"/>
            </a:pPr>
            <a:r>
              <a:rPr lang="en-GB" b="1" dirty="0">
                <a:latin typeface="Arial" panose="020B0604020202020204" pitchFamily="34" charset="0"/>
                <a:cs typeface="Arial" panose="020B0604020202020204" pitchFamily="34" charset="0"/>
              </a:rPr>
              <a:t>Cognitive </a:t>
            </a:r>
            <a:r>
              <a:rPr lang="en-GB" dirty="0">
                <a:latin typeface="Arial" panose="020B0604020202020204" pitchFamily="34" charset="0"/>
                <a:cs typeface="Arial" panose="020B0604020202020204" pitchFamily="34" charset="0"/>
              </a:rPr>
              <a:t>developmental can limit a child's play linked to their developmental level, children getting stuck in repetitive actions.</a:t>
            </a:r>
          </a:p>
          <a:p>
            <a:pPr marL="171450" indent="-171450">
              <a:buFont typeface="Arial" panose="020B0604020202020204" pitchFamily="34" charset="0"/>
              <a:buChar char="•"/>
            </a:pPr>
            <a:r>
              <a:rPr lang="en-GB" b="1" dirty="0">
                <a:latin typeface="Arial" panose="020B0604020202020204" pitchFamily="34" charset="0"/>
                <a:cs typeface="Arial" panose="020B0604020202020204" pitchFamily="34" charset="0"/>
              </a:rPr>
              <a:t>Environment</a:t>
            </a:r>
            <a:r>
              <a:rPr lang="en-GB" dirty="0">
                <a:latin typeface="Arial" panose="020B0604020202020204" pitchFamily="34" charset="0"/>
                <a:cs typeface="Arial" panose="020B0604020202020204" pitchFamily="34" charset="0"/>
              </a:rPr>
              <a:t> issues with over or under stimulation so the child cannot obtain a calm alert state,  calm enough to focus alert enough to engage.</a:t>
            </a:r>
          </a:p>
          <a:p>
            <a:pPr marL="171450" indent="-171450">
              <a:buFont typeface="Arial" panose="020B0604020202020204" pitchFamily="34" charset="0"/>
              <a:buChar char="•"/>
            </a:pPr>
            <a:r>
              <a:rPr lang="en-GB" b="1" dirty="0">
                <a:latin typeface="Arial" panose="020B0604020202020204" pitchFamily="34" charset="0"/>
                <a:cs typeface="Arial" panose="020B0604020202020204" pitchFamily="34" charset="0"/>
              </a:rPr>
              <a:t>Hearing</a:t>
            </a:r>
            <a:r>
              <a:rPr lang="en-GB" dirty="0">
                <a:latin typeface="Arial" panose="020B0604020202020204" pitchFamily="34" charset="0"/>
                <a:cs typeface="Arial" panose="020B0604020202020204" pitchFamily="34" charset="0"/>
              </a:rPr>
              <a:t>  and </a:t>
            </a:r>
            <a:r>
              <a:rPr lang="en-GB" b="1" dirty="0">
                <a:latin typeface="Arial" panose="020B0604020202020204" pitchFamily="34" charset="0"/>
                <a:cs typeface="Arial" panose="020B0604020202020204" pitchFamily="34" charset="0"/>
              </a:rPr>
              <a:t>visual</a:t>
            </a:r>
            <a:r>
              <a:rPr lang="en-GB" dirty="0">
                <a:latin typeface="Arial" panose="020B0604020202020204" pitchFamily="34" charset="0"/>
                <a:cs typeface="Arial" panose="020B0604020202020204" pitchFamily="34" charset="0"/>
              </a:rPr>
              <a:t> development  impact on play experiences and  could limit access to the environment.</a:t>
            </a:r>
          </a:p>
          <a:p>
            <a:pPr marL="171450" indent="-1714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GB" dirty="0">
                <a:latin typeface="Arial" panose="020B0604020202020204" pitchFamily="34" charset="0"/>
                <a:cs typeface="Arial" panose="020B0604020202020204" pitchFamily="34" charset="0"/>
              </a:rPr>
              <a:t>Trainers could reference SENSE here and their resources and ideas to include children with complex needs in mainstream environments.</a:t>
            </a:r>
          </a:p>
        </p:txBody>
      </p:sp>
      <p:sp>
        <p:nvSpPr>
          <p:cNvPr id="4" name="Slide Number Placeholder 3"/>
          <p:cNvSpPr>
            <a:spLocks noGrp="1"/>
          </p:cNvSpPr>
          <p:nvPr>
            <p:ph type="sldNum" sz="quarter" idx="5"/>
          </p:nvPr>
        </p:nvSpPr>
        <p:spPr/>
        <p:txBody>
          <a:bodyPr/>
          <a:lstStyle/>
          <a:p>
            <a:fld id="{4A58128E-F9F3-4300-B527-B0FD97878106}" type="slidenum">
              <a:rPr lang="en-GB" smtClean="0"/>
              <a:t>9</a:t>
            </a:fld>
            <a:endParaRPr lang="en-GB"/>
          </a:p>
        </p:txBody>
      </p:sp>
    </p:spTree>
    <p:extLst>
      <p:ext uri="{BB962C8B-B14F-4D97-AF65-F5344CB8AC3E}">
        <p14:creationId xmlns:p14="http://schemas.microsoft.com/office/powerpoint/2010/main" val="1728927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Change Presenter at this slide</a:t>
            </a:r>
          </a:p>
          <a:p>
            <a:r>
              <a:rPr lang="en-GB" dirty="0"/>
              <a:t>Talk through the slide</a:t>
            </a:r>
          </a:p>
          <a:p>
            <a:r>
              <a:rPr lang="en-GB" dirty="0"/>
              <a:t>Development can be  linked to the child's play skills and not chronological age </a:t>
            </a:r>
          </a:p>
          <a:p>
            <a:r>
              <a:rPr lang="en-GB" dirty="0"/>
              <a:t>Practice and repeat activities to master them before moving onto the next skill.   The Portage approach reflects how children typically play</a:t>
            </a:r>
          </a:p>
          <a:p>
            <a:endParaRPr lang="en-GB" dirty="0"/>
          </a:p>
        </p:txBody>
      </p:sp>
      <p:sp>
        <p:nvSpPr>
          <p:cNvPr id="4" name="Slide Number Placeholder 3"/>
          <p:cNvSpPr>
            <a:spLocks noGrp="1"/>
          </p:cNvSpPr>
          <p:nvPr>
            <p:ph type="sldNum" sz="quarter" idx="5"/>
          </p:nvPr>
        </p:nvSpPr>
        <p:spPr/>
        <p:txBody>
          <a:bodyPr/>
          <a:lstStyle/>
          <a:p>
            <a:fld id="{4A58128E-F9F3-4300-B527-B0FD97878106}" type="slidenum">
              <a:rPr lang="en-GB" smtClean="0"/>
              <a:t>10</a:t>
            </a:fld>
            <a:endParaRPr lang="en-GB"/>
          </a:p>
        </p:txBody>
      </p:sp>
    </p:spTree>
    <p:extLst>
      <p:ext uri="{BB962C8B-B14F-4D97-AF65-F5344CB8AC3E}">
        <p14:creationId xmlns:p14="http://schemas.microsoft.com/office/powerpoint/2010/main" val="16456388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400" dirty="0">
                <a:latin typeface="Arial" panose="020B0604020202020204" pitchFamily="34" charset="0"/>
                <a:cs typeface="Arial" panose="020B0604020202020204" pitchFamily="34" charset="0"/>
              </a:rPr>
              <a:t>The Portage approach to supporting the development of these play skills involves applying the Portage Principles previously covered: </a:t>
            </a:r>
          </a:p>
          <a:p>
            <a:pPr lvl="0" hangingPunct="0"/>
            <a:r>
              <a:rPr lang="en-GB" sz="1400" dirty="0">
                <a:latin typeface="Arial" panose="020B0604020202020204" pitchFamily="34" charset="0"/>
                <a:cs typeface="Arial" panose="020B0604020202020204" pitchFamily="34" charset="0"/>
              </a:rPr>
              <a:t>breaking down play into </a:t>
            </a:r>
            <a:r>
              <a:rPr lang="en-GB" sz="1400" b="1" dirty="0">
                <a:latin typeface="Arial" panose="020B0604020202020204" pitchFamily="34" charset="0"/>
                <a:cs typeface="Arial" panose="020B0604020202020204" pitchFamily="34" charset="0"/>
              </a:rPr>
              <a:t>small steps</a:t>
            </a:r>
            <a:endParaRPr lang="en-GB" sz="1400" dirty="0">
              <a:latin typeface="Arial" panose="020B0604020202020204" pitchFamily="34" charset="0"/>
              <a:cs typeface="Arial" panose="020B0604020202020204" pitchFamily="34" charset="0"/>
            </a:endParaRPr>
          </a:p>
          <a:p>
            <a:pPr lvl="0" hangingPunct="0"/>
            <a:r>
              <a:rPr lang="en-GB" sz="1400" dirty="0">
                <a:latin typeface="Arial" panose="020B0604020202020204" pitchFamily="34" charset="0"/>
                <a:cs typeface="Arial" panose="020B0604020202020204" pitchFamily="34" charset="0"/>
              </a:rPr>
              <a:t>identifying the child’s </a:t>
            </a:r>
            <a:r>
              <a:rPr lang="en-GB" sz="1400" b="1" dirty="0">
                <a:latin typeface="Arial" panose="020B0604020202020204" pitchFamily="34" charset="0"/>
                <a:cs typeface="Arial" panose="020B0604020202020204" pitchFamily="34" charset="0"/>
              </a:rPr>
              <a:t>baseline</a:t>
            </a:r>
            <a:r>
              <a:rPr lang="en-GB" sz="1400" dirty="0">
                <a:latin typeface="Arial" panose="020B0604020202020204" pitchFamily="34" charset="0"/>
                <a:cs typeface="Arial" panose="020B0604020202020204" pitchFamily="34" charset="0"/>
              </a:rPr>
              <a:t> and </a:t>
            </a:r>
            <a:r>
              <a:rPr lang="en-GB" sz="1400" b="1" dirty="0">
                <a:latin typeface="Arial" panose="020B0604020202020204" pitchFamily="34" charset="0"/>
                <a:cs typeface="Arial" panose="020B0604020202020204" pitchFamily="34" charset="0"/>
              </a:rPr>
              <a:t>long term goal</a:t>
            </a:r>
            <a:endParaRPr lang="en-GB" sz="1400" dirty="0">
              <a:latin typeface="Arial" panose="020B0604020202020204" pitchFamily="34" charset="0"/>
              <a:cs typeface="Arial" panose="020B0604020202020204" pitchFamily="34" charset="0"/>
            </a:endParaRPr>
          </a:p>
          <a:p>
            <a:pPr lvl="0" hangingPunct="0"/>
            <a:r>
              <a:rPr lang="en-GB" sz="1400" dirty="0">
                <a:latin typeface="Arial" panose="020B0604020202020204" pitchFamily="34" charset="0"/>
                <a:cs typeface="Arial" panose="020B0604020202020204" pitchFamily="34" charset="0"/>
              </a:rPr>
              <a:t>planning the necessary </a:t>
            </a:r>
            <a:r>
              <a:rPr lang="en-GB" sz="1400" b="1" dirty="0">
                <a:latin typeface="Arial" panose="020B0604020202020204" pitchFamily="34" charset="0"/>
                <a:cs typeface="Arial" panose="020B0604020202020204" pitchFamily="34" charset="0"/>
              </a:rPr>
              <a:t>conditions/prompts/support</a:t>
            </a:r>
            <a:r>
              <a:rPr lang="en-GB" sz="1400" dirty="0">
                <a:latin typeface="Arial" panose="020B0604020202020204" pitchFamily="34" charset="0"/>
                <a:cs typeface="Arial" panose="020B0604020202020204" pitchFamily="34" charset="0"/>
              </a:rPr>
              <a:t> to enable the child to gradually move towards their long term goal</a:t>
            </a:r>
          </a:p>
          <a:p>
            <a:endParaRPr lang="en-GB" sz="1400" dirty="0"/>
          </a:p>
        </p:txBody>
      </p:sp>
      <p:sp>
        <p:nvSpPr>
          <p:cNvPr id="4" name="Slide Number Placeholder 3"/>
          <p:cNvSpPr>
            <a:spLocks noGrp="1"/>
          </p:cNvSpPr>
          <p:nvPr>
            <p:ph type="sldNum" sz="quarter" idx="10"/>
          </p:nvPr>
        </p:nvSpPr>
        <p:spPr/>
        <p:txBody>
          <a:bodyPr/>
          <a:lstStyle/>
          <a:p>
            <a:fld id="{4A58128E-F9F3-4300-B527-B0FD97878106}" type="slidenum">
              <a:rPr lang="en-GB" smtClean="0"/>
              <a:t>11</a:t>
            </a:fld>
            <a:endParaRPr lang="en-GB"/>
          </a:p>
        </p:txBody>
      </p:sp>
    </p:spTree>
    <p:extLst>
      <p:ext uri="{BB962C8B-B14F-4D97-AF65-F5344CB8AC3E}">
        <p14:creationId xmlns:p14="http://schemas.microsoft.com/office/powerpoint/2010/main" val="1846038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lang="en-GB" sz="1200" b="1" dirty="0">
                <a:latin typeface="Arial" panose="020B0604020202020204" pitchFamily="34" charset="0"/>
                <a:cs typeface="Arial" panose="020B0604020202020204" pitchFamily="34" charset="0"/>
              </a:rPr>
              <a:t>Show briefly as next 3 slides go into more detail</a:t>
            </a:r>
          </a:p>
          <a:p>
            <a:pPr lvl="0" hangingPunct="0"/>
            <a:endParaRPr lang="en-GB" sz="1200" b="1" dirty="0">
              <a:latin typeface="Arial" panose="020B0604020202020204" pitchFamily="34" charset="0"/>
              <a:cs typeface="Arial" panose="020B0604020202020204" pitchFamily="34" charset="0"/>
            </a:endParaRPr>
          </a:p>
          <a:p>
            <a:pPr lvl="0" hangingPunct="0"/>
            <a:r>
              <a:rPr lang="en-GB" sz="1200" b="1" dirty="0">
                <a:latin typeface="Arial" panose="020B0604020202020204" pitchFamily="34" charset="0"/>
                <a:cs typeface="Arial" panose="020B0604020202020204" pitchFamily="34" charset="0"/>
              </a:rPr>
              <a:t>Developing a wide range of play skills </a:t>
            </a:r>
            <a:r>
              <a:rPr lang="en-GB" sz="1200" dirty="0">
                <a:latin typeface="Arial" panose="020B0604020202020204" pitchFamily="34" charset="0"/>
                <a:ea typeface="Tahoma" panose="020B0604030504040204" pitchFamily="34" charset="0"/>
                <a:cs typeface="Arial" panose="020B0604020202020204" pitchFamily="34" charset="0"/>
              </a:rPr>
              <a:t>Some children need additional support to explore and develop a wide range of play skills in broad areas, including:</a:t>
            </a:r>
          </a:p>
          <a:p>
            <a:r>
              <a:rPr lang="en-GB" sz="1200" dirty="0">
                <a:latin typeface="Arial" panose="020B0604020202020204" pitchFamily="34" charset="0"/>
                <a:ea typeface="Tahoma" panose="020B0604030504040204" pitchFamily="34" charset="0"/>
                <a:cs typeface="Arial" panose="020B0604020202020204" pitchFamily="34" charset="0"/>
              </a:rPr>
              <a:t>Exploratory play</a:t>
            </a:r>
          </a:p>
          <a:p>
            <a:r>
              <a:rPr lang="en-GB" sz="1200" dirty="0">
                <a:latin typeface="Arial" panose="020B0604020202020204" pitchFamily="34" charset="0"/>
                <a:ea typeface="Tahoma" panose="020B0604030504040204" pitchFamily="34" charset="0"/>
                <a:cs typeface="Arial" panose="020B0604020202020204" pitchFamily="34" charset="0"/>
              </a:rPr>
              <a:t>Early pretend play</a:t>
            </a:r>
          </a:p>
          <a:p>
            <a:r>
              <a:rPr lang="en-GB" sz="1200" dirty="0">
                <a:latin typeface="Arial" panose="020B0604020202020204" pitchFamily="34" charset="0"/>
                <a:ea typeface="Tahoma" panose="020B0604030504040204" pitchFamily="34" charset="0"/>
                <a:cs typeface="Arial" panose="020B0604020202020204" pitchFamily="34" charset="0"/>
              </a:rPr>
              <a:t>Physical play</a:t>
            </a:r>
          </a:p>
          <a:p>
            <a:r>
              <a:rPr lang="en-GB" sz="1200" dirty="0">
                <a:latin typeface="Arial" panose="020B0604020202020204" pitchFamily="34" charset="0"/>
                <a:ea typeface="Tahoma" panose="020B0604030504040204" pitchFamily="34" charset="0"/>
                <a:cs typeface="Arial" panose="020B0604020202020204" pitchFamily="34" charset="0"/>
              </a:rPr>
              <a:t>Creative play</a:t>
            </a:r>
          </a:p>
          <a:p>
            <a:r>
              <a:rPr lang="en-GB" sz="1200" dirty="0">
                <a:latin typeface="Arial" panose="020B0604020202020204" pitchFamily="34" charset="0"/>
                <a:ea typeface="Tahoma" panose="020B0604030504040204" pitchFamily="34" charset="0"/>
                <a:cs typeface="Arial" panose="020B0604020202020204" pitchFamily="34" charset="0"/>
              </a:rPr>
              <a:t>Imaginative play</a:t>
            </a:r>
          </a:p>
          <a:p>
            <a:r>
              <a:rPr lang="en-GB" sz="1200" dirty="0">
                <a:latin typeface="Arial" panose="020B0604020202020204" pitchFamily="34" charset="0"/>
                <a:ea typeface="Tahoma" panose="020B0604030504040204" pitchFamily="34" charset="0"/>
                <a:cs typeface="Arial" panose="020B0604020202020204" pitchFamily="34" charset="0"/>
              </a:rPr>
              <a:t>Self-regulation</a:t>
            </a:r>
          </a:p>
          <a:p>
            <a:pPr lvl="0" hangingPunct="0"/>
            <a:endParaRPr lang="en-GB" sz="1200" b="1" dirty="0">
              <a:latin typeface="Arial" panose="020B0604020202020204" pitchFamily="34" charset="0"/>
              <a:cs typeface="Arial" panose="020B0604020202020204" pitchFamily="34" charset="0"/>
            </a:endParaRPr>
          </a:p>
          <a:p>
            <a:pPr lvl="0" hangingPunct="0"/>
            <a:r>
              <a:rPr lang="en-GB" sz="1200" b="1" dirty="0">
                <a:latin typeface="Arial" panose="020B0604020202020204" pitchFamily="34" charset="0"/>
                <a:cs typeface="Arial" panose="020B0604020202020204" pitchFamily="34" charset="0"/>
              </a:rPr>
              <a:t>Exploratory play</a:t>
            </a:r>
            <a:r>
              <a:rPr lang="en-GB" sz="1200" dirty="0">
                <a:latin typeface="Arial" panose="020B0604020202020204" pitchFamily="34" charset="0"/>
                <a:cs typeface="Arial" panose="020B0604020202020204" pitchFamily="34" charset="0"/>
              </a:rPr>
              <a:t> is a foundation for other play skills and can include:</a:t>
            </a:r>
          </a:p>
          <a:p>
            <a:pPr lvl="0" hangingPunct="0"/>
            <a:r>
              <a:rPr lang="en-GB" sz="1200" dirty="0">
                <a:latin typeface="Arial" panose="020B0604020202020204" pitchFamily="34" charset="0"/>
                <a:cs typeface="Arial" panose="020B0604020202020204" pitchFamily="34" charset="0"/>
              </a:rPr>
              <a:t>Sensory play</a:t>
            </a:r>
          </a:p>
          <a:p>
            <a:pPr lvl="0" hangingPunct="0"/>
            <a:r>
              <a:rPr lang="en-GB" sz="1200" dirty="0">
                <a:latin typeface="Arial" panose="020B0604020202020204" pitchFamily="34" charset="0"/>
                <a:cs typeface="Arial" panose="020B0604020202020204" pitchFamily="34" charset="0"/>
              </a:rPr>
              <a:t>Learning about my world</a:t>
            </a:r>
          </a:p>
          <a:p>
            <a:pPr lvl="0" hangingPunct="0"/>
            <a:r>
              <a:rPr lang="en-GB" sz="1200" dirty="0">
                <a:latin typeface="Arial" panose="020B0604020202020204" pitchFamily="34" charset="0"/>
                <a:cs typeface="Arial" panose="020B0604020202020204" pitchFamily="34" charset="0"/>
              </a:rPr>
              <a:t>Cause and effect</a:t>
            </a:r>
          </a:p>
          <a:p>
            <a:pPr hangingPunct="0"/>
            <a:r>
              <a:rPr lang="en-GB" sz="1200" dirty="0">
                <a:latin typeface="Arial" panose="020B0604020202020204" pitchFamily="34" charset="0"/>
                <a:cs typeface="Arial" panose="020B0604020202020204" pitchFamily="34" charset="0"/>
              </a:rPr>
              <a:t> </a:t>
            </a:r>
          </a:p>
          <a:p>
            <a:pPr lvl="0" hangingPunct="0"/>
            <a:r>
              <a:rPr lang="en-GB" sz="1200" dirty="0">
                <a:latin typeface="Arial" panose="020B0604020202020204" pitchFamily="34" charset="0"/>
                <a:cs typeface="Arial" panose="020B0604020202020204" pitchFamily="34" charset="0"/>
              </a:rPr>
              <a:t>Children with SEND may need more time to develop exploratory play and may need support to move on to other play experiences</a:t>
            </a:r>
          </a:p>
          <a:p>
            <a:pPr defTabSz="907255">
              <a:defRPr/>
            </a:pPr>
            <a:endParaRPr lang="en-GB"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12</a:t>
            </a:fld>
            <a:endParaRPr lang="en-GB"/>
          </a:p>
        </p:txBody>
      </p:sp>
    </p:spTree>
    <p:extLst>
      <p:ext uri="{BB962C8B-B14F-4D97-AF65-F5344CB8AC3E}">
        <p14:creationId xmlns:p14="http://schemas.microsoft.com/office/powerpoint/2010/main" val="3883081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r>
              <a:rPr lang="en-GB" sz="1200" dirty="0">
                <a:latin typeface="Arial" panose="020B0604020202020204" pitchFamily="34" charset="0"/>
                <a:cs typeface="Arial" panose="020B0604020202020204" pitchFamily="34" charset="0"/>
              </a:rPr>
              <a:t>The aim is to help practitioners think about setting up environments and situations to promote the development of the next stage of play; in this case </a:t>
            </a:r>
            <a:r>
              <a:rPr lang="en-GB" sz="1200" b="1" dirty="0">
                <a:latin typeface="Arial" panose="020B0604020202020204" pitchFamily="34" charset="0"/>
                <a:cs typeface="Arial" panose="020B0604020202020204" pitchFamily="34" charset="0"/>
              </a:rPr>
              <a:t>pretend play</a:t>
            </a:r>
            <a:endParaRPr lang="en-GB" sz="1200" dirty="0">
              <a:latin typeface="Arial" panose="020B0604020202020204" pitchFamily="34" charset="0"/>
              <a:cs typeface="Arial" panose="020B0604020202020204" pitchFamily="34" charset="0"/>
            </a:endParaRPr>
          </a:p>
          <a:p>
            <a:pPr lvl="0" hangingPunct="0"/>
            <a:endParaRPr lang="en-GB" sz="1200" dirty="0">
              <a:latin typeface="Arial" panose="020B0604020202020204" pitchFamily="34" charset="0"/>
              <a:cs typeface="Arial" panose="020B0604020202020204" pitchFamily="34" charset="0"/>
            </a:endParaRPr>
          </a:p>
          <a:p>
            <a:pPr lvl="0" hangingPunct="0"/>
            <a:r>
              <a:rPr lang="en-GB" sz="1200" dirty="0">
                <a:latin typeface="Arial" panose="020B0604020202020204" pitchFamily="34" charset="0"/>
                <a:cs typeface="Arial" panose="020B0604020202020204" pitchFamily="34" charset="0"/>
              </a:rPr>
              <a:t>This can be generalised to other stages and areas of play</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This can be discussed as a whole group or in smaller groups and fed back if time permits. Feedback should involve how opportunities can be created for pretend play in early years environments. </a:t>
            </a:r>
          </a:p>
        </p:txBody>
      </p:sp>
      <p:sp>
        <p:nvSpPr>
          <p:cNvPr id="4" name="Slide Number Placeholder 3"/>
          <p:cNvSpPr>
            <a:spLocks noGrp="1"/>
          </p:cNvSpPr>
          <p:nvPr>
            <p:ph type="sldNum" sz="quarter" idx="10"/>
          </p:nvPr>
        </p:nvSpPr>
        <p:spPr/>
        <p:txBody>
          <a:bodyPr/>
          <a:lstStyle/>
          <a:p>
            <a:fld id="{4A58128E-F9F3-4300-B527-B0FD97878106}" type="slidenum">
              <a:rPr lang="en-GB" smtClean="0"/>
              <a:t>13</a:t>
            </a:fld>
            <a:endParaRPr lang="en-GB"/>
          </a:p>
        </p:txBody>
      </p:sp>
    </p:spTree>
    <p:extLst>
      <p:ext uri="{BB962C8B-B14F-4D97-AF65-F5344CB8AC3E}">
        <p14:creationId xmlns:p14="http://schemas.microsoft.com/office/powerpoint/2010/main" val="3860458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Arial" panose="020B0604020202020204" pitchFamily="34" charset="0"/>
                <a:cs typeface="Arial" panose="020B0604020202020204" pitchFamily="34" charset="0"/>
              </a:rPr>
              <a:t>Summarise strategies that can be used to support children to develop a wider range of play skills</a:t>
            </a:r>
          </a:p>
          <a:p>
            <a:r>
              <a:rPr lang="en-GB" sz="1200" dirty="0">
                <a:latin typeface="Arial" panose="020B0604020202020204" pitchFamily="34" charset="0"/>
                <a:cs typeface="Arial" panose="020B0604020202020204" pitchFamily="34" charset="0"/>
              </a:rPr>
              <a:t>Not using activities that a child is obsessed with</a:t>
            </a:r>
          </a:p>
          <a:p>
            <a:r>
              <a:rPr lang="en-GB" sz="1200" dirty="0">
                <a:latin typeface="Arial" panose="020B0604020202020204" pitchFamily="34" charset="0"/>
                <a:cs typeface="Arial" panose="020B0604020202020204" pitchFamily="34" charset="0"/>
              </a:rPr>
              <a:t>Commenting on the play and not questioning</a:t>
            </a:r>
          </a:p>
        </p:txBody>
      </p:sp>
      <p:sp>
        <p:nvSpPr>
          <p:cNvPr id="4" name="Slide Number Placeholder 3"/>
          <p:cNvSpPr>
            <a:spLocks noGrp="1"/>
          </p:cNvSpPr>
          <p:nvPr>
            <p:ph type="sldNum" sz="quarter" idx="10"/>
          </p:nvPr>
        </p:nvSpPr>
        <p:spPr/>
        <p:txBody>
          <a:bodyPr/>
          <a:lstStyle/>
          <a:p>
            <a:fld id="{4A58128E-F9F3-4300-B527-B0FD97878106}" type="slidenum">
              <a:rPr lang="en-GB" smtClean="0"/>
              <a:t>14</a:t>
            </a:fld>
            <a:endParaRPr lang="en-GB"/>
          </a:p>
        </p:txBody>
      </p:sp>
    </p:spTree>
    <p:extLst>
      <p:ext uri="{BB962C8B-B14F-4D97-AF65-F5344CB8AC3E}">
        <p14:creationId xmlns:p14="http://schemas.microsoft.com/office/powerpoint/2010/main" val="3675120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200" b="1" dirty="0">
                <a:latin typeface="Arial" panose="020B0604020202020204" pitchFamily="34" charset="0"/>
                <a:ea typeface="Times New Roman" panose="02020603050405020304" pitchFamily="18" charset="0"/>
                <a:cs typeface="Arial" panose="020B0604020202020204" pitchFamily="34" charset="0"/>
              </a:rPr>
              <a:t>Supporting children to share play</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Shared play moves through stages until it reaches fully cooperative play </a:t>
            </a:r>
            <a:r>
              <a:rPr lang="en-GB" sz="1200" i="1" dirty="0">
                <a:latin typeface="Arial" panose="020B0604020202020204" pitchFamily="34" charset="0"/>
                <a:ea typeface="Times New Roman" panose="02020603050405020304" pitchFamily="18" charset="0"/>
                <a:cs typeface="Arial" panose="020B0604020202020204" pitchFamily="34" charset="0"/>
              </a:rPr>
              <a:t>(talk through Parten model which shows the development of social play - point out that though established in 1932, this model is still taught today)</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hangingPunct="0"/>
            <a:r>
              <a:rPr lang="en-GB" sz="1200" b="1" dirty="0">
                <a:latin typeface="Arial" panose="020B0604020202020204" pitchFamily="34" charset="0"/>
                <a:ea typeface="Times New Roman" panose="02020603050405020304" pitchFamily="18" charset="0"/>
                <a:cs typeface="Arial" panose="020B0604020202020204" pitchFamily="34" charset="0"/>
              </a:rPr>
              <a:t>Further information on the Parten </a:t>
            </a:r>
            <a:r>
              <a:rPr lang="en-GB" sz="1200" b="1" dirty="0" err="1">
                <a:latin typeface="Arial" panose="020B0604020202020204" pitchFamily="34" charset="0"/>
                <a:ea typeface="Times New Roman" panose="02020603050405020304" pitchFamily="18" charset="0"/>
                <a:cs typeface="Arial" panose="020B0604020202020204" pitchFamily="34" charset="0"/>
              </a:rPr>
              <a:t>model:</a:t>
            </a:r>
            <a:r>
              <a:rPr lang="en-GB" sz="1200" i="1" dirty="0" err="1">
                <a:latin typeface="Arial" panose="020B0604020202020204" pitchFamily="34" charset="0"/>
                <a:ea typeface="Times New Roman" panose="02020603050405020304" pitchFamily="18" charset="0"/>
                <a:cs typeface="Arial" panose="020B0604020202020204" pitchFamily="34" charset="0"/>
              </a:rPr>
              <a:t>Unoccupied</a:t>
            </a:r>
            <a:r>
              <a:rPr lang="en-GB" sz="1200" i="1" dirty="0">
                <a:latin typeface="Arial" panose="020B0604020202020204" pitchFamily="34" charset="0"/>
                <a:ea typeface="Times New Roman" panose="02020603050405020304" pitchFamily="18" charset="0"/>
                <a:cs typeface="Arial" panose="020B0604020202020204" pitchFamily="34" charset="0"/>
              </a:rPr>
              <a:t> </a:t>
            </a:r>
            <a:r>
              <a:rPr lang="en-GB" sz="1200" dirty="0">
                <a:latin typeface="Arial" panose="020B0604020202020204" pitchFamily="34" charset="0"/>
                <a:ea typeface="Times New Roman" panose="02020603050405020304" pitchFamily="18" charset="0"/>
                <a:cs typeface="Arial" panose="020B0604020202020204" pitchFamily="34" charset="0"/>
              </a:rPr>
              <a:t>– child not engaged in any activity, </a:t>
            </a:r>
            <a:r>
              <a:rPr lang="en-GB" sz="1200" i="1" dirty="0">
                <a:latin typeface="Arial" panose="020B0604020202020204" pitchFamily="34" charset="0"/>
                <a:ea typeface="Times New Roman" panose="02020603050405020304" pitchFamily="18" charset="0"/>
                <a:cs typeface="Arial" panose="020B0604020202020204" pitchFamily="34" charset="0"/>
              </a:rPr>
              <a:t>Solitary</a:t>
            </a:r>
            <a:r>
              <a:rPr lang="en-GB" sz="1200" dirty="0">
                <a:latin typeface="Arial" panose="020B0604020202020204" pitchFamily="34" charset="0"/>
                <a:ea typeface="Times New Roman" panose="02020603050405020304" pitchFamily="18" charset="0"/>
                <a:cs typeface="Arial" panose="020B0604020202020204" pitchFamily="34" charset="0"/>
              </a:rPr>
              <a:t> – child playing alone, </a:t>
            </a:r>
            <a:r>
              <a:rPr lang="en-GB" sz="1200" i="1" dirty="0">
                <a:latin typeface="Arial" panose="020B0604020202020204" pitchFamily="34" charset="0"/>
                <a:ea typeface="Times New Roman" panose="02020603050405020304" pitchFamily="18" charset="0"/>
                <a:cs typeface="Arial" panose="020B0604020202020204" pitchFamily="34" charset="0"/>
              </a:rPr>
              <a:t>Onlooker</a:t>
            </a:r>
            <a:r>
              <a:rPr lang="en-GB" sz="1200" dirty="0">
                <a:latin typeface="Arial" panose="020B0604020202020204" pitchFamily="34" charset="0"/>
                <a:ea typeface="Times New Roman" panose="02020603050405020304" pitchFamily="18" charset="0"/>
                <a:cs typeface="Arial" panose="020B0604020202020204" pitchFamily="34" charset="0"/>
              </a:rPr>
              <a:t> – child observing but not joining in</a:t>
            </a:r>
          </a:p>
          <a:p>
            <a:pPr hangingPunct="0"/>
            <a:r>
              <a:rPr lang="en-GB" sz="1200" i="1" dirty="0">
                <a:latin typeface="Arial" panose="020B0604020202020204" pitchFamily="34" charset="0"/>
                <a:ea typeface="Times New Roman" panose="02020603050405020304" pitchFamily="18" charset="0"/>
                <a:cs typeface="Arial" panose="020B0604020202020204" pitchFamily="34" charset="0"/>
              </a:rPr>
              <a:t>Parallel</a:t>
            </a:r>
            <a:r>
              <a:rPr lang="en-GB" sz="1200" dirty="0">
                <a:latin typeface="Arial" panose="020B0604020202020204" pitchFamily="34" charset="0"/>
                <a:ea typeface="Times New Roman" panose="02020603050405020304" pitchFamily="18" charset="0"/>
                <a:cs typeface="Arial" panose="020B0604020202020204" pitchFamily="34" charset="0"/>
              </a:rPr>
              <a:t> – child playing next to others without verbal interaction, </a:t>
            </a:r>
            <a:r>
              <a:rPr lang="en-GB" sz="1200" i="1" dirty="0">
                <a:latin typeface="Arial" panose="020B0604020202020204" pitchFamily="34" charset="0"/>
                <a:ea typeface="Times New Roman" panose="02020603050405020304" pitchFamily="18" charset="0"/>
                <a:cs typeface="Arial" panose="020B0604020202020204" pitchFamily="34" charset="0"/>
              </a:rPr>
              <a:t>Associative</a:t>
            </a:r>
            <a:r>
              <a:rPr lang="en-GB" sz="1200" dirty="0">
                <a:latin typeface="Arial" panose="020B0604020202020204" pitchFamily="34" charset="0"/>
                <a:ea typeface="Times New Roman" panose="02020603050405020304" pitchFamily="18" charset="0"/>
                <a:cs typeface="Arial" panose="020B0604020202020204" pitchFamily="34" charset="0"/>
              </a:rPr>
              <a:t> – child plays with verbal interaction with others, </a:t>
            </a:r>
            <a:r>
              <a:rPr lang="en-GB" sz="1200" i="1" dirty="0">
                <a:latin typeface="Arial" panose="020B0604020202020204" pitchFamily="34" charset="0"/>
                <a:ea typeface="Times New Roman" panose="02020603050405020304" pitchFamily="18" charset="0"/>
                <a:cs typeface="Arial" panose="020B0604020202020204" pitchFamily="34" charset="0"/>
              </a:rPr>
              <a:t>Co-operative</a:t>
            </a:r>
            <a:r>
              <a:rPr lang="en-GB" sz="1200" dirty="0">
                <a:latin typeface="Arial" panose="020B0604020202020204" pitchFamily="34" charset="0"/>
                <a:ea typeface="Times New Roman" panose="02020603050405020304" pitchFamily="18" charset="0"/>
                <a:cs typeface="Arial" panose="020B0604020202020204" pitchFamily="34" charset="0"/>
              </a:rPr>
              <a:t> – each child takes an active role in play and collaborates with one another.</a:t>
            </a:r>
          </a:p>
          <a:p>
            <a:pPr marL="343414" indent="-343414" hangingPunct="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Shared play is important for relationship-building, communication, cooperation and goal setting</a:t>
            </a:r>
          </a:p>
          <a:p>
            <a:pPr marL="343414" indent="-343414" hangingPunct="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Support may be needed to help children with SEND move through these stages and some may be resistant to sharing play</a:t>
            </a:r>
          </a:p>
          <a:p>
            <a:pPr marL="343414" indent="-343414" hangingPunct="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Opportunities for shared play may need to be created and supervised closely initially </a:t>
            </a:r>
          </a:p>
          <a:p>
            <a:pPr hangingPunct="0"/>
            <a:endParaRPr lang="en-GB" sz="1200" dirty="0">
              <a:latin typeface="Arial" panose="020B0604020202020204" pitchFamily="34" charset="0"/>
              <a:ea typeface="Times New Roman" panose="02020603050405020304" pitchFamily="18" charset="0"/>
              <a:cs typeface="Arial" panose="020B0604020202020204" pitchFamily="34" charset="0"/>
            </a:endParaRP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Some children find shared play difficult.  The challenges for children with social communication needs should be raised with the acknowledgement that a very gentle and gradual small steps approach may be needed, starting with supporting the child to cope with an adult or child playing alongside them. In addition, consider using visual support e.g., my turn/your turn, wait cards, timers,  praise attempts to interact, take turns and share.  </a:t>
            </a:r>
          </a:p>
          <a:p>
            <a:pPr hangingPunct="0"/>
            <a:endParaRPr lang="en-GB" sz="1200" dirty="0">
              <a:latin typeface="Arial" panose="020B0604020202020204" pitchFamily="34" charset="0"/>
              <a:ea typeface="Times New Roman" panose="02020603050405020304" pitchFamily="18" charset="0"/>
              <a:cs typeface="Arial" panose="020B0604020202020204" pitchFamily="34" charset="0"/>
            </a:endParaRPr>
          </a:p>
          <a:p>
            <a:pPr hangingPunct="0"/>
            <a:endParaRPr lang="en-GB" sz="1200" dirty="0">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15</a:t>
            </a:fld>
            <a:endParaRPr lang="en-GB"/>
          </a:p>
        </p:txBody>
      </p:sp>
    </p:spTree>
    <p:extLst>
      <p:ext uri="{BB962C8B-B14F-4D97-AF65-F5344CB8AC3E}">
        <p14:creationId xmlns:p14="http://schemas.microsoft.com/office/powerpoint/2010/main" val="4213729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Arial" panose="020B0604020202020204" pitchFamily="34" charset="0"/>
                <a:cs typeface="Arial" panose="020B0604020202020204" pitchFamily="34" charset="0"/>
              </a:rPr>
              <a:t>Adults need to be  careful not to get too involved but be ready to help if needs, sliding in and out of the play to help the child </a:t>
            </a:r>
          </a:p>
          <a:p>
            <a:r>
              <a:rPr lang="en-GB" sz="1200" dirty="0">
                <a:latin typeface="Arial" panose="020B0604020202020204" pitchFamily="34" charset="0"/>
                <a:cs typeface="Arial" panose="020B0604020202020204" pitchFamily="34" charset="0"/>
              </a:rPr>
              <a:t>Billy Example</a:t>
            </a:r>
          </a:p>
          <a:p>
            <a:r>
              <a:rPr lang="en-GB" dirty="0">
                <a:latin typeface="Arial" panose="020B0604020202020204" pitchFamily="34" charset="0"/>
                <a:cs typeface="Arial" panose="020B0604020202020204" pitchFamily="34" charset="0"/>
              </a:rPr>
              <a:t> </a:t>
            </a:r>
          </a:p>
          <a:p>
            <a:r>
              <a:rPr lang="en-GB" dirty="0">
                <a:latin typeface="Arial" panose="020B0604020202020204" pitchFamily="34" charset="0"/>
                <a:cs typeface="Arial" panose="020B0604020202020204" pitchFamily="34" charset="0"/>
              </a:rPr>
              <a:t>    Billy loves the train track but will not allow other children to approach him or touch the trains how can we support him in beginning to tolerate and share this activity?</a:t>
            </a:r>
          </a:p>
          <a:p>
            <a:endParaRPr lang="en-GB"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Adult could start by bringing another  train to the tack and playing with it without any interaction with Billy</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Adult could place a track next to Billys and play with a train</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Adult could bring another child to the second track so playing near to Billy but not with his track</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Adult could put their train on Billy's track and push train around</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One other child to join  Billy at opposite ends of the track each having their own trains</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Join the two tracks together with one other child, and adult supporting</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Keep language simple, stop go Billys Train, Fred's  Train</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Involve the other child to model play sequences with the train </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Use visual or language  prompt,  now next cards, or say ‘now its billy turn, now its Fred's turn’</a:t>
            </a:r>
          </a:p>
          <a:p>
            <a:pPr marL="171450" indent="-1714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16</a:t>
            </a:fld>
            <a:endParaRPr lang="en-GB"/>
          </a:p>
        </p:txBody>
      </p:sp>
    </p:spTree>
    <p:extLst>
      <p:ext uri="{BB962C8B-B14F-4D97-AF65-F5344CB8AC3E}">
        <p14:creationId xmlns:p14="http://schemas.microsoft.com/office/powerpoint/2010/main" val="2917790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r>
              <a:rPr lang="en-GB" sz="1200" dirty="0">
                <a:latin typeface="Arial" panose="020B0604020202020204" pitchFamily="34" charset="0"/>
                <a:cs typeface="Arial" panose="020B0604020202020204" pitchFamily="34" charset="0"/>
              </a:rPr>
              <a:t>Children with SEND may need support to broaden and generalise play skills</a:t>
            </a:r>
          </a:p>
          <a:p>
            <a:pPr lvl="0" hangingPunct="0"/>
            <a:r>
              <a:rPr lang="en-GB" sz="1200" dirty="0">
                <a:latin typeface="Arial" panose="020B0604020202020204" pitchFamily="34" charset="0"/>
                <a:cs typeface="Arial" panose="020B0604020202020204" pitchFamily="34" charset="0"/>
              </a:rPr>
              <a:t>Stages in the generalisation of play and learning:</a:t>
            </a:r>
          </a:p>
          <a:p>
            <a:pPr lvl="0" fontAlgn="auto" hangingPunct="1"/>
            <a:r>
              <a:rPr lang="en-GB" sz="1200" dirty="0">
                <a:latin typeface="Arial" panose="020B0604020202020204" pitchFamily="34" charset="0"/>
                <a:cs typeface="Arial" panose="020B0604020202020204" pitchFamily="34" charset="0"/>
              </a:rPr>
              <a:t>acquisition </a:t>
            </a:r>
          </a:p>
          <a:p>
            <a:pPr lvl="0" fontAlgn="auto" hangingPunct="1"/>
            <a:r>
              <a:rPr lang="en-GB" sz="1200" dirty="0">
                <a:latin typeface="Arial" panose="020B0604020202020204" pitchFamily="34" charset="0"/>
                <a:cs typeface="Arial" panose="020B0604020202020204" pitchFamily="34" charset="0"/>
              </a:rPr>
              <a:t>fluency / maintenance</a:t>
            </a:r>
          </a:p>
          <a:p>
            <a:pPr lvl="0" fontAlgn="auto" hangingPunct="1"/>
            <a:r>
              <a:rPr lang="en-GB" sz="1200" dirty="0">
                <a:latin typeface="Arial" panose="020B0604020202020204" pitchFamily="34" charset="0"/>
                <a:cs typeface="Arial" panose="020B0604020202020204" pitchFamily="34" charset="0"/>
              </a:rPr>
              <a:t>generalisation </a:t>
            </a:r>
          </a:p>
          <a:p>
            <a:pPr lvl="0" hangingPunct="0"/>
            <a:r>
              <a:rPr lang="en-GB" sz="1200" dirty="0">
                <a:latin typeface="Arial" panose="020B0604020202020204" pitchFamily="34" charset="0"/>
                <a:cs typeface="Arial" panose="020B0604020202020204" pitchFamily="34" charset="0"/>
              </a:rPr>
              <a:t>adaptation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Talk through the example checking participants are clear</a:t>
            </a:r>
          </a:p>
        </p:txBody>
      </p:sp>
      <p:sp>
        <p:nvSpPr>
          <p:cNvPr id="4" name="Slide Number Placeholder 3"/>
          <p:cNvSpPr>
            <a:spLocks noGrp="1"/>
          </p:cNvSpPr>
          <p:nvPr>
            <p:ph type="sldNum" sz="quarter" idx="10"/>
          </p:nvPr>
        </p:nvSpPr>
        <p:spPr/>
        <p:txBody>
          <a:bodyPr/>
          <a:lstStyle/>
          <a:p>
            <a:fld id="{4A58128E-F9F3-4300-B527-B0FD97878106}" type="slidenum">
              <a:rPr lang="en-GB" smtClean="0"/>
              <a:t>17</a:t>
            </a:fld>
            <a:endParaRPr lang="en-GB"/>
          </a:p>
        </p:txBody>
      </p:sp>
    </p:spTree>
    <p:extLst>
      <p:ext uri="{BB962C8B-B14F-4D97-AF65-F5344CB8AC3E}">
        <p14:creationId xmlns:p14="http://schemas.microsoft.com/office/powerpoint/2010/main" val="917857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200" dirty="0">
                <a:latin typeface="Arial" panose="020B0604020202020204" pitchFamily="34" charset="0"/>
                <a:cs typeface="Arial" panose="020B0604020202020204" pitchFamily="34" charset="0"/>
              </a:rPr>
              <a:t>Trainer could use the NPA Maisy video,  just the part pushing the doll in the garden</a:t>
            </a:r>
          </a:p>
          <a:p>
            <a:pPr hangingPunct="0"/>
            <a:endParaRPr lang="en-GB" sz="1200" dirty="0">
              <a:latin typeface="Arial" panose="020B0604020202020204" pitchFamily="34" charset="0"/>
              <a:cs typeface="Arial" panose="020B0604020202020204" pitchFamily="34" charset="0"/>
            </a:endParaRPr>
          </a:p>
          <a:p>
            <a:pPr hangingPunct="0"/>
            <a:r>
              <a:rPr lang="en-GB" sz="1200" dirty="0">
                <a:latin typeface="Arial" panose="020B0604020202020204" pitchFamily="34" charset="0"/>
                <a:cs typeface="Arial" panose="020B0604020202020204" pitchFamily="34" charset="0"/>
              </a:rPr>
              <a:t>The aim of the discussion is to enable participants to consider that children can get ‘stuck’ in their play and may need support to broaden and generalise these skills.</a:t>
            </a:r>
          </a:p>
          <a:p>
            <a:pPr hangingPunct="0"/>
            <a:r>
              <a:rPr lang="en-GB" sz="1200" dirty="0">
                <a:latin typeface="Arial" panose="020B0604020202020204" pitchFamily="34" charset="0"/>
                <a:cs typeface="Arial" panose="020B0604020202020204" pitchFamily="34" charset="0"/>
              </a:rPr>
              <a:t>This can be done as a whole group if time is short.</a:t>
            </a:r>
          </a:p>
          <a:p>
            <a:r>
              <a:rPr lang="en-GB" sz="1200" dirty="0">
                <a:latin typeface="Arial" panose="020B0604020202020204" pitchFamily="34" charset="0"/>
                <a:cs typeface="Arial" panose="020B0604020202020204" pitchFamily="34" charset="0"/>
              </a:rPr>
              <a:t>Feedback should include a variety of ways to generalise this skill-trainers may wish to have some ideas ready to supplement </a:t>
            </a:r>
          </a:p>
          <a:p>
            <a:endParaRPr lang="en-GB" sz="1200" dirty="0">
              <a:latin typeface="Arial" panose="020B0604020202020204" pitchFamily="34" charset="0"/>
              <a:cs typeface="Arial" panose="020B0604020202020204" pitchFamily="34" charset="0"/>
            </a:endParaRPr>
          </a:p>
          <a:p>
            <a:r>
              <a:rPr lang="en-GB" sz="1200" b="1" dirty="0">
                <a:latin typeface="Arial" panose="020B0604020202020204" pitchFamily="34" charset="0"/>
                <a:cs typeface="Arial" panose="020B0604020202020204" pitchFamily="34" charset="0"/>
              </a:rPr>
              <a:t>Acquisition </a:t>
            </a:r>
            <a:r>
              <a:rPr lang="en-GB" sz="1200" dirty="0">
                <a:latin typeface="Arial" panose="020B0604020202020204" pitchFamily="34" charset="0"/>
                <a:cs typeface="Arial" panose="020B0604020202020204" pitchFamily="34" charset="0"/>
              </a:rPr>
              <a:t>down and up the ramp with dolly put in buggy by adult.</a:t>
            </a:r>
          </a:p>
          <a:p>
            <a:r>
              <a:rPr lang="en-GB" sz="1200" b="1" dirty="0">
                <a:latin typeface="Arial" panose="020B0604020202020204" pitchFamily="34" charset="0"/>
                <a:cs typeface="Arial" panose="020B0604020202020204" pitchFamily="34" charset="0"/>
              </a:rPr>
              <a:t>Fluency </a:t>
            </a:r>
            <a:r>
              <a:rPr lang="en-GB" sz="1200" b="0" dirty="0">
                <a:latin typeface="Arial" panose="020B0604020202020204" pitchFamily="34" charset="0"/>
                <a:cs typeface="Arial" panose="020B0604020202020204" pitchFamily="34" charset="0"/>
              </a:rPr>
              <a:t>child gets doll puts in buggy and walks up and down</a:t>
            </a:r>
          </a:p>
          <a:p>
            <a:r>
              <a:rPr lang="en-GB" sz="1200" b="1" dirty="0">
                <a:latin typeface="Arial" panose="020B0604020202020204" pitchFamily="34" charset="0"/>
                <a:cs typeface="Arial" panose="020B0604020202020204" pitchFamily="34" charset="0"/>
              </a:rPr>
              <a:t>Generalisation</a:t>
            </a:r>
            <a:r>
              <a:rPr lang="en-GB" sz="1200" b="0" dirty="0">
                <a:latin typeface="Arial" panose="020B0604020202020204" pitchFamily="34" charset="0"/>
                <a:cs typeface="Arial" panose="020B0604020202020204" pitchFamily="34" charset="0"/>
              </a:rPr>
              <a:t> child puts dolly in buggy and  pushes buggy  to other parts of the garden or add another toy instead of a dolly</a:t>
            </a:r>
          </a:p>
          <a:p>
            <a:r>
              <a:rPr lang="en-GB" sz="1200" b="1" dirty="0">
                <a:latin typeface="Arial" panose="020B0604020202020204" pitchFamily="34" charset="0"/>
                <a:cs typeface="Arial" panose="020B0604020202020204" pitchFamily="34" charset="0"/>
              </a:rPr>
              <a:t>Adaption </a:t>
            </a:r>
            <a:r>
              <a:rPr lang="en-GB" sz="1200" b="0" dirty="0">
                <a:latin typeface="Arial" panose="020B0604020202020204" pitchFamily="34" charset="0"/>
                <a:cs typeface="Arial" panose="020B0604020202020204" pitchFamily="34" charset="0"/>
              </a:rPr>
              <a:t>child gets dolly or other toys and put into a wheeled push along such as a toy  trolley, brick walker or </a:t>
            </a:r>
            <a:r>
              <a:rPr lang="en-GB" sz="1200" b="0">
                <a:latin typeface="Arial" panose="020B0604020202020204" pitchFamily="34" charset="0"/>
                <a:cs typeface="Arial" panose="020B0604020202020204" pitchFamily="34" charset="0"/>
              </a:rPr>
              <a:t>a wheelbarrow </a:t>
            </a:r>
            <a:r>
              <a:rPr lang="en-GB" sz="1200" b="0" dirty="0">
                <a:latin typeface="Arial" panose="020B0604020202020204" pitchFamily="34" charset="0"/>
                <a:cs typeface="Arial" panose="020B0604020202020204" pitchFamily="34" charset="0"/>
              </a:rPr>
              <a:t>takes to other areas such as shop, park.</a:t>
            </a:r>
          </a:p>
          <a:p>
            <a:endParaRPr lang="en-GB" sz="12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18</a:t>
            </a:fld>
            <a:endParaRPr lang="en-GB"/>
          </a:p>
        </p:txBody>
      </p:sp>
    </p:spTree>
    <p:extLst>
      <p:ext uri="{BB962C8B-B14F-4D97-AF65-F5344CB8AC3E}">
        <p14:creationId xmlns:p14="http://schemas.microsoft.com/office/powerpoint/2010/main" val="2175863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through slide </a:t>
            </a:r>
          </a:p>
        </p:txBody>
      </p:sp>
      <p:sp>
        <p:nvSpPr>
          <p:cNvPr id="4" name="Slide Number Placeholder 3"/>
          <p:cNvSpPr>
            <a:spLocks noGrp="1"/>
          </p:cNvSpPr>
          <p:nvPr>
            <p:ph type="sldNum" sz="quarter" idx="5"/>
          </p:nvPr>
        </p:nvSpPr>
        <p:spPr/>
        <p:txBody>
          <a:bodyPr/>
          <a:lstStyle/>
          <a:p>
            <a:fld id="{4A58128E-F9F3-4300-B527-B0FD97878106}" type="slidenum">
              <a:rPr lang="en-GB" smtClean="0"/>
              <a:t>19</a:t>
            </a:fld>
            <a:endParaRPr lang="en-GB"/>
          </a:p>
        </p:txBody>
      </p:sp>
    </p:spTree>
    <p:extLst>
      <p:ext uri="{BB962C8B-B14F-4D97-AF65-F5344CB8AC3E}">
        <p14:creationId xmlns:p14="http://schemas.microsoft.com/office/powerpoint/2010/main" val="30634658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3013"/>
            <a:ext cx="5964238" cy="3354387"/>
          </a:xfrm>
        </p:spPr>
      </p:sp>
      <p:sp>
        <p:nvSpPr>
          <p:cNvPr id="3" name="Notes Placeholder 2"/>
          <p:cNvSpPr>
            <a:spLocks noGrp="1"/>
          </p:cNvSpPr>
          <p:nvPr>
            <p:ph type="body" idx="1"/>
          </p:nvPr>
        </p:nvSpPr>
        <p:spPr>
          <a:xfrm>
            <a:off x="680880" y="4721941"/>
            <a:ext cx="5447030" cy="5107048"/>
          </a:xfrm>
        </p:spPr>
        <p:txBody>
          <a:bodyPr/>
          <a:lstStyle/>
          <a:p>
            <a:pPr lvl="0" hangingPunct="0"/>
            <a:r>
              <a:rPr lang="en-GB" sz="1200" dirty="0">
                <a:latin typeface="Arial" panose="020B0604020202020204" pitchFamily="34" charset="0"/>
                <a:cs typeface="Arial" panose="020B0604020202020204" pitchFamily="34" charset="0"/>
              </a:rPr>
              <a:t>Link to key Portage Principles:</a:t>
            </a:r>
          </a:p>
          <a:p>
            <a:pPr lvl="1" hangingPunct="0"/>
            <a:r>
              <a:rPr lang="en-GB" sz="1200" dirty="0">
                <a:latin typeface="Arial" panose="020B0604020202020204" pitchFamily="34" charset="0"/>
                <a:cs typeface="Arial" panose="020B0604020202020204" pitchFamily="34" charset="0"/>
              </a:rPr>
              <a:t>Small steps</a:t>
            </a:r>
          </a:p>
          <a:p>
            <a:pPr lvl="1" hangingPunct="0"/>
            <a:r>
              <a:rPr lang="en-GB" sz="1200" dirty="0">
                <a:latin typeface="Arial" panose="020B0604020202020204" pitchFamily="34" charset="0"/>
                <a:cs typeface="Arial" panose="020B0604020202020204" pitchFamily="34" charset="0"/>
              </a:rPr>
              <a:t>Enabling</a:t>
            </a:r>
          </a:p>
          <a:p>
            <a:pPr lvl="1" hangingPunct="0"/>
            <a:r>
              <a:rPr lang="en-GB" sz="1200" dirty="0">
                <a:latin typeface="Arial" panose="020B0604020202020204" pitchFamily="34" charset="0"/>
                <a:cs typeface="Arial" panose="020B0604020202020204" pitchFamily="34" charset="0"/>
              </a:rPr>
              <a:t>Generalising</a:t>
            </a:r>
          </a:p>
          <a:p>
            <a:pPr lvl="1" hangingPunct="0"/>
            <a:r>
              <a:rPr lang="en-GB" sz="1200" dirty="0">
                <a:latin typeface="Arial" panose="020B0604020202020204" pitchFamily="34" charset="0"/>
                <a:cs typeface="Arial" panose="020B0604020202020204" pitchFamily="34" charset="0"/>
              </a:rPr>
              <a:t>Inclusion</a:t>
            </a:r>
          </a:p>
          <a:p>
            <a:pPr lvl="1" hangingPunct="0"/>
            <a:r>
              <a:rPr lang="en-GB" sz="1200" dirty="0">
                <a:latin typeface="Arial" panose="020B0604020202020204" pitchFamily="34" charset="0"/>
                <a:cs typeface="Arial" panose="020B0604020202020204" pitchFamily="34" charset="0"/>
              </a:rPr>
              <a:t>Supporting</a:t>
            </a:r>
          </a:p>
          <a:p>
            <a:endParaRPr lang="en-GB" dirty="0"/>
          </a:p>
        </p:txBody>
      </p:sp>
      <p:sp>
        <p:nvSpPr>
          <p:cNvPr id="4" name="Date Placeholder 3"/>
          <p:cNvSpPr>
            <a:spLocks noGrp="1"/>
          </p:cNvSpPr>
          <p:nvPr>
            <p:ph type="dt" idx="10"/>
          </p:nvPr>
        </p:nvSpPr>
        <p:spPr/>
        <p:txBody>
          <a:bodyPr/>
          <a:lstStyle/>
          <a:p>
            <a:r>
              <a:rPr lang="en-US">
                <a:solidFill>
                  <a:prstClr val="black"/>
                </a:solidFill>
              </a:rPr>
              <a:t>23/11/2015</a:t>
            </a:r>
            <a:endParaRPr lang="en-GB">
              <a:solidFill>
                <a:prstClr val="black"/>
              </a:solidFill>
            </a:endParaRPr>
          </a:p>
        </p:txBody>
      </p:sp>
      <p:sp>
        <p:nvSpPr>
          <p:cNvPr id="5" name="Slide Number Placeholder 4"/>
          <p:cNvSpPr>
            <a:spLocks noGrp="1"/>
          </p:cNvSpPr>
          <p:nvPr>
            <p:ph type="sldNum" sz="quarter" idx="11"/>
          </p:nvPr>
        </p:nvSpPr>
        <p:spPr/>
        <p:txBody>
          <a:bodyPr/>
          <a:lstStyle/>
          <a:p>
            <a:fld id="{0A219DA0-B55C-4784-8F18-CB1CD2567E22}" type="slidenum">
              <a:rPr lang="en-GB" smtClean="0">
                <a:solidFill>
                  <a:prstClr val="black"/>
                </a:solidFill>
              </a:rPr>
              <a:pPr/>
              <a:t>20</a:t>
            </a:fld>
            <a:endParaRPr lang="en-GB">
              <a:solidFill>
                <a:prstClr val="black"/>
              </a:solidFill>
            </a:endParaRPr>
          </a:p>
        </p:txBody>
      </p:sp>
    </p:spTree>
    <p:extLst>
      <p:ext uri="{BB962C8B-B14F-4D97-AF65-F5344CB8AC3E}">
        <p14:creationId xmlns:p14="http://schemas.microsoft.com/office/powerpoint/2010/main" val="1645069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1863" hangingPunct="0"/>
            <a:r>
              <a:rPr lang="en-GB" sz="1200" b="1" dirty="0">
                <a:latin typeface="Arial" panose="020B0604020202020204" pitchFamily="34" charset="0"/>
                <a:ea typeface="Times New Roman" panose="02020603050405020304" pitchFamily="18" charset="0"/>
                <a:cs typeface="Arial" panose="020B0604020202020204" pitchFamily="34" charset="0"/>
              </a:rPr>
              <a:t> Recap and summarise</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71863"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3414" indent="-343414" hangingPunct="0">
              <a:buFont typeface="Symbol" panose="05050102010706020507" pitchFamily="18" charset="2"/>
              <a:buChar char=""/>
              <a:tabLst>
                <a:tab pos="300806" algn="l"/>
              </a:tabLst>
            </a:pPr>
            <a:r>
              <a:rPr lang="en-GB" sz="1200" dirty="0">
                <a:latin typeface="Arial" panose="020B0604020202020204" pitchFamily="34" charset="0"/>
                <a:ea typeface="Times New Roman" panose="02020603050405020304" pitchFamily="18" charset="0"/>
                <a:cs typeface="Arial" panose="020B0604020202020204" pitchFamily="34" charset="0"/>
              </a:rPr>
              <a:t>Play is crucially important in the Early Years as it underpins learning and all aspects of development </a:t>
            </a:r>
          </a:p>
          <a:p>
            <a:pPr marL="343414" indent="-343414" hangingPunct="0">
              <a:buFont typeface="Symbol" panose="05050102010706020507" pitchFamily="18" charset="2"/>
              <a:buChar char=""/>
              <a:tabLst>
                <a:tab pos="300806" algn="l"/>
              </a:tabLst>
            </a:pPr>
            <a:r>
              <a:rPr lang="en-GB" sz="1200" dirty="0">
                <a:latin typeface="Arial" panose="020B0604020202020204" pitchFamily="34" charset="0"/>
                <a:ea typeface="Times New Roman" panose="02020603050405020304" pitchFamily="18" charset="0"/>
                <a:cs typeface="Arial" panose="020B0604020202020204" pitchFamily="34" charset="0"/>
              </a:rPr>
              <a:t>Child-led play is central to the EYFS and the Portage Model </a:t>
            </a:r>
          </a:p>
          <a:p>
            <a:pPr marL="343414" indent="-343414" hangingPunct="0">
              <a:buFont typeface="Symbol" panose="05050102010706020507" pitchFamily="18" charset="2"/>
              <a:buChar char=""/>
              <a:tabLst>
                <a:tab pos="300806" algn="l"/>
              </a:tabLst>
            </a:pPr>
            <a:r>
              <a:rPr lang="en-GB" sz="1200">
                <a:latin typeface="Arial" panose="020B0604020202020204" pitchFamily="34" charset="0"/>
                <a:ea typeface="Times New Roman" panose="02020603050405020304" pitchFamily="18" charset="0"/>
                <a:cs typeface="Arial" panose="020B0604020202020204" pitchFamily="34" charset="0"/>
              </a:rPr>
              <a:t>Practitioners </a:t>
            </a:r>
            <a:r>
              <a:rPr lang="en-GB" sz="1200" dirty="0">
                <a:latin typeface="Arial" panose="020B0604020202020204" pitchFamily="34" charset="0"/>
                <a:ea typeface="Times New Roman" panose="02020603050405020304" pitchFamily="18" charset="0"/>
                <a:cs typeface="Arial" panose="020B0604020202020204" pitchFamily="34" charset="0"/>
              </a:rPr>
              <a:t>may need to use additional strategies and a structured small steps approach to help children with SEND develop play skills, share play and generalise skills.</a:t>
            </a:r>
          </a:p>
          <a:p>
            <a:pPr marL="71863"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pPr marL="915772" hangingPunct="0"/>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0" indent="0" hangingPunct="0">
              <a:buSzPts val="1200"/>
              <a:buFont typeface="Symbol" panose="05050102010706020507" pitchFamily="18" charset="2"/>
              <a:buNone/>
              <a:tabLst>
                <a:tab pos="214316" algn="l"/>
              </a:tabLst>
            </a:pPr>
            <a:r>
              <a:rPr lang="en-GB" sz="1200" dirty="0">
                <a:latin typeface="Arial" panose="020B0604020202020204" pitchFamily="34" charset="0"/>
                <a:ea typeface="Times New Roman" panose="02020603050405020304" pitchFamily="18" charset="0"/>
                <a:cs typeface="Arial" panose="020B0604020202020204" pitchFamily="34" charset="0"/>
              </a:rPr>
              <a:t>Revisit expected objectives  for participants</a:t>
            </a:r>
          </a:p>
          <a:p>
            <a:pPr marL="343414" indent="-343414" hangingPunct="0">
              <a:buSzPts val="1200"/>
              <a:buFont typeface="Symbol" panose="05050102010706020507" pitchFamily="18" charset="2"/>
              <a:buChar char=""/>
              <a:tabLst>
                <a:tab pos="214316" algn="l"/>
              </a:tabLst>
            </a:pPr>
            <a:endParaRPr lang="en-GB" sz="1200" dirty="0">
              <a:latin typeface="Arial" panose="020B0604020202020204" pitchFamily="34" charset="0"/>
              <a:ea typeface="Times New Roman" panose="02020603050405020304" pitchFamily="18" charset="0"/>
              <a:cs typeface="Arial" panose="020B0604020202020204" pitchFamily="34" charset="0"/>
            </a:endParaRPr>
          </a:p>
          <a:p>
            <a:pPr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endParaRPr lang="en-GB" dirty="0"/>
          </a:p>
        </p:txBody>
      </p:sp>
      <p:sp>
        <p:nvSpPr>
          <p:cNvPr id="4" name="Slide Number Placeholder 3"/>
          <p:cNvSpPr>
            <a:spLocks noGrp="1"/>
          </p:cNvSpPr>
          <p:nvPr>
            <p:ph type="sldNum" sz="quarter" idx="5"/>
          </p:nvPr>
        </p:nvSpPr>
        <p:spPr/>
        <p:txBody>
          <a:bodyPr/>
          <a:lstStyle/>
          <a:p>
            <a:fld id="{4A58128E-F9F3-4300-B527-B0FD97878106}" type="slidenum">
              <a:rPr lang="en-GB" smtClean="0"/>
              <a:t>21</a:t>
            </a:fld>
            <a:endParaRPr lang="en-GB"/>
          </a:p>
        </p:txBody>
      </p:sp>
    </p:spTree>
    <p:extLst>
      <p:ext uri="{BB962C8B-B14F-4D97-AF65-F5344CB8AC3E}">
        <p14:creationId xmlns:p14="http://schemas.microsoft.com/office/powerpoint/2010/main" val="1736943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10DC3-5EBE-90BA-FDAD-B5FA004A36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E784653-6C09-2388-1E86-62EC329BA9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24376F4-40A1-F23A-212B-71F613E669B0}"/>
              </a:ext>
            </a:extLst>
          </p:cNvPr>
          <p:cNvSpPr>
            <a:spLocks noGrp="1"/>
          </p:cNvSpPr>
          <p:nvPr>
            <p:ph type="dt" sz="half" idx="10"/>
          </p:nvPr>
        </p:nvSpPr>
        <p:spPr/>
        <p:txBody>
          <a:bodyPr/>
          <a:lstStyle/>
          <a:p>
            <a:fld id="{BF57AC30-D538-44DF-B2A5-E5E2E412C5BD}" type="datetime1">
              <a:rPr lang="en-US" smtClean="0"/>
              <a:t>7/5/2023</a:t>
            </a:fld>
            <a:endParaRPr lang="en-US"/>
          </a:p>
        </p:txBody>
      </p:sp>
      <p:sp>
        <p:nvSpPr>
          <p:cNvPr id="5" name="Footer Placeholder 4">
            <a:extLst>
              <a:ext uri="{FF2B5EF4-FFF2-40B4-BE49-F238E27FC236}">
                <a16:creationId xmlns:a16="http://schemas.microsoft.com/office/drawing/2014/main" id="{76231BD2-B9A7-BD98-CE59-273467F1FB3D}"/>
              </a:ext>
            </a:extLst>
          </p:cNvPr>
          <p:cNvSpPr>
            <a:spLocks noGrp="1"/>
          </p:cNvSpPr>
          <p:nvPr>
            <p:ph type="ftr" sz="quarter" idx="11"/>
          </p:nvPr>
        </p:nvSpPr>
        <p:spPr/>
        <p:txBody>
          <a:bodyPr/>
          <a:lstStyle/>
          <a:p>
            <a:endParaRPr lang="en-US">
              <a:solidFill>
                <a:srgbClr val="2DA2BF">
                  <a:tint val="20000"/>
                </a:srgbClr>
              </a:solidFill>
            </a:endParaRPr>
          </a:p>
        </p:txBody>
      </p:sp>
      <p:sp>
        <p:nvSpPr>
          <p:cNvPr id="6" name="Slide Number Placeholder 5">
            <a:extLst>
              <a:ext uri="{FF2B5EF4-FFF2-40B4-BE49-F238E27FC236}">
                <a16:creationId xmlns:a16="http://schemas.microsoft.com/office/drawing/2014/main" id="{74FC1FB2-95EB-4117-B5B6-F3E973AD3ED3}"/>
              </a:ext>
            </a:extLst>
          </p:cNvPr>
          <p:cNvSpPr>
            <a:spLocks noGrp="1"/>
          </p:cNvSpPr>
          <p:nvPr>
            <p:ph type="sldNum" sz="quarter" idx="12"/>
          </p:nvPr>
        </p:nvSpPr>
        <p:spPr/>
        <p:txBody>
          <a:bodyPr/>
          <a:lstStyle/>
          <a:p>
            <a:fld id="{D7E63A33-8271-4DD0-9C48-789913D7C115}" type="slidenum">
              <a:rPr lang="en-US" smtClean="0"/>
              <a:pPr/>
              <a:t>‹#›</a:t>
            </a:fld>
            <a:endParaRPr lang="en-US"/>
          </a:p>
        </p:txBody>
      </p:sp>
    </p:spTree>
    <p:extLst>
      <p:ext uri="{BB962C8B-B14F-4D97-AF65-F5344CB8AC3E}">
        <p14:creationId xmlns:p14="http://schemas.microsoft.com/office/powerpoint/2010/main" val="2029475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981BC-7FE3-7F48-58C8-C2B82D38FF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479AF8-216D-25E4-DCDD-D404F0672A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B3DDBB-5608-F18B-ECCB-F5FD58FDDB11}"/>
              </a:ext>
            </a:extLst>
          </p:cNvPr>
          <p:cNvSpPr>
            <a:spLocks noGrp="1"/>
          </p:cNvSpPr>
          <p:nvPr>
            <p:ph type="dt" sz="half" idx="10"/>
          </p:nvPr>
        </p:nvSpPr>
        <p:spPr/>
        <p:txBody>
          <a:bodyPr/>
          <a:lstStyle/>
          <a:p>
            <a:fld id="{DA5F8E36-3EF4-4F82-8AF9-83FE36F08D07}" type="datetime1">
              <a:rPr lang="en-US" smtClean="0">
                <a:solidFill>
                  <a:prstClr val="black"/>
                </a:solidFill>
              </a:rPr>
              <a:t>7/5/2023</a:t>
            </a:fld>
            <a:endParaRPr lang="en-US">
              <a:solidFill>
                <a:prstClr val="black"/>
              </a:solidFill>
            </a:endParaRPr>
          </a:p>
        </p:txBody>
      </p:sp>
      <p:sp>
        <p:nvSpPr>
          <p:cNvPr id="5" name="Footer Placeholder 4">
            <a:extLst>
              <a:ext uri="{FF2B5EF4-FFF2-40B4-BE49-F238E27FC236}">
                <a16:creationId xmlns:a16="http://schemas.microsoft.com/office/drawing/2014/main" id="{51ED26BB-AED7-2866-605B-74DAD146F708}"/>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id="{03549488-6AB5-6DCF-43FB-B2B41115BE34}"/>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28895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2EADC-8D04-C9A7-7C4B-6B7F5D8BCA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9A505F4-53B6-3542-496E-1242940276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C91FDB-8F7F-19AC-C4F1-36CC6A1A2449}"/>
              </a:ext>
            </a:extLst>
          </p:cNvPr>
          <p:cNvSpPr>
            <a:spLocks noGrp="1"/>
          </p:cNvSpPr>
          <p:nvPr>
            <p:ph type="dt" sz="half" idx="10"/>
          </p:nvPr>
        </p:nvSpPr>
        <p:spPr/>
        <p:txBody>
          <a:bodyPr/>
          <a:lstStyle/>
          <a:p>
            <a:fld id="{A47F341D-4065-4BA9-AA30-977669E89FE1}" type="datetime1">
              <a:rPr lang="en-US" smtClean="0">
                <a:solidFill>
                  <a:prstClr val="white"/>
                </a:solidFill>
              </a:rPr>
              <a:t>7/5/2023</a:t>
            </a:fld>
            <a:endParaRPr lang="en-US">
              <a:solidFill>
                <a:prstClr val="white"/>
              </a:solidFill>
            </a:endParaRPr>
          </a:p>
        </p:txBody>
      </p:sp>
      <p:sp>
        <p:nvSpPr>
          <p:cNvPr id="5" name="Footer Placeholder 4">
            <a:extLst>
              <a:ext uri="{FF2B5EF4-FFF2-40B4-BE49-F238E27FC236}">
                <a16:creationId xmlns:a16="http://schemas.microsoft.com/office/drawing/2014/main" id="{8DEEE3B4-F695-5C8C-E9A8-1A6432E72663}"/>
              </a:ext>
            </a:extLst>
          </p:cNvPr>
          <p:cNvSpPr>
            <a:spLocks noGrp="1"/>
          </p:cNvSpPr>
          <p:nvPr>
            <p:ph type="ftr" sz="quarter" idx="11"/>
          </p:nvPr>
        </p:nvSpPr>
        <p:spPr/>
        <p:txBody>
          <a:bodyPr/>
          <a:lstStyle/>
          <a:p>
            <a:endParaRPr lang="en-US">
              <a:solidFill>
                <a:prstClr val="white"/>
              </a:solidFill>
            </a:endParaRPr>
          </a:p>
        </p:txBody>
      </p:sp>
      <p:sp>
        <p:nvSpPr>
          <p:cNvPr id="6" name="Slide Number Placeholder 5">
            <a:extLst>
              <a:ext uri="{FF2B5EF4-FFF2-40B4-BE49-F238E27FC236}">
                <a16:creationId xmlns:a16="http://schemas.microsoft.com/office/drawing/2014/main" id="{05901FC8-CFC0-B3DD-377B-890465A5494F}"/>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90847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6C8E4-F1D3-6AA4-9861-913CE2DCA9E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E87347-C35D-FED0-7606-8B23280BA0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0DA95D9-F0DE-D6CA-8A96-A3B48FE4C4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B422F3A-4D91-91E1-00A0-AA097EE77564}"/>
              </a:ext>
            </a:extLst>
          </p:cNvPr>
          <p:cNvSpPr>
            <a:spLocks noGrp="1"/>
          </p:cNvSpPr>
          <p:nvPr>
            <p:ph type="dt" sz="half" idx="10"/>
          </p:nvPr>
        </p:nvSpPr>
        <p:spPr/>
        <p:txBody>
          <a:bodyPr/>
          <a:lstStyle/>
          <a:p>
            <a:fld id="{0AC2569B-6A35-4BDF-A177-063D2C61C121}" type="datetime1">
              <a:rPr lang="en-US" smtClean="0">
                <a:solidFill>
                  <a:prstClr val="white"/>
                </a:solidFill>
              </a:rPr>
              <a:t>7/5/2023</a:t>
            </a:fld>
            <a:endParaRPr lang="en-US">
              <a:solidFill>
                <a:prstClr val="white"/>
              </a:solidFill>
            </a:endParaRPr>
          </a:p>
        </p:txBody>
      </p:sp>
      <p:sp>
        <p:nvSpPr>
          <p:cNvPr id="6" name="Footer Placeholder 5">
            <a:extLst>
              <a:ext uri="{FF2B5EF4-FFF2-40B4-BE49-F238E27FC236}">
                <a16:creationId xmlns:a16="http://schemas.microsoft.com/office/drawing/2014/main" id="{5EAAA32F-523F-29EF-0D84-9553D32D5F32}"/>
              </a:ext>
            </a:extLst>
          </p:cNvPr>
          <p:cNvSpPr>
            <a:spLocks noGrp="1"/>
          </p:cNvSpPr>
          <p:nvPr>
            <p:ph type="ftr" sz="quarter" idx="11"/>
          </p:nvPr>
        </p:nvSpPr>
        <p:spPr/>
        <p:txBody>
          <a:bodyPr/>
          <a:lstStyle/>
          <a:p>
            <a:endParaRPr lang="en-US">
              <a:solidFill>
                <a:prstClr val="white"/>
              </a:solidFill>
            </a:endParaRPr>
          </a:p>
        </p:txBody>
      </p:sp>
      <p:sp>
        <p:nvSpPr>
          <p:cNvPr id="7" name="Slide Number Placeholder 6">
            <a:extLst>
              <a:ext uri="{FF2B5EF4-FFF2-40B4-BE49-F238E27FC236}">
                <a16:creationId xmlns:a16="http://schemas.microsoft.com/office/drawing/2014/main" id="{1E340B2A-7073-047D-52D5-739759202306}"/>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222088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0BA84-47D7-8EC6-D49B-EC879B7E56B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B6ACFEB-5B98-FC18-1E81-DA5BE937FC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5E8043-63AA-53AD-90FB-ABEE753081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5D01FD2-85DD-5AEF-5ACA-C4B7BBFBC3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E1095D-8131-54AE-C068-A38AE5B53B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B20093A-6B4C-2411-FF73-11B9BEAC64CE}"/>
              </a:ext>
            </a:extLst>
          </p:cNvPr>
          <p:cNvSpPr>
            <a:spLocks noGrp="1"/>
          </p:cNvSpPr>
          <p:nvPr>
            <p:ph type="dt" sz="half" idx="10"/>
          </p:nvPr>
        </p:nvSpPr>
        <p:spPr/>
        <p:txBody>
          <a:bodyPr/>
          <a:lstStyle/>
          <a:p>
            <a:fld id="{C2B63888-86D5-4423-8BBF-DA1544F53B39}" type="datetime1">
              <a:rPr lang="en-US" smtClean="0">
                <a:solidFill>
                  <a:prstClr val="black"/>
                </a:solidFill>
              </a:rPr>
              <a:t>7/5/2023</a:t>
            </a:fld>
            <a:endParaRPr lang="en-US">
              <a:solidFill>
                <a:prstClr val="black"/>
              </a:solidFill>
            </a:endParaRPr>
          </a:p>
        </p:txBody>
      </p:sp>
      <p:sp>
        <p:nvSpPr>
          <p:cNvPr id="8" name="Footer Placeholder 7">
            <a:extLst>
              <a:ext uri="{FF2B5EF4-FFF2-40B4-BE49-F238E27FC236}">
                <a16:creationId xmlns:a16="http://schemas.microsoft.com/office/drawing/2014/main" id="{0460ABD4-8BB3-63E9-6DFC-3D6FE529C2CC}"/>
              </a:ext>
            </a:extLst>
          </p:cNvPr>
          <p:cNvSpPr>
            <a:spLocks noGrp="1"/>
          </p:cNvSpPr>
          <p:nvPr>
            <p:ph type="ftr" sz="quarter" idx="11"/>
          </p:nvPr>
        </p:nvSpPr>
        <p:spPr/>
        <p:txBody>
          <a:bodyPr/>
          <a:lstStyle/>
          <a:p>
            <a:endParaRPr lang="en-US">
              <a:solidFill>
                <a:prstClr val="black"/>
              </a:solidFill>
            </a:endParaRPr>
          </a:p>
        </p:txBody>
      </p:sp>
      <p:sp>
        <p:nvSpPr>
          <p:cNvPr id="9" name="Slide Number Placeholder 8">
            <a:extLst>
              <a:ext uri="{FF2B5EF4-FFF2-40B4-BE49-F238E27FC236}">
                <a16:creationId xmlns:a16="http://schemas.microsoft.com/office/drawing/2014/main" id="{58EE5F6B-AEF0-4FAA-D223-64DBFEDED5C7}"/>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790562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F711B-03C0-11D1-ED25-2524533F5D4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1EDACC3-5196-B620-DD2B-0B6CFE0670C8}"/>
              </a:ext>
            </a:extLst>
          </p:cNvPr>
          <p:cNvSpPr>
            <a:spLocks noGrp="1"/>
          </p:cNvSpPr>
          <p:nvPr>
            <p:ph type="dt" sz="half" idx="10"/>
          </p:nvPr>
        </p:nvSpPr>
        <p:spPr/>
        <p:txBody>
          <a:bodyPr/>
          <a:lstStyle/>
          <a:p>
            <a:fld id="{C15FC3EF-BAAE-4952-9DFE-6D84D82985A9}" type="datetime1">
              <a:rPr lang="en-US" smtClean="0">
                <a:solidFill>
                  <a:prstClr val="white"/>
                </a:solidFill>
              </a:rPr>
              <a:t>7/5/2023</a:t>
            </a:fld>
            <a:endParaRPr lang="en-US">
              <a:solidFill>
                <a:prstClr val="white"/>
              </a:solidFill>
            </a:endParaRPr>
          </a:p>
        </p:txBody>
      </p:sp>
      <p:sp>
        <p:nvSpPr>
          <p:cNvPr id="4" name="Footer Placeholder 3">
            <a:extLst>
              <a:ext uri="{FF2B5EF4-FFF2-40B4-BE49-F238E27FC236}">
                <a16:creationId xmlns:a16="http://schemas.microsoft.com/office/drawing/2014/main" id="{6A8F057B-F49B-81C2-B744-58148B7861FE}"/>
              </a:ext>
            </a:extLst>
          </p:cNvPr>
          <p:cNvSpPr>
            <a:spLocks noGrp="1"/>
          </p:cNvSpPr>
          <p:nvPr>
            <p:ph type="ftr" sz="quarter" idx="11"/>
          </p:nvPr>
        </p:nvSpPr>
        <p:spPr/>
        <p:txBody>
          <a:bodyPr/>
          <a:lstStyle/>
          <a:p>
            <a:endParaRPr lang="en-US">
              <a:solidFill>
                <a:prstClr val="white"/>
              </a:solidFill>
            </a:endParaRPr>
          </a:p>
        </p:txBody>
      </p:sp>
      <p:sp>
        <p:nvSpPr>
          <p:cNvPr id="5" name="Slide Number Placeholder 4">
            <a:extLst>
              <a:ext uri="{FF2B5EF4-FFF2-40B4-BE49-F238E27FC236}">
                <a16:creationId xmlns:a16="http://schemas.microsoft.com/office/drawing/2014/main" id="{C49674CF-8706-9F07-5296-0E68D12DEF75}"/>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14116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92FA66-5B5C-16AE-67E8-BA8D68AC379A}"/>
              </a:ext>
            </a:extLst>
          </p:cNvPr>
          <p:cNvSpPr>
            <a:spLocks noGrp="1"/>
          </p:cNvSpPr>
          <p:nvPr>
            <p:ph type="dt" sz="half" idx="10"/>
          </p:nvPr>
        </p:nvSpPr>
        <p:spPr/>
        <p:txBody>
          <a:bodyPr/>
          <a:lstStyle/>
          <a:p>
            <a:fld id="{8DF443E1-EF60-4F70-BCA7-5C464CEB0F1D}" type="datetime1">
              <a:rPr lang="en-US" smtClean="0">
                <a:solidFill>
                  <a:prstClr val="black"/>
                </a:solidFill>
              </a:rPr>
              <a:t>7/5/2023</a:t>
            </a:fld>
            <a:endParaRPr lang="en-US">
              <a:solidFill>
                <a:prstClr val="black"/>
              </a:solidFill>
            </a:endParaRPr>
          </a:p>
        </p:txBody>
      </p:sp>
      <p:sp>
        <p:nvSpPr>
          <p:cNvPr id="3" name="Footer Placeholder 2">
            <a:extLst>
              <a:ext uri="{FF2B5EF4-FFF2-40B4-BE49-F238E27FC236}">
                <a16:creationId xmlns:a16="http://schemas.microsoft.com/office/drawing/2014/main" id="{E3C8D455-BD01-8752-9175-C64B85578395}"/>
              </a:ext>
            </a:extLst>
          </p:cNvPr>
          <p:cNvSpPr>
            <a:spLocks noGrp="1"/>
          </p:cNvSpPr>
          <p:nvPr>
            <p:ph type="ftr" sz="quarter" idx="11"/>
          </p:nvPr>
        </p:nvSpPr>
        <p:spPr/>
        <p:txBody>
          <a:bodyPr/>
          <a:lstStyle/>
          <a:p>
            <a:endParaRPr lang="en-US">
              <a:solidFill>
                <a:prstClr val="black"/>
              </a:solidFill>
            </a:endParaRPr>
          </a:p>
        </p:txBody>
      </p:sp>
      <p:sp>
        <p:nvSpPr>
          <p:cNvPr id="4" name="Slide Number Placeholder 3">
            <a:extLst>
              <a:ext uri="{FF2B5EF4-FFF2-40B4-BE49-F238E27FC236}">
                <a16:creationId xmlns:a16="http://schemas.microsoft.com/office/drawing/2014/main" id="{B8739A74-427E-01EA-F07A-A6ED80E6D432}"/>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2082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DD935-0476-183B-C00A-16830062D2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FCFE4DB-5043-AD51-A6D1-33A256BB36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8AF3756-88BA-C769-7E0B-A59B0A0E1D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6D3192-4F61-CE11-E564-9E3E6A1BC205}"/>
              </a:ext>
            </a:extLst>
          </p:cNvPr>
          <p:cNvSpPr>
            <a:spLocks noGrp="1"/>
          </p:cNvSpPr>
          <p:nvPr>
            <p:ph type="dt" sz="half" idx="10"/>
          </p:nvPr>
        </p:nvSpPr>
        <p:spPr/>
        <p:txBody>
          <a:bodyPr/>
          <a:lstStyle/>
          <a:p>
            <a:fld id="{3D5AB669-2D32-4AE0-955F-46BC7AF06CAD}" type="datetime1">
              <a:rPr lang="en-US" smtClean="0">
                <a:solidFill>
                  <a:prstClr val="black"/>
                </a:solidFill>
              </a:rPr>
              <a:t>7/5/2023</a:t>
            </a:fld>
            <a:endParaRPr lang="en-US">
              <a:solidFill>
                <a:prstClr val="black"/>
              </a:solidFill>
            </a:endParaRPr>
          </a:p>
        </p:txBody>
      </p:sp>
      <p:sp>
        <p:nvSpPr>
          <p:cNvPr id="6" name="Footer Placeholder 5">
            <a:extLst>
              <a:ext uri="{FF2B5EF4-FFF2-40B4-BE49-F238E27FC236}">
                <a16:creationId xmlns:a16="http://schemas.microsoft.com/office/drawing/2014/main" id="{00BF35BC-4362-7AEF-9DC3-523C0AB22B45}"/>
              </a:ext>
            </a:extLst>
          </p:cNvPr>
          <p:cNvSpPr>
            <a:spLocks noGrp="1"/>
          </p:cNvSpPr>
          <p:nvPr>
            <p:ph type="ftr" sz="quarter" idx="11"/>
          </p:nvPr>
        </p:nvSpPr>
        <p:spPr/>
        <p:txBody>
          <a:bodyPr/>
          <a:lstStyle/>
          <a:p>
            <a:endParaRPr lang="en-US">
              <a:solidFill>
                <a:prstClr val="black"/>
              </a:solidFill>
            </a:endParaRPr>
          </a:p>
        </p:txBody>
      </p:sp>
      <p:sp>
        <p:nvSpPr>
          <p:cNvPr id="7" name="Slide Number Placeholder 6">
            <a:extLst>
              <a:ext uri="{FF2B5EF4-FFF2-40B4-BE49-F238E27FC236}">
                <a16:creationId xmlns:a16="http://schemas.microsoft.com/office/drawing/2014/main" id="{C25B54EA-BD17-F6B4-C705-CAF5DC7321D7}"/>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6762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F9B3F-0DD5-90CF-D9AE-95F671989D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4880DB3-A5CA-1846-038E-4ED64422C1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72C1BD5-BCBD-9BC9-1F12-EFC8D9E347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BE604B-969C-41E3-DC9E-6DFC1766F60C}"/>
              </a:ext>
            </a:extLst>
          </p:cNvPr>
          <p:cNvSpPr>
            <a:spLocks noGrp="1"/>
          </p:cNvSpPr>
          <p:nvPr>
            <p:ph type="dt" sz="half" idx="10"/>
          </p:nvPr>
        </p:nvSpPr>
        <p:spPr/>
        <p:txBody>
          <a:bodyPr/>
          <a:lstStyle/>
          <a:p>
            <a:fld id="{D9DB263D-1845-41D2-B269-B0DC95BBC144}" type="datetime1">
              <a:rPr lang="en-US" smtClean="0">
                <a:solidFill>
                  <a:prstClr val="white"/>
                </a:solidFill>
              </a:rPr>
              <a:t>7/5/2023</a:t>
            </a:fld>
            <a:endParaRPr lang="en-US">
              <a:solidFill>
                <a:prstClr val="white"/>
              </a:solidFill>
            </a:endParaRPr>
          </a:p>
        </p:txBody>
      </p:sp>
      <p:sp>
        <p:nvSpPr>
          <p:cNvPr id="6" name="Footer Placeholder 5">
            <a:extLst>
              <a:ext uri="{FF2B5EF4-FFF2-40B4-BE49-F238E27FC236}">
                <a16:creationId xmlns:a16="http://schemas.microsoft.com/office/drawing/2014/main" id="{425BFDCF-113C-1E15-59AD-EB6C3A15FC1A}"/>
              </a:ext>
            </a:extLst>
          </p:cNvPr>
          <p:cNvSpPr>
            <a:spLocks noGrp="1"/>
          </p:cNvSpPr>
          <p:nvPr>
            <p:ph type="ftr" sz="quarter" idx="11"/>
          </p:nvPr>
        </p:nvSpPr>
        <p:spPr/>
        <p:txBody>
          <a:bodyPr/>
          <a:lstStyle/>
          <a:p>
            <a:endParaRPr lang="en-US">
              <a:solidFill>
                <a:prstClr val="white"/>
              </a:solidFill>
            </a:endParaRPr>
          </a:p>
        </p:txBody>
      </p:sp>
      <p:sp>
        <p:nvSpPr>
          <p:cNvPr id="7" name="Slide Number Placeholder 6">
            <a:extLst>
              <a:ext uri="{FF2B5EF4-FFF2-40B4-BE49-F238E27FC236}">
                <a16:creationId xmlns:a16="http://schemas.microsoft.com/office/drawing/2014/main" id="{9BF951EE-F7BF-01C8-3982-ACDD016E4BC3}"/>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28953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8A754-3308-F804-1FC3-1B70BB76E79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9B1C14F-051B-40FD-444C-F21E3C7275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7D657B-28C2-BE38-33DF-02A3608534DA}"/>
              </a:ext>
            </a:extLst>
          </p:cNvPr>
          <p:cNvSpPr>
            <a:spLocks noGrp="1"/>
          </p:cNvSpPr>
          <p:nvPr>
            <p:ph type="dt" sz="half" idx="10"/>
          </p:nvPr>
        </p:nvSpPr>
        <p:spPr/>
        <p:txBody>
          <a:bodyPr/>
          <a:lstStyle/>
          <a:p>
            <a:fld id="{CAE1D581-9A4F-4983-A11F-A8E49CBF65A8}" type="datetime1">
              <a:rPr lang="en-US" smtClean="0">
                <a:solidFill>
                  <a:prstClr val="black"/>
                </a:solidFill>
              </a:rPr>
              <a:t>7/5/2023</a:t>
            </a:fld>
            <a:endParaRPr lang="en-US">
              <a:solidFill>
                <a:prstClr val="black"/>
              </a:solidFill>
            </a:endParaRPr>
          </a:p>
        </p:txBody>
      </p:sp>
      <p:sp>
        <p:nvSpPr>
          <p:cNvPr id="5" name="Footer Placeholder 4">
            <a:extLst>
              <a:ext uri="{FF2B5EF4-FFF2-40B4-BE49-F238E27FC236}">
                <a16:creationId xmlns:a16="http://schemas.microsoft.com/office/drawing/2014/main" id="{1A4E94D4-8D27-6588-898A-46AC8CD90806}"/>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id="{0F1304E0-4535-1CF8-4DE5-895EF886279B}"/>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90720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A93B24-B1D4-33C9-8514-593B1ED846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7D23D98-D0FA-5BDB-81CC-3298C5E9F5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F339519-EDFB-6C94-A045-B6223125829D}"/>
              </a:ext>
            </a:extLst>
          </p:cNvPr>
          <p:cNvSpPr>
            <a:spLocks noGrp="1"/>
          </p:cNvSpPr>
          <p:nvPr>
            <p:ph type="dt" sz="half" idx="10"/>
          </p:nvPr>
        </p:nvSpPr>
        <p:spPr/>
        <p:txBody>
          <a:bodyPr/>
          <a:lstStyle/>
          <a:p>
            <a:fld id="{CDB0A621-69F2-4155-B996-742DCFEC4F9E}" type="datetime1">
              <a:rPr lang="en-US" smtClean="0">
                <a:solidFill>
                  <a:prstClr val="black"/>
                </a:solidFill>
              </a:rPr>
              <a:t>7/5/2023</a:t>
            </a:fld>
            <a:endParaRPr lang="en-US">
              <a:solidFill>
                <a:prstClr val="black"/>
              </a:solidFill>
            </a:endParaRPr>
          </a:p>
        </p:txBody>
      </p:sp>
      <p:sp>
        <p:nvSpPr>
          <p:cNvPr id="5" name="Footer Placeholder 4">
            <a:extLst>
              <a:ext uri="{FF2B5EF4-FFF2-40B4-BE49-F238E27FC236}">
                <a16:creationId xmlns:a16="http://schemas.microsoft.com/office/drawing/2014/main" id="{34E16115-E729-1445-54EF-7630DE7EE157}"/>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id="{EC3F1C47-5F4C-5EDB-046B-2566AD12780E}"/>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74996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66742-E6E1-7994-5289-FCF55B04A1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358117D-EA63-39B3-D3AC-6AA5D365BF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BC5890-762C-A751-A0B6-4A60BF329E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72D7ED-6AAD-4416-9860-EA4FF93578D8}" type="datetime1">
              <a:rPr lang="en-US" smtClean="0">
                <a:solidFill>
                  <a:prstClr val="black"/>
                </a:solidFill>
              </a:rPr>
              <a:t>7/5/2023</a:t>
            </a:fld>
            <a:endParaRPr lang="en-US" dirty="0">
              <a:solidFill>
                <a:prstClr val="black"/>
              </a:solidFill>
            </a:endParaRPr>
          </a:p>
        </p:txBody>
      </p:sp>
      <p:sp>
        <p:nvSpPr>
          <p:cNvPr id="5" name="Footer Placeholder 4">
            <a:extLst>
              <a:ext uri="{FF2B5EF4-FFF2-40B4-BE49-F238E27FC236}">
                <a16:creationId xmlns:a16="http://schemas.microsoft.com/office/drawing/2014/main" id="{D6A71429-196C-D77A-2C7B-9E43CB180D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solidFill>
            </a:endParaRPr>
          </a:p>
        </p:txBody>
      </p:sp>
      <p:sp>
        <p:nvSpPr>
          <p:cNvPr id="6" name="Slide Number Placeholder 5">
            <a:extLst>
              <a:ext uri="{FF2B5EF4-FFF2-40B4-BE49-F238E27FC236}">
                <a16:creationId xmlns:a16="http://schemas.microsoft.com/office/drawing/2014/main" id="{85938E75-0A70-F632-2378-2B7336FEFE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3A33-8271-4DD0-9C48-789913D7C11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42467672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png"/><Relationship Id="rId7" Type="http://schemas.openxmlformats.org/officeDocument/2006/relationships/diagramColors" Target="../diagrams/colors7.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5FEF86-C788-6EDD-6690-13CD6CC8518C}"/>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rPr>
              <a:t>Supporting the Development of Play</a:t>
            </a:r>
          </a:p>
        </p:txBody>
      </p:sp>
      <p:sp>
        <p:nvSpPr>
          <p:cNvPr id="3" name="Content Placeholder 2">
            <a:extLst>
              <a:ext uri="{FF2B5EF4-FFF2-40B4-BE49-F238E27FC236}">
                <a16:creationId xmlns:a16="http://schemas.microsoft.com/office/drawing/2014/main" id="{8AE67C1A-FC0A-3FCC-D995-364813BCA0DA}"/>
              </a:ext>
            </a:extLst>
          </p:cNvPr>
          <p:cNvSpPr>
            <a:spLocks noGrp="1"/>
          </p:cNvSpPr>
          <p:nvPr>
            <p:ph idx="1"/>
          </p:nvPr>
        </p:nvSpPr>
        <p:spPr>
          <a:xfrm>
            <a:off x="4267199" y="649480"/>
            <a:ext cx="5386849" cy="5546047"/>
          </a:xfrm>
        </p:spPr>
        <p:txBody>
          <a:bodyPr anchor="ctr">
            <a:normAutofit/>
          </a:bodyPr>
          <a:lstStyle/>
          <a:p>
            <a:pPr marL="0" indent="0">
              <a:buNone/>
            </a:pPr>
            <a:r>
              <a:rPr lang="en-GB" sz="3200" dirty="0">
                <a:latin typeface="Tahoma" panose="020B0604030504040204" pitchFamily="34" charset="0"/>
                <a:ea typeface="Tahoma" panose="020B0604030504040204" pitchFamily="34" charset="0"/>
                <a:cs typeface="Tahoma" panose="020B0604030504040204" pitchFamily="34" charset="0"/>
              </a:rPr>
              <a:t>Play is central to the Portage Model as it underpins all aspects of children’s development </a:t>
            </a:r>
          </a:p>
          <a:p>
            <a:pPr marL="0" indent="0">
              <a:buNone/>
            </a:pPr>
            <a:endParaRPr lang="en-GB" sz="32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GB" sz="3200" dirty="0">
                <a:latin typeface="Tahoma" panose="020B0604030504040204" pitchFamily="34" charset="0"/>
                <a:ea typeface="Tahoma" panose="020B0604030504040204" pitchFamily="34" charset="0"/>
                <a:cs typeface="Tahoma" panose="020B0604030504040204" pitchFamily="34" charset="0"/>
              </a:rPr>
              <a:t>Some children may need support to fully develop their play skills  </a:t>
            </a:r>
          </a:p>
          <a:p>
            <a:endParaRPr lang="en-GB" sz="2000" dirty="0"/>
          </a:p>
        </p:txBody>
      </p:sp>
      <p:pic>
        <p:nvPicPr>
          <p:cNvPr id="5" name="Picture 4">
            <a:extLst>
              <a:ext uri="{FF2B5EF4-FFF2-40B4-BE49-F238E27FC236}">
                <a16:creationId xmlns:a16="http://schemas.microsoft.com/office/drawing/2014/main" id="{A67EBC3A-3A74-EC52-4D2E-8AA65534F7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0910" y="2857500"/>
            <a:ext cx="1680045" cy="1116852"/>
          </a:xfrm>
          <a:prstGeom prst="rect">
            <a:avLst/>
          </a:prstGeom>
        </p:spPr>
      </p:pic>
      <p:sp>
        <p:nvSpPr>
          <p:cNvPr id="4" name="Slide Number Placeholder 3">
            <a:extLst>
              <a:ext uri="{FF2B5EF4-FFF2-40B4-BE49-F238E27FC236}">
                <a16:creationId xmlns:a16="http://schemas.microsoft.com/office/drawing/2014/main" id="{E284CEEE-CE71-7D3E-1273-F3BCA30915B9}"/>
              </a:ext>
            </a:extLst>
          </p:cNvPr>
          <p:cNvSpPr>
            <a:spLocks noGrp="1"/>
          </p:cNvSpPr>
          <p:nvPr>
            <p:ph type="sldNum" sz="quarter" idx="12"/>
          </p:nvPr>
        </p:nvSpPr>
        <p:spPr>
          <a:xfrm>
            <a:off x="11704320" y="6455664"/>
            <a:ext cx="448056" cy="365125"/>
          </a:xfrm>
        </p:spPr>
        <p:txBody>
          <a:bodyPr>
            <a:normAutofit/>
          </a:bodyPr>
          <a:lstStyle/>
          <a:p>
            <a:pPr>
              <a:spcAft>
                <a:spcPts val="600"/>
              </a:spcAft>
            </a:pPr>
            <a:fld id="{D7E63A33-8271-4DD0-9C48-789913D7C115}" type="slidenum">
              <a:rPr lang="en-US" sz="1100">
                <a:solidFill>
                  <a:schemeClr val="tx1">
                    <a:lumMod val="50000"/>
                    <a:lumOff val="50000"/>
                  </a:schemeClr>
                </a:solidFill>
              </a:rPr>
              <a:pPr>
                <a:spcAft>
                  <a:spcPts val="600"/>
                </a:spcAft>
              </a:pPr>
              <a:t>1</a:t>
            </a:fld>
            <a:endParaRPr lang="en-US" sz="1100">
              <a:solidFill>
                <a:schemeClr val="tx1">
                  <a:lumMod val="50000"/>
                  <a:lumOff val="50000"/>
                </a:schemeClr>
              </a:solidFill>
            </a:endParaRPr>
          </a:p>
        </p:txBody>
      </p:sp>
    </p:spTree>
    <p:extLst>
      <p:ext uri="{BB962C8B-B14F-4D97-AF65-F5344CB8AC3E}">
        <p14:creationId xmlns:p14="http://schemas.microsoft.com/office/powerpoint/2010/main" val="69671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136428" y="627564"/>
            <a:ext cx="7474172" cy="1325563"/>
          </a:xfrm>
        </p:spPr>
        <p:txBody>
          <a:bodyPr>
            <a:normAutofit/>
          </a:bodyPr>
          <a:lstStyle/>
          <a:p>
            <a:r>
              <a:rPr lang="en-GB" sz="4100" dirty="0">
                <a:latin typeface="Tahoma" panose="020B0604030504040204" pitchFamily="34" charset="0"/>
                <a:ea typeface="Tahoma" panose="020B0604030504040204" pitchFamily="34" charset="0"/>
                <a:cs typeface="Tahoma" panose="020B0604030504040204" pitchFamily="34" charset="0"/>
              </a:rPr>
              <a:t>Outcomes for Participants:</a:t>
            </a:r>
            <a:br>
              <a:rPr lang="en-GB" sz="4100" b="1" dirty="0">
                <a:latin typeface="Tahoma" panose="020B0604030504040204" pitchFamily="34" charset="0"/>
                <a:ea typeface="Tahoma" panose="020B0604030504040204" pitchFamily="34" charset="0"/>
                <a:cs typeface="Tahoma" panose="020B0604030504040204" pitchFamily="34" charset="0"/>
              </a:rPr>
            </a:br>
            <a:endParaRPr lang="en-GB" sz="4100" b="1" dirty="0">
              <a:latin typeface="Tahoma" panose="020B0604030504040204" pitchFamily="34" charset="0"/>
              <a:ea typeface="Tahoma" panose="020B0604030504040204" pitchFamily="34" charset="0"/>
              <a:cs typeface="Tahoma" panose="020B0604030504040204" pitchFamily="34" charset="0"/>
            </a:endParaRPr>
          </a:p>
        </p:txBody>
      </p:sp>
      <p:sp>
        <p:nvSpPr>
          <p:cNvPr id="2" name="Content Placeholder 1"/>
          <p:cNvSpPr>
            <a:spLocks noGrp="1"/>
          </p:cNvSpPr>
          <p:nvPr>
            <p:ph idx="1"/>
          </p:nvPr>
        </p:nvSpPr>
        <p:spPr>
          <a:xfrm>
            <a:off x="497305" y="627564"/>
            <a:ext cx="8245642" cy="6093911"/>
          </a:xfrm>
        </p:spPr>
        <p:txBody>
          <a:bodyPr anchor="ctr">
            <a:normAutofit/>
          </a:bodyPr>
          <a:lstStyle/>
          <a:p>
            <a:pPr marL="0" indent="0">
              <a:buNone/>
            </a:pPr>
            <a:endParaRPr lang="en-GB" sz="2400" dirty="0"/>
          </a:p>
          <a:p>
            <a:pPr marL="0" indent="0">
              <a:buNone/>
            </a:pPr>
            <a:endParaRPr lang="en-GB" sz="2400" dirty="0"/>
          </a:p>
          <a:p>
            <a:r>
              <a:rPr lang="en-GB" sz="3600" dirty="0">
                <a:latin typeface="Tahoma" panose="020B0604030504040204" pitchFamily="34" charset="0"/>
                <a:ea typeface="Tahoma" panose="020B0604030504040204" pitchFamily="34" charset="0"/>
                <a:cs typeface="Tahoma" panose="020B0604030504040204" pitchFamily="34" charset="0"/>
              </a:rPr>
              <a:t>To understand the importance of play</a:t>
            </a:r>
          </a:p>
          <a:p>
            <a:pPr marL="0" indent="0">
              <a:buNone/>
            </a:pPr>
            <a:endParaRPr lang="en-GB" sz="3600" dirty="0">
              <a:latin typeface="Tahoma" panose="020B0604030504040204" pitchFamily="34" charset="0"/>
              <a:ea typeface="Tahoma" panose="020B0604030504040204" pitchFamily="34" charset="0"/>
              <a:cs typeface="Tahoma" panose="020B0604030504040204" pitchFamily="34" charset="0"/>
            </a:endParaRPr>
          </a:p>
          <a:p>
            <a:r>
              <a:rPr lang="en-GB" sz="3600" dirty="0">
                <a:latin typeface="Tahoma" panose="020B0604030504040204" pitchFamily="34" charset="0"/>
                <a:ea typeface="Tahoma" panose="020B0604030504040204" pitchFamily="34" charset="0"/>
                <a:cs typeface="Tahoma" panose="020B0604030504040204" pitchFamily="34" charset="0"/>
              </a:rPr>
              <a:t>To be aware that children with a range of SEND may need specific support to develop their play skills</a:t>
            </a:r>
          </a:p>
          <a:p>
            <a:pPr marL="0" indent="0">
              <a:buNone/>
            </a:pPr>
            <a:endParaRPr lang="en-GB" sz="3600" dirty="0">
              <a:latin typeface="Tahoma" panose="020B0604030504040204" pitchFamily="34" charset="0"/>
              <a:ea typeface="Tahoma" panose="020B0604030504040204" pitchFamily="34" charset="0"/>
              <a:cs typeface="Tahoma" panose="020B0604030504040204" pitchFamily="34" charset="0"/>
            </a:endParaRPr>
          </a:p>
          <a:p>
            <a:r>
              <a:rPr lang="en-GB" sz="3600" dirty="0">
                <a:latin typeface="Tahoma" panose="020B0604030504040204" pitchFamily="34" charset="0"/>
                <a:ea typeface="Tahoma" panose="020B0604030504040204" pitchFamily="34" charset="0"/>
                <a:cs typeface="Tahoma" panose="020B0604030504040204" pitchFamily="34" charset="0"/>
              </a:rPr>
              <a:t>To explore and share ideas to help children develop their play, share play and generalise their play skills</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2</a:t>
            </a:fld>
            <a:endParaRPr lang="en-US">
              <a:solidFill>
                <a:srgbClr val="FFFFFF"/>
              </a:solidFill>
            </a:endParaRPr>
          </a:p>
        </p:txBody>
      </p:sp>
    </p:spTree>
    <p:extLst>
      <p:ext uri="{BB962C8B-B14F-4D97-AF65-F5344CB8AC3E}">
        <p14:creationId xmlns:p14="http://schemas.microsoft.com/office/powerpoint/2010/main" val="2722325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2051D-0A30-1ADF-9537-C95798B80565}"/>
              </a:ext>
            </a:extLst>
          </p:cNvPr>
          <p:cNvSpPr>
            <a:spLocks noGrp="1"/>
          </p:cNvSpPr>
          <p:nvPr>
            <p:ph type="title"/>
          </p:nvPr>
        </p:nvSpPr>
        <p:spPr>
          <a:xfrm>
            <a:off x="1136428" y="627564"/>
            <a:ext cx="7474172"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Objectives:</a:t>
            </a:r>
          </a:p>
        </p:txBody>
      </p:sp>
      <p:sp>
        <p:nvSpPr>
          <p:cNvPr id="3" name="Content Placeholder 2">
            <a:extLst>
              <a:ext uri="{FF2B5EF4-FFF2-40B4-BE49-F238E27FC236}">
                <a16:creationId xmlns:a16="http://schemas.microsoft.com/office/drawing/2014/main" id="{C7A687D3-7F96-9E20-FFA4-389946DA00EB}"/>
              </a:ext>
            </a:extLst>
          </p:cNvPr>
          <p:cNvSpPr>
            <a:spLocks noGrp="1"/>
          </p:cNvSpPr>
          <p:nvPr>
            <p:ph idx="1"/>
          </p:nvPr>
        </p:nvSpPr>
        <p:spPr>
          <a:xfrm>
            <a:off x="364067" y="2278173"/>
            <a:ext cx="8212291" cy="3450613"/>
          </a:xfrm>
        </p:spPr>
        <p:txBody>
          <a:bodyPr anchor="ctr">
            <a:normAutofit/>
          </a:bodyPr>
          <a:lstStyle/>
          <a:p>
            <a:pPr marL="0" indent="0">
              <a:buNone/>
            </a:pPr>
            <a:r>
              <a:rPr lang="en-GB" sz="2400" dirty="0">
                <a:latin typeface="Tahoma" panose="020B0604030504040204" pitchFamily="34" charset="0"/>
                <a:ea typeface="Tahoma" panose="020B0604030504040204" pitchFamily="34" charset="0"/>
                <a:cs typeface="Tahoma" panose="020B0604030504040204" pitchFamily="34" charset="0"/>
              </a:rPr>
              <a:t>Participants will be able to:</a:t>
            </a:r>
          </a:p>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2400" dirty="0">
                <a:latin typeface="Tahoma" panose="020B0604030504040204" pitchFamily="34" charset="0"/>
                <a:ea typeface="Tahoma" panose="020B0604030504040204" pitchFamily="34" charset="0"/>
                <a:cs typeface="Tahoma" panose="020B0604030504040204" pitchFamily="34" charset="0"/>
              </a:rPr>
              <a:t>Name the four stages of the learning process for the generalisation of play</a:t>
            </a:r>
          </a:p>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2400" dirty="0">
                <a:latin typeface="Tahoma" panose="020B0604030504040204" pitchFamily="34" charset="0"/>
                <a:ea typeface="Tahoma" panose="020B0604030504040204" pitchFamily="34" charset="0"/>
                <a:cs typeface="Tahoma" panose="020B0604030504040204" pitchFamily="34" charset="0"/>
              </a:rPr>
              <a:t>State what activities could be used to broaden and develop play skills</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5DB6E42-6297-8AD9-EC84-07BF8FDDC7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4" name="Slide Number Placeholder 3">
            <a:extLst>
              <a:ext uri="{FF2B5EF4-FFF2-40B4-BE49-F238E27FC236}">
                <a16:creationId xmlns:a16="http://schemas.microsoft.com/office/drawing/2014/main" id="{F3CDFE32-E2A0-0DDE-0734-023BE75E7C09}"/>
              </a:ext>
            </a:extLst>
          </p:cNvPr>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3</a:t>
            </a:fld>
            <a:endParaRPr lang="en-US">
              <a:solidFill>
                <a:srgbClr val="FFFFFF"/>
              </a:solidFill>
            </a:endParaRPr>
          </a:p>
        </p:txBody>
      </p:sp>
    </p:spTree>
    <p:extLst>
      <p:ext uri="{BB962C8B-B14F-4D97-AF65-F5344CB8AC3E}">
        <p14:creationId xmlns:p14="http://schemas.microsoft.com/office/powerpoint/2010/main" val="340112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3"/>
          <p:cNvGraphicFramePr>
            <a:graphicFrameLocks/>
          </p:cNvGraphicFramePr>
          <p:nvPr>
            <p:extLst>
              <p:ext uri="{D42A27DB-BD31-4B8C-83A1-F6EECF244321}">
                <p14:modId xmlns:p14="http://schemas.microsoft.com/office/powerpoint/2010/main" val="3257417336"/>
              </p:ext>
            </p:extLst>
          </p:nvPr>
        </p:nvGraphicFramePr>
        <p:xfrm>
          <a:off x="1662350" y="1690688"/>
          <a:ext cx="3356149" cy="3684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9"/>
          <p:cNvSpPr>
            <a:spLocks noGrp="1"/>
          </p:cNvSpPr>
          <p:nvPr>
            <p:ph type="title"/>
          </p:nvPr>
        </p:nvSpPr>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Play and the Portage Model </a:t>
            </a:r>
          </a:p>
        </p:txBody>
      </p:sp>
      <p:sp>
        <p:nvSpPr>
          <p:cNvPr id="6" name="Content Placeholder 5"/>
          <p:cNvSpPr>
            <a:spLocks noGrp="1"/>
          </p:cNvSpPr>
          <p:nvPr>
            <p:ph sz="half" idx="1"/>
          </p:nvPr>
        </p:nvSpPr>
        <p:spPr>
          <a:xfrm>
            <a:off x="6371866" y="1459321"/>
            <a:ext cx="5384800" cy="4525963"/>
          </a:xfrm>
        </p:spPr>
        <p:txBody>
          <a:bodyPr/>
          <a:lstStyle/>
          <a:p>
            <a:endParaRPr lang="en-US" altLang="en-US" b="1" dirty="0">
              <a:latin typeface="Arial" panose="020B0604020202020204" pitchFamily="34" charset="0"/>
              <a:ea typeface="Times New Roman" panose="02020603050405020304" pitchFamily="18" charset="0"/>
              <a:cs typeface="Arial" panose="020B0604020202020204" pitchFamily="34" charset="0"/>
            </a:endParaRPr>
          </a:p>
          <a:p>
            <a:endParaRPr lang="en-US" altLang="en-US" b="1" dirty="0">
              <a:latin typeface="Arial" panose="020B0604020202020204" pitchFamily="34" charset="0"/>
              <a:ea typeface="Times New Roman" panose="02020603050405020304" pitchFamily="18" charset="0"/>
              <a:cs typeface="Arial" panose="020B0604020202020204" pitchFamily="34" charset="0"/>
            </a:endParaRPr>
          </a:p>
          <a:p>
            <a:pPr marL="109728" indent="0">
              <a:buNone/>
            </a:pPr>
            <a:r>
              <a:rPr lang="en-US" altLang="en-US" dirty="0">
                <a:latin typeface="Tahoma" panose="020B0604030504040204" pitchFamily="34" charset="0"/>
                <a:ea typeface="Tahoma" panose="020B0604030504040204" pitchFamily="34" charset="0"/>
                <a:cs typeface="Tahoma" panose="020B0604030504040204" pitchFamily="34" charset="0"/>
              </a:rPr>
              <a:t>Valuing Child-Led Play is a key element of the Portage Model</a:t>
            </a:r>
          </a:p>
          <a:p>
            <a:endParaRPr lang="en-GB" dirty="0"/>
          </a:p>
          <a:p>
            <a:endParaRPr lang="en-GB" dirty="0"/>
          </a:p>
          <a:p>
            <a:endParaRPr lang="en-GB" dirty="0"/>
          </a:p>
        </p:txBody>
      </p:sp>
      <p:sp>
        <p:nvSpPr>
          <p:cNvPr id="2" name="Slide Number Placeholder 1"/>
          <p:cNvSpPr>
            <a:spLocks noGrp="1"/>
          </p:cNvSpPr>
          <p:nvPr>
            <p:ph type="sldNum" sz="quarter" idx="12"/>
          </p:nvPr>
        </p:nvSpPr>
        <p:spPr/>
        <p:txBody>
          <a:bodyPr/>
          <a:lstStyle/>
          <a:p>
            <a:fld id="{D7E63A33-8271-4DD0-9C48-789913D7C115}" type="slidenum">
              <a:rPr lang="en-US" smtClean="0">
                <a:solidFill>
                  <a:prstClr val="white"/>
                </a:solidFill>
              </a:rPr>
              <a:pPr/>
              <a:t>4</a:t>
            </a:fld>
            <a:endParaRPr lang="en-US">
              <a:solidFill>
                <a:prstClr val="white"/>
              </a:solidFill>
            </a:endParaRPr>
          </a:p>
        </p:txBody>
      </p:sp>
      <p:sp>
        <p:nvSpPr>
          <p:cNvPr id="12" name="Right Arrow 11"/>
          <p:cNvSpPr/>
          <p:nvPr/>
        </p:nvSpPr>
        <p:spPr>
          <a:xfrm rot="10800000">
            <a:off x="5018499" y="2537444"/>
            <a:ext cx="1238180" cy="5003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80679" y="5825446"/>
            <a:ext cx="1389812" cy="731337"/>
          </a:xfrm>
          <a:prstGeom prst="rect">
            <a:avLst/>
          </a:prstGeom>
        </p:spPr>
      </p:pic>
    </p:spTree>
    <p:extLst>
      <p:ext uri="{BB962C8B-B14F-4D97-AF65-F5344CB8AC3E}">
        <p14:creationId xmlns:p14="http://schemas.microsoft.com/office/powerpoint/2010/main" val="3032927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dgm id="{8237255B-6DD9-4B9A-A2A0-2648B8942081}"/>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C86B2B9-FA98-423F-ADF3-E98132ACB20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4AB2C161-717A-48EA-8D6C-84A0A472F15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1"/>
          <p:cNvSpPr>
            <a:spLocks noGrp="1"/>
          </p:cNvSpPr>
          <p:nvPr>
            <p:ph type="title"/>
          </p:nvPr>
        </p:nvSpPr>
        <p:spPr>
          <a:xfrm>
            <a:off x="1136428" y="627564"/>
            <a:ext cx="7474172" cy="1325563"/>
          </a:xfrm>
        </p:spPr>
        <p:txBody>
          <a:bodyPr>
            <a:normAutofit/>
          </a:bodyPr>
          <a:lstStyle/>
          <a:p>
            <a:pPr eaLnBrk="1" hangingPunct="1"/>
            <a:r>
              <a:rPr lang="en-GB" altLang="en-US" dirty="0">
                <a:latin typeface="Tahoma" panose="020B0604030504040204" pitchFamily="34" charset="0"/>
                <a:ea typeface="Tahoma" panose="020B0604030504040204" pitchFamily="34" charset="0"/>
                <a:cs typeface="Tahoma" panose="020B0604030504040204" pitchFamily="34" charset="0"/>
              </a:rPr>
              <a:t>The Importance of Play</a:t>
            </a:r>
          </a:p>
        </p:txBody>
      </p:sp>
      <p:sp>
        <p:nvSpPr>
          <p:cNvPr id="6147" name="Content Placeholder 2"/>
          <p:cNvSpPr>
            <a:spLocks noGrp="1"/>
          </p:cNvSpPr>
          <p:nvPr>
            <p:ph idx="1"/>
          </p:nvPr>
        </p:nvSpPr>
        <p:spPr>
          <a:xfrm>
            <a:off x="237067" y="2937933"/>
            <a:ext cx="7367229" cy="3783542"/>
          </a:xfrm>
        </p:spPr>
        <p:txBody>
          <a:bodyPr anchor="ctr">
            <a:normAutofit fontScale="92500" lnSpcReduction="10000"/>
          </a:bodyPr>
          <a:lstStyle/>
          <a:p>
            <a:r>
              <a:rPr lang="en-GB" altLang="en-US" sz="2400" dirty="0">
                <a:latin typeface="Tahoma" panose="020B0604030504040204" pitchFamily="34" charset="0"/>
                <a:ea typeface="Tahoma" panose="020B0604030504040204" pitchFamily="34" charset="0"/>
                <a:cs typeface="Tahoma" panose="020B0604030504040204" pitchFamily="34" charset="0"/>
              </a:rPr>
              <a:t>Play is unique and from a child’s point of view is all about having fun!</a:t>
            </a:r>
          </a:p>
          <a:p>
            <a:endParaRPr lang="en-GB" altLang="en-US" sz="2400" dirty="0">
              <a:latin typeface="Tahoma" panose="020B0604030504040204" pitchFamily="34" charset="0"/>
              <a:ea typeface="Tahoma" panose="020B0604030504040204" pitchFamily="34" charset="0"/>
              <a:cs typeface="Tahoma" panose="020B0604030504040204" pitchFamily="34" charset="0"/>
            </a:endParaRPr>
          </a:p>
          <a:p>
            <a:pPr eaLnBrk="1" hangingPunct="1"/>
            <a:r>
              <a:rPr lang="en-GB" altLang="en-US" sz="2400" dirty="0">
                <a:latin typeface="Tahoma" panose="020B0604030504040204" pitchFamily="34" charset="0"/>
                <a:ea typeface="Tahoma" panose="020B0604030504040204" pitchFamily="34" charset="0"/>
                <a:cs typeface="Tahoma" panose="020B0604030504040204" pitchFamily="34" charset="0"/>
              </a:rPr>
              <a:t>It includes a range of self-chosen activities undertaken for their own interest and enjoyment</a:t>
            </a:r>
          </a:p>
          <a:p>
            <a:pPr eaLnBrk="1" hangingPunct="1"/>
            <a:endParaRPr lang="en-GB" altLang="en-US" sz="2400" dirty="0">
              <a:latin typeface="Tahoma" panose="020B0604030504040204" pitchFamily="34" charset="0"/>
              <a:ea typeface="Tahoma" panose="020B0604030504040204" pitchFamily="34" charset="0"/>
              <a:cs typeface="Tahoma" panose="020B0604030504040204" pitchFamily="34" charset="0"/>
            </a:endParaRPr>
          </a:p>
          <a:p>
            <a:r>
              <a:rPr lang="en-GB" altLang="en-US" sz="2400" dirty="0">
                <a:latin typeface="Tahoma" panose="020B0604030504040204" pitchFamily="34" charset="0"/>
                <a:ea typeface="Tahoma" panose="020B0604030504040204" pitchFamily="34" charset="0"/>
                <a:cs typeface="Tahoma" panose="020B0604030504040204" pitchFamily="34" charset="0"/>
              </a:rPr>
              <a:t>Play supports children’s emotional well-being as well as learning</a:t>
            </a:r>
          </a:p>
          <a:p>
            <a:endParaRPr lang="en-GB" altLang="en-US" sz="2400" dirty="0">
              <a:latin typeface="Tahoma" panose="020B0604030504040204" pitchFamily="34" charset="0"/>
              <a:ea typeface="Tahoma" panose="020B0604030504040204" pitchFamily="34" charset="0"/>
              <a:cs typeface="Tahoma" panose="020B0604030504040204" pitchFamily="34" charset="0"/>
            </a:endParaRPr>
          </a:p>
          <a:p>
            <a:r>
              <a:rPr lang="en-GB" altLang="en-US" sz="2400" dirty="0">
                <a:latin typeface="Tahoma" panose="020B0604030504040204" pitchFamily="34" charset="0"/>
                <a:ea typeface="Tahoma" panose="020B0604030504040204" pitchFamily="34" charset="0"/>
                <a:cs typeface="Tahoma" panose="020B0604030504040204" pitchFamily="34" charset="0"/>
              </a:rPr>
              <a:t>Learning which results from play is incidental</a:t>
            </a:r>
          </a:p>
          <a:p>
            <a:endParaRPr lang="en-GB" altLang="en-US" sz="2400" dirty="0">
              <a:latin typeface="Tahoma" panose="020B0604030504040204" pitchFamily="34" charset="0"/>
              <a:ea typeface="Tahoma" panose="020B0604030504040204" pitchFamily="34" charset="0"/>
              <a:cs typeface="Tahoma" panose="020B0604030504040204" pitchFamily="34" charset="0"/>
            </a:endParaRPr>
          </a:p>
          <a:p>
            <a:pPr eaLnBrk="1" hangingPunct="1"/>
            <a:endParaRPr lang="en-GB" altLang="en-US" sz="2400" dirty="0"/>
          </a:p>
          <a:p>
            <a:pPr eaLnBrk="1" hangingPunct="1"/>
            <a:endParaRPr lang="en-GB" altLang="en-US" sz="2400" dirty="0"/>
          </a:p>
        </p:txBody>
      </p:sp>
      <p:sp>
        <p:nvSpPr>
          <p:cNvPr id="6152" name="Rectangle 615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4" name="Oval 615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2" name="Slide Number Placeholder 1"/>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5</a:t>
            </a:fld>
            <a:endParaRPr lang="en-US">
              <a:solidFill>
                <a:srgbClr val="FFFFFF"/>
              </a:solidFill>
            </a:endParaRPr>
          </a:p>
        </p:txBody>
      </p:sp>
    </p:spTree>
    <p:extLst>
      <p:ext uri="{BB962C8B-B14F-4D97-AF65-F5344CB8AC3E}">
        <p14:creationId xmlns:p14="http://schemas.microsoft.com/office/powerpoint/2010/main" val="652675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5" name="Rectangle 4104">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07" name="Group 4106">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4108" name="Freeform: Shape 4107">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109" name="Freeform: Shape 4108">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110" name="Freeform: Shape 4109">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111" name="Freeform: Shape 4110">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113" name="Group 4112">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4114" name="Freeform: Shape 4113">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5" name="Freeform: Shape 4114">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6" name="Freeform: Shape 4115">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7" name="Freeform: Shape 4116">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99" name="Rectangle 2"/>
          <p:cNvSpPr>
            <a:spLocks noGrp="1" noChangeArrowheads="1"/>
          </p:cNvSpPr>
          <p:nvPr>
            <p:ph type="title"/>
          </p:nvPr>
        </p:nvSpPr>
        <p:spPr>
          <a:xfrm>
            <a:off x="804672" y="802955"/>
            <a:ext cx="5145024" cy="1454051"/>
          </a:xfrm>
        </p:spPr>
        <p:txBody>
          <a:bodyPr anchor="b">
            <a:normAutofit/>
          </a:bodyPr>
          <a:lstStyle/>
          <a:p>
            <a:pPr eaLnBrk="1" hangingPunct="1"/>
            <a:r>
              <a:rPr lang="en-GB" altLang="en-US" sz="3600" dirty="0">
                <a:solidFill>
                  <a:schemeClr val="tx2"/>
                </a:solidFill>
                <a:latin typeface="Tahoma" panose="020B0604030504040204" pitchFamily="34" charset="0"/>
                <a:ea typeface="Tahoma" panose="020B0604030504040204" pitchFamily="34" charset="0"/>
                <a:cs typeface="Tahoma" panose="020B0604030504040204" pitchFamily="34" charset="0"/>
              </a:rPr>
              <a:t>Activity</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8853" y="447586"/>
            <a:ext cx="2629372" cy="1365511"/>
          </a:xfrm>
          <a:prstGeom prst="rect">
            <a:avLst/>
          </a:prstGeom>
        </p:spPr>
      </p:pic>
      <p:sp>
        <p:nvSpPr>
          <p:cNvPr id="4100" name="Rectangle 3"/>
          <p:cNvSpPr>
            <a:spLocks noGrp="1" noChangeArrowheads="1"/>
          </p:cNvSpPr>
          <p:nvPr>
            <p:ph idx="1"/>
          </p:nvPr>
        </p:nvSpPr>
        <p:spPr>
          <a:xfrm>
            <a:off x="804672" y="2421682"/>
            <a:ext cx="4553909" cy="3639289"/>
          </a:xfrm>
        </p:spPr>
        <p:txBody>
          <a:bodyPr anchor="ctr">
            <a:normAutofit/>
          </a:bodyPr>
          <a:lstStyle/>
          <a:p>
            <a:pPr marL="109728" indent="0">
              <a:buNone/>
            </a:pPr>
            <a:r>
              <a:rPr lang="en-GB" altLang="en-US" sz="1800" i="1">
                <a:solidFill>
                  <a:schemeClr val="tx2"/>
                </a:solidFill>
                <a:latin typeface="Tahoma" panose="020B0604030504040204" pitchFamily="34" charset="0"/>
                <a:ea typeface="Tahoma" panose="020B0604030504040204" pitchFamily="34" charset="0"/>
                <a:cs typeface="Tahoma" panose="020B0604030504040204" pitchFamily="34" charset="0"/>
              </a:rPr>
              <a:t>Play Memories</a:t>
            </a:r>
          </a:p>
          <a:p>
            <a:pPr eaLnBrk="1" hangingPunct="1"/>
            <a:endParaRPr lang="en-GB" altLang="en-US" sz="1800">
              <a:solidFill>
                <a:schemeClr val="tx2"/>
              </a:solidFill>
              <a:latin typeface="Tahoma" panose="020B0604030504040204" pitchFamily="34" charset="0"/>
              <a:ea typeface="Tahoma" panose="020B0604030504040204" pitchFamily="34" charset="0"/>
              <a:cs typeface="Tahoma" panose="020B0604030504040204" pitchFamily="34" charset="0"/>
            </a:endParaRPr>
          </a:p>
          <a:p>
            <a:pPr eaLnBrk="1" hangingPunct="1"/>
            <a:r>
              <a:rPr lang="en-GB" altLang="en-US" sz="1800">
                <a:solidFill>
                  <a:schemeClr val="tx2"/>
                </a:solidFill>
                <a:latin typeface="Tahoma" panose="020B0604030504040204" pitchFamily="34" charset="0"/>
                <a:ea typeface="Tahoma" panose="020B0604030504040204" pitchFamily="34" charset="0"/>
                <a:cs typeface="Tahoma" panose="020B0604030504040204" pitchFamily="34" charset="0"/>
              </a:rPr>
              <a:t>Think about a play experience you enjoyed as a child.</a:t>
            </a:r>
          </a:p>
          <a:p>
            <a:pPr eaLnBrk="1" hangingPunct="1"/>
            <a:r>
              <a:rPr lang="en-GB" altLang="en-US" sz="1800">
                <a:solidFill>
                  <a:schemeClr val="tx2"/>
                </a:solidFill>
                <a:latin typeface="Tahoma" panose="020B0604030504040204" pitchFamily="34" charset="0"/>
                <a:ea typeface="Tahoma" panose="020B0604030504040204" pitchFamily="34" charset="0"/>
                <a:cs typeface="Tahoma" panose="020B0604030504040204" pitchFamily="34" charset="0"/>
              </a:rPr>
              <a:t>What were the key characteristics?</a:t>
            </a:r>
          </a:p>
          <a:p>
            <a:pPr eaLnBrk="1" hangingPunct="1"/>
            <a:r>
              <a:rPr lang="en-GB" altLang="en-US" sz="1800">
                <a:solidFill>
                  <a:schemeClr val="tx2"/>
                </a:solidFill>
                <a:latin typeface="Tahoma" panose="020B0604030504040204" pitchFamily="34" charset="0"/>
                <a:ea typeface="Tahoma" panose="020B0604030504040204" pitchFamily="34" charset="0"/>
                <a:cs typeface="Tahoma" panose="020B0604030504040204" pitchFamily="34" charset="0"/>
              </a:rPr>
              <a:t>What ‘incidental learning’ may have occurred during your play?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5955" y="4043770"/>
            <a:ext cx="2871905" cy="1635160"/>
          </a:xfrm>
          <a:prstGeom prst="rect">
            <a:avLst/>
          </a:prstGeom>
        </p:spPr>
      </p:pic>
      <p:sp>
        <p:nvSpPr>
          <p:cNvPr id="4098" name="Slide Number Placeholder 5"/>
          <p:cNvSpPr>
            <a:spLocks noGrp="1"/>
          </p:cNvSpPr>
          <p:nvPr>
            <p:ph type="sldNum" sz="quarter" idx="12"/>
          </p:nvPr>
        </p:nvSpPr>
        <p:spPr>
          <a:xfrm>
            <a:off x="8610600" y="6356350"/>
            <a:ext cx="2743200" cy="365125"/>
          </a:xfrm>
        </p:spPr>
        <p:txBody>
          <a:bodyPr>
            <a:norm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ts val="600"/>
              </a:spcAft>
            </a:pPr>
            <a:fld id="{7A452403-FE65-41C4-B59D-A5DF92ADCB13}" type="slidenum">
              <a:rPr lang="en-GB" altLang="en-US"/>
              <a:pPr eaLnBrk="1" hangingPunct="1">
                <a:spcAft>
                  <a:spcPts val="600"/>
                </a:spcAft>
              </a:pPr>
              <a:t>6</a:t>
            </a:fld>
            <a:endParaRPr lang="en-GB" altLang="en-US"/>
          </a:p>
        </p:txBody>
      </p:sp>
    </p:spTree>
    <p:extLst>
      <p:ext uri="{BB962C8B-B14F-4D97-AF65-F5344CB8AC3E}">
        <p14:creationId xmlns:p14="http://schemas.microsoft.com/office/powerpoint/2010/main" val="408165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0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0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0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0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A3AEC4-92F8-24E9-59BA-00D10F8BFF57}"/>
              </a:ext>
            </a:extLst>
          </p:cNvPr>
          <p:cNvSpPr>
            <a:spLocks noGrp="1"/>
          </p:cNvSpPr>
          <p:nvPr>
            <p:ph type="title"/>
          </p:nvPr>
        </p:nvSpPr>
        <p:spPr>
          <a:xfrm>
            <a:off x="1136397" y="182881"/>
            <a:ext cx="9688296" cy="751839"/>
          </a:xfrm>
        </p:spPr>
        <p:txBody>
          <a:bodyPr anchor="b">
            <a:normAutofit/>
          </a:bodyPr>
          <a:lstStyle/>
          <a:p>
            <a:r>
              <a:rPr lang="en-GB" sz="4000" dirty="0">
                <a:latin typeface="Tahoma" panose="020B0604030504040204" pitchFamily="34" charset="0"/>
                <a:ea typeface="Tahoma" panose="020B0604030504040204" pitchFamily="34" charset="0"/>
                <a:cs typeface="Tahoma" panose="020B0604030504040204" pitchFamily="34" charset="0"/>
              </a:rPr>
              <a:t>Play in the Early Years</a:t>
            </a:r>
          </a:p>
        </p:txBody>
      </p:sp>
      <p:sp>
        <p:nvSpPr>
          <p:cNvPr id="3" name="Content Placeholder 2">
            <a:extLst>
              <a:ext uri="{FF2B5EF4-FFF2-40B4-BE49-F238E27FC236}">
                <a16:creationId xmlns:a16="http://schemas.microsoft.com/office/drawing/2014/main" id="{0294C773-DC43-B076-CF44-9D2CD63929B5}"/>
              </a:ext>
            </a:extLst>
          </p:cNvPr>
          <p:cNvSpPr>
            <a:spLocks noGrp="1"/>
          </p:cNvSpPr>
          <p:nvPr>
            <p:ph idx="1"/>
          </p:nvPr>
        </p:nvSpPr>
        <p:spPr>
          <a:xfrm>
            <a:off x="568960" y="1361440"/>
            <a:ext cx="11135360" cy="4795520"/>
          </a:xfrm>
        </p:spPr>
        <p:txBody>
          <a:bodyPr anchor="t">
            <a:normAutofit fontScale="77500" lnSpcReduction="20000"/>
          </a:bodyPr>
          <a:lstStyle/>
          <a:p>
            <a:pPr marL="0" indent="0">
              <a:lnSpc>
                <a:spcPct val="120000"/>
              </a:lnSpc>
              <a:buNone/>
            </a:pPr>
            <a:r>
              <a:rPr lang="en-GB" dirty="0">
                <a:latin typeface="Tahoma" panose="020B0604030504040204" pitchFamily="34" charset="0"/>
                <a:ea typeface="Tahoma" panose="020B0604030504040204" pitchFamily="34" charset="0"/>
                <a:cs typeface="Tahoma" panose="020B0604030504040204" pitchFamily="34" charset="0"/>
              </a:rPr>
              <a:t>“</a:t>
            </a:r>
            <a:r>
              <a:rPr lang="en-GB" sz="3000" dirty="0">
                <a:latin typeface="Tahoma" panose="020B0604030504040204" pitchFamily="34" charset="0"/>
                <a:ea typeface="Tahoma" panose="020B0604030504040204" pitchFamily="34" charset="0"/>
                <a:cs typeface="Tahoma" panose="020B0604030504040204" pitchFamily="34" charset="0"/>
              </a:rPr>
              <a:t>Play is learning for children; it is how they get to know their world. Children use play to solve complex problems like grasping a ball escaping from their hands or displaying joy after an accomplishment and frustration when required to try again and again” </a:t>
            </a:r>
          </a:p>
          <a:p>
            <a:pPr marL="0" indent="0">
              <a:lnSpc>
                <a:spcPct val="120000"/>
              </a:lnSpc>
              <a:buNone/>
            </a:pPr>
            <a:endParaRPr lang="en-GB" sz="3000" dirty="0">
              <a:latin typeface="Tahoma" panose="020B0604030504040204" pitchFamily="34" charset="0"/>
              <a:ea typeface="Tahoma" panose="020B0604030504040204" pitchFamily="34" charset="0"/>
              <a:cs typeface="Tahoma" panose="020B0604030504040204" pitchFamily="34" charset="0"/>
            </a:endParaRPr>
          </a:p>
          <a:p>
            <a:pPr marL="0" indent="0">
              <a:lnSpc>
                <a:spcPct val="120000"/>
              </a:lnSpc>
              <a:buNone/>
            </a:pPr>
            <a:r>
              <a:rPr lang="en-GB" sz="3000" dirty="0">
                <a:latin typeface="Tahoma" panose="020B0604030504040204" pitchFamily="34" charset="0"/>
                <a:ea typeface="Tahoma" panose="020B0604030504040204" pitchFamily="34" charset="0"/>
                <a:cs typeface="Tahoma" panose="020B0604030504040204" pitchFamily="34" charset="0"/>
              </a:rPr>
              <a:t>“Children make noises and the environment responds gleefully, this simple back and forth from loved ones, serves as the foundation for early literacy, self-regulation, hand-eye coordination providing the groundwork for communication, forming friendships, and a deeper understanding that as they grow, their knowledge of the world through playful experiences also grows”</a:t>
            </a:r>
          </a:p>
          <a:p>
            <a:pPr marL="0" indent="0">
              <a:buNone/>
            </a:pPr>
            <a:endParaRPr lang="en-GB" sz="20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GB" sz="2000" dirty="0">
                <a:latin typeface="Tahoma" panose="020B0604030504040204" pitchFamily="34" charset="0"/>
                <a:ea typeface="Tahoma" panose="020B0604030504040204" pitchFamily="34" charset="0"/>
                <a:cs typeface="Tahoma" panose="020B0604030504040204" pitchFamily="34" charset="0"/>
              </a:rPr>
              <a:t> </a:t>
            </a:r>
          </a:p>
          <a:p>
            <a:pPr marL="0" indent="0">
              <a:buNone/>
            </a:pPr>
            <a:r>
              <a:rPr lang="en-GB" sz="2000" dirty="0">
                <a:latin typeface="Tahoma" panose="020B0604030504040204" pitchFamily="34" charset="0"/>
                <a:ea typeface="Tahoma" panose="020B0604030504040204" pitchFamily="34" charset="0"/>
                <a:cs typeface="Tahoma" panose="020B0604030504040204" pitchFamily="34" charset="0"/>
              </a:rPr>
              <a:t>Quotes from, Early Childhood Education Ethiopia 2022</a:t>
            </a:r>
            <a:endParaRPr lang="en-GB" sz="2000" dirty="0"/>
          </a:p>
        </p:txBody>
      </p:sp>
      <p:sp>
        <p:nvSpPr>
          <p:cNvPr id="21" name="Rectangle 20">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02B7556E-0BF5-49DC-0B67-2ACD90F4713E}"/>
              </a:ext>
            </a:extLst>
          </p:cNvPr>
          <p:cNvSpPr>
            <a:spLocks noGrp="1"/>
          </p:cNvSpPr>
          <p:nvPr>
            <p:ph type="sldNum" sz="quarter" idx="12"/>
          </p:nvPr>
        </p:nvSpPr>
        <p:spPr>
          <a:xfrm>
            <a:off x="11704320" y="6455664"/>
            <a:ext cx="448056" cy="365125"/>
          </a:xfrm>
        </p:spPr>
        <p:txBody>
          <a:bodyPr>
            <a:normAutofit/>
          </a:bodyPr>
          <a:lstStyle/>
          <a:p>
            <a:pPr>
              <a:spcAft>
                <a:spcPts val="600"/>
              </a:spcAft>
            </a:pPr>
            <a:fld id="{D7E63A33-8271-4DD0-9C48-789913D7C115}" type="slidenum">
              <a:rPr lang="en-US" sz="1100">
                <a:solidFill>
                  <a:srgbClr val="FFFFFF"/>
                </a:solidFill>
              </a:rPr>
              <a:pPr>
                <a:spcAft>
                  <a:spcPts val="600"/>
                </a:spcAft>
              </a:pPr>
              <a:t>7</a:t>
            </a:fld>
            <a:endParaRPr lang="en-US" sz="1100">
              <a:solidFill>
                <a:srgbClr val="FFFFFF"/>
              </a:solidFill>
            </a:endParaRPr>
          </a:p>
        </p:txBody>
      </p:sp>
    </p:spTree>
    <p:extLst>
      <p:ext uri="{BB962C8B-B14F-4D97-AF65-F5344CB8AC3E}">
        <p14:creationId xmlns:p14="http://schemas.microsoft.com/office/powerpoint/2010/main" val="2063422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925F6-D1BE-1BFC-153C-856A1083CDED}"/>
              </a:ext>
            </a:extLst>
          </p:cNvPr>
          <p:cNvSpPr>
            <a:spLocks noGrp="1"/>
          </p:cNvSpPr>
          <p:nvPr>
            <p:ph type="title"/>
          </p:nvPr>
        </p:nvSpPr>
        <p:spPr>
          <a:xfrm>
            <a:off x="1136428" y="136525"/>
            <a:ext cx="7474172" cy="842043"/>
          </a:xfrm>
        </p:spPr>
        <p:txBody>
          <a:bodyPr>
            <a:normAutofit fontScale="90000"/>
          </a:bodyPr>
          <a:lstStyle/>
          <a:p>
            <a:br>
              <a:rPr lang="en-GB" sz="2100" dirty="0"/>
            </a:br>
            <a:br>
              <a:rPr lang="en-GB" sz="2100" dirty="0"/>
            </a:br>
            <a:r>
              <a:rPr lang="en-GB" sz="3600" dirty="0">
                <a:latin typeface="Tahoma" panose="020B0604030504040204" pitchFamily="34" charset="0"/>
                <a:ea typeface="Tahoma" panose="020B0604030504040204" pitchFamily="34" charset="0"/>
                <a:cs typeface="Tahoma" panose="020B0604030504040204" pitchFamily="34" charset="0"/>
              </a:rPr>
              <a:t>How children usually learn through play </a:t>
            </a:r>
            <a:br>
              <a:rPr lang="en-GB" sz="2100" dirty="0"/>
            </a:br>
            <a:endParaRPr lang="en-GB" sz="2100" dirty="0"/>
          </a:p>
        </p:txBody>
      </p:sp>
      <p:graphicFrame>
        <p:nvGraphicFramePr>
          <p:cNvPr id="17" name="Content Placeholder 2">
            <a:extLst>
              <a:ext uri="{FF2B5EF4-FFF2-40B4-BE49-F238E27FC236}">
                <a16:creationId xmlns:a16="http://schemas.microsoft.com/office/drawing/2014/main" id="{05951346-EC7F-6BB7-7193-08C817FFAB40}"/>
              </a:ext>
            </a:extLst>
          </p:cNvPr>
          <p:cNvGraphicFramePr>
            <a:graphicFrameLocks noGrp="1"/>
          </p:cNvGraphicFramePr>
          <p:nvPr>
            <p:ph idx="1"/>
            <p:extLst>
              <p:ext uri="{D42A27DB-BD31-4B8C-83A1-F6EECF244321}">
                <p14:modId xmlns:p14="http://schemas.microsoft.com/office/powerpoint/2010/main" val="2381368204"/>
              </p:ext>
            </p:extLst>
          </p:nvPr>
        </p:nvGraphicFramePr>
        <p:xfrm>
          <a:off x="529389" y="978568"/>
          <a:ext cx="8386011" cy="57429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9B550AD-B412-11E2-7F79-C66D2D7FBC8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4" name="Slide Number Placeholder 3">
            <a:extLst>
              <a:ext uri="{FF2B5EF4-FFF2-40B4-BE49-F238E27FC236}">
                <a16:creationId xmlns:a16="http://schemas.microsoft.com/office/drawing/2014/main" id="{939C552F-5F5E-B05C-F79E-7649EFE44559}"/>
              </a:ext>
            </a:extLst>
          </p:cNvPr>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8</a:t>
            </a:fld>
            <a:endParaRPr lang="en-US">
              <a:solidFill>
                <a:srgbClr val="FFFFFF"/>
              </a:solidFill>
            </a:endParaRPr>
          </a:p>
        </p:txBody>
      </p:sp>
    </p:spTree>
    <p:extLst>
      <p:ext uri="{BB962C8B-B14F-4D97-AF65-F5344CB8AC3E}">
        <p14:creationId xmlns:p14="http://schemas.microsoft.com/office/powerpoint/2010/main" val="375076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48AA430-634D-146C-EA47-13A8E9156E83}"/>
              </a:ext>
            </a:extLst>
          </p:cNvPr>
          <p:cNvSpPr>
            <a:spLocks noGrp="1"/>
          </p:cNvSpPr>
          <p:nvPr>
            <p:ph type="title"/>
          </p:nvPr>
        </p:nvSpPr>
        <p:spPr>
          <a:xfrm>
            <a:off x="551245" y="580635"/>
            <a:ext cx="3808268" cy="5504688"/>
          </a:xfrm>
        </p:spPr>
        <p:txBody>
          <a:bodyPr>
            <a:normAutofit/>
          </a:bodyPr>
          <a:lstStyle/>
          <a:p>
            <a:br>
              <a:rPr lang="en-GB" sz="6000">
                <a:solidFill>
                  <a:schemeClr val="bg1"/>
                </a:solidFill>
              </a:rPr>
            </a:br>
            <a:r>
              <a:rPr lang="en-GB" sz="6000">
                <a:solidFill>
                  <a:schemeClr val="bg1"/>
                </a:solidFill>
              </a:rPr>
              <a:t>Barriers to developing play. </a:t>
            </a:r>
            <a:br>
              <a:rPr lang="en-GB" sz="6000">
                <a:solidFill>
                  <a:schemeClr val="bg1"/>
                </a:solidFill>
              </a:rPr>
            </a:br>
            <a:endParaRPr lang="en-GB" sz="6000">
              <a:solidFill>
                <a:schemeClr val="bg1"/>
              </a:solidFill>
            </a:endParaRPr>
          </a:p>
        </p:txBody>
      </p:sp>
      <p:sp>
        <p:nvSpPr>
          <p:cNvPr id="4" name="Slide Number Placeholder 3">
            <a:extLst>
              <a:ext uri="{FF2B5EF4-FFF2-40B4-BE49-F238E27FC236}">
                <a16:creationId xmlns:a16="http://schemas.microsoft.com/office/drawing/2014/main" id="{6C63CE6E-396B-C391-8405-3D2B6EB9048D}"/>
              </a:ext>
            </a:extLst>
          </p:cNvPr>
          <p:cNvSpPr>
            <a:spLocks noGrp="1"/>
          </p:cNvSpPr>
          <p:nvPr>
            <p:ph type="sldNum" sz="quarter" idx="12"/>
          </p:nvPr>
        </p:nvSpPr>
        <p:spPr>
          <a:xfrm>
            <a:off x="8610600" y="6356350"/>
            <a:ext cx="2743200" cy="365125"/>
          </a:xfrm>
        </p:spPr>
        <p:txBody>
          <a:bodyPr>
            <a:normAutofit/>
          </a:bodyPr>
          <a:lstStyle/>
          <a:p>
            <a:pPr>
              <a:spcAft>
                <a:spcPts val="600"/>
              </a:spcAft>
            </a:pPr>
            <a:fld id="{D7E63A33-8271-4DD0-9C48-789913D7C115}" type="slidenum">
              <a:rPr lang="en-US" smtClean="0"/>
              <a:pPr>
                <a:spcAft>
                  <a:spcPts val="600"/>
                </a:spcAft>
              </a:pPr>
              <a:t>9</a:t>
            </a:fld>
            <a:endParaRPr lang="en-US"/>
          </a:p>
        </p:txBody>
      </p:sp>
      <p:graphicFrame>
        <p:nvGraphicFramePr>
          <p:cNvPr id="6" name="Content Placeholder 2">
            <a:extLst>
              <a:ext uri="{FF2B5EF4-FFF2-40B4-BE49-F238E27FC236}">
                <a16:creationId xmlns:a16="http://schemas.microsoft.com/office/drawing/2014/main" id="{34996E34-5B49-B500-EB76-0B78C1479803}"/>
              </a:ext>
            </a:extLst>
          </p:cNvPr>
          <p:cNvGraphicFramePr>
            <a:graphicFrameLocks noGrp="1"/>
          </p:cNvGraphicFramePr>
          <p:nvPr>
            <p:ph idx="1"/>
            <p:extLst>
              <p:ext uri="{D42A27DB-BD31-4B8C-83A1-F6EECF244321}">
                <p14:modId xmlns:p14="http://schemas.microsoft.com/office/powerpoint/2010/main" val="1140061213"/>
              </p:ext>
            </p:extLst>
          </p:nvPr>
        </p:nvGraphicFramePr>
        <p:xfrm>
          <a:off x="5093208" y="136525"/>
          <a:ext cx="6761907" cy="65849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62066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9">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CCD3764-B856-795E-EB90-A0614525EF3E}"/>
              </a:ext>
            </a:extLst>
          </p:cNvPr>
          <p:cNvSpPr>
            <a:spLocks noGrp="1"/>
          </p:cNvSpPr>
          <p:nvPr>
            <p:ph type="title"/>
          </p:nvPr>
        </p:nvSpPr>
        <p:spPr>
          <a:xfrm>
            <a:off x="524741" y="620392"/>
            <a:ext cx="3808268" cy="5504688"/>
          </a:xfrm>
        </p:spPr>
        <p:txBody>
          <a:bodyPr>
            <a:normAutofit/>
          </a:bodyPr>
          <a:lstStyle/>
          <a:p>
            <a:r>
              <a:rPr lang="en-GB" sz="6000">
                <a:solidFill>
                  <a:schemeClr val="bg1"/>
                </a:solidFill>
              </a:rPr>
              <a:t>Portage Supports Play Skills</a:t>
            </a:r>
          </a:p>
        </p:txBody>
      </p:sp>
      <p:sp>
        <p:nvSpPr>
          <p:cNvPr id="4" name="Slide Number Placeholder 3">
            <a:extLst>
              <a:ext uri="{FF2B5EF4-FFF2-40B4-BE49-F238E27FC236}">
                <a16:creationId xmlns:a16="http://schemas.microsoft.com/office/drawing/2014/main" id="{9AEC1E0A-0476-82F2-29E9-1E18BB1FCD6C}"/>
              </a:ext>
            </a:extLst>
          </p:cNvPr>
          <p:cNvSpPr>
            <a:spLocks noGrp="1"/>
          </p:cNvSpPr>
          <p:nvPr>
            <p:ph type="sldNum" sz="quarter" idx="12"/>
          </p:nvPr>
        </p:nvSpPr>
        <p:spPr>
          <a:xfrm>
            <a:off x="8610600" y="6356350"/>
            <a:ext cx="2743200" cy="365125"/>
          </a:xfrm>
        </p:spPr>
        <p:txBody>
          <a:bodyPr>
            <a:normAutofit/>
          </a:bodyPr>
          <a:lstStyle/>
          <a:p>
            <a:pPr>
              <a:spcAft>
                <a:spcPts val="600"/>
              </a:spcAft>
            </a:pPr>
            <a:fld id="{D7E63A33-8271-4DD0-9C48-789913D7C115}" type="slidenum">
              <a:rPr lang="en-US" smtClean="0"/>
              <a:pPr>
                <a:spcAft>
                  <a:spcPts val="600"/>
                </a:spcAft>
              </a:pPr>
              <a:t>10</a:t>
            </a:fld>
            <a:endParaRPr lang="en-US"/>
          </a:p>
        </p:txBody>
      </p:sp>
      <p:graphicFrame>
        <p:nvGraphicFramePr>
          <p:cNvPr id="19" name="Content Placeholder 2">
            <a:extLst>
              <a:ext uri="{FF2B5EF4-FFF2-40B4-BE49-F238E27FC236}">
                <a16:creationId xmlns:a16="http://schemas.microsoft.com/office/drawing/2014/main" id="{B4965D9B-9342-1AAA-C0EF-D04A2C5455CC}"/>
              </a:ext>
            </a:extLst>
          </p:cNvPr>
          <p:cNvGraphicFramePr>
            <a:graphicFrameLocks noGrp="1"/>
          </p:cNvGraphicFramePr>
          <p:nvPr>
            <p:ph idx="1"/>
            <p:extLst>
              <p:ext uri="{D42A27DB-BD31-4B8C-83A1-F6EECF244321}">
                <p14:modId xmlns:p14="http://schemas.microsoft.com/office/powerpoint/2010/main" val="3162976243"/>
              </p:ext>
            </p:extLst>
          </p:nvPr>
        </p:nvGraphicFramePr>
        <p:xfrm>
          <a:off x="5468389" y="620391"/>
          <a:ext cx="6263640" cy="58326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344581B4-242A-B755-37FE-B6890A2CFCB8}"/>
              </a:ext>
            </a:extLst>
          </p:cNvPr>
          <p:cNvSpPr txBox="1"/>
          <p:nvPr/>
        </p:nvSpPr>
        <p:spPr>
          <a:xfrm>
            <a:off x="5468389" y="1"/>
            <a:ext cx="6263640" cy="1200329"/>
          </a:xfrm>
          <a:prstGeom prst="rect">
            <a:avLst/>
          </a:prstGeom>
          <a:noFill/>
        </p:spPr>
        <p:txBody>
          <a:bodyPr wrap="square" rtlCol="0">
            <a:spAutoFit/>
          </a:bodyPr>
          <a:lstStyle/>
          <a:p>
            <a:endParaRPr lang="en-GB" sz="2800" dirty="0"/>
          </a:p>
          <a:p>
            <a:r>
              <a:rPr lang="en-GB" sz="4400" dirty="0"/>
              <a:t>Children play and learn by</a:t>
            </a:r>
            <a:r>
              <a:rPr lang="en-GB" sz="2800" dirty="0"/>
              <a:t>: </a:t>
            </a:r>
          </a:p>
        </p:txBody>
      </p:sp>
    </p:spTree>
    <p:extLst>
      <p:ext uri="{BB962C8B-B14F-4D97-AF65-F5344CB8AC3E}">
        <p14:creationId xmlns:p14="http://schemas.microsoft.com/office/powerpoint/2010/main" val="3644330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481939933"/>
              </p:ext>
            </p:extLst>
          </p:nvPr>
        </p:nvGraphicFramePr>
        <p:xfrm>
          <a:off x="2017251" y="375313"/>
          <a:ext cx="8128000" cy="55778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p:cNvSpPr txBox="1"/>
          <p:nvPr/>
        </p:nvSpPr>
        <p:spPr>
          <a:xfrm>
            <a:off x="336872" y="493300"/>
            <a:ext cx="4099311" cy="1200329"/>
          </a:xfrm>
          <a:prstGeom prst="rect">
            <a:avLst/>
          </a:prstGeom>
          <a:noFill/>
        </p:spPr>
        <p:txBody>
          <a:bodyPr wrap="square" rtlCol="0">
            <a:spAutoFit/>
          </a:bodyPr>
          <a:lstStyle/>
          <a:p>
            <a:r>
              <a:rPr lang="en-GB" sz="2400" dirty="0"/>
              <a:t>For play to fully develop in the early years, children need to be able to:</a:t>
            </a:r>
          </a:p>
        </p:txBody>
      </p:sp>
      <p:sp>
        <p:nvSpPr>
          <p:cNvPr id="3" name="TextBox 2"/>
          <p:cNvSpPr txBox="1"/>
          <p:nvPr/>
        </p:nvSpPr>
        <p:spPr>
          <a:xfrm>
            <a:off x="8003457" y="4092326"/>
            <a:ext cx="3795252" cy="2576572"/>
          </a:xfrm>
          <a:prstGeom prst="horizontalScroll">
            <a:avLst/>
          </a:prstGeom>
          <a:solidFill>
            <a:srgbClr val="FFFF99"/>
          </a:solidFill>
          <a:ln>
            <a:solidFill>
              <a:schemeClr val="tx2"/>
            </a:solidFill>
          </a:ln>
        </p:spPr>
        <p:txBody>
          <a:bodyPr wrap="square" rtlCol="0">
            <a:spAutoFit/>
          </a:bodyPr>
          <a:lstStyle/>
          <a:p>
            <a:pPr algn="ctr"/>
            <a:r>
              <a:rPr lang="en-GB" sz="2400" dirty="0"/>
              <a:t>Children with SEND may require additional help to develop these skills using a </a:t>
            </a:r>
            <a:r>
              <a:rPr lang="en-GB" sz="2400" b="1" dirty="0"/>
              <a:t>small steps approach </a:t>
            </a:r>
          </a:p>
        </p:txBody>
      </p:sp>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4009220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A12682AA-7A04-42BB-BC9C-ED3D681DBA2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A06AEC5E-1E2C-4B0A-B4A1-8BF6FEA483B8}"/>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dgm id="{3790E654-ED36-4FB2-90F6-B96145B066E8}"/>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graphicEl>
                                              <a:dgm id="{1B83B7C3-99CB-4465-AE1A-736E1D15BC6A}"/>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graphicEl>
                                              <a:dgm id="{1D19CF86-82BC-4D4D-8814-369E28F4F626}"/>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63FDEE4D-A7B4-448E-B730-C72C2AE737EF}"/>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graphicEl>
                                              <a:dgm id="{0B8B1378-AD30-4B59-A4E9-381EDE8522B6}"/>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lvl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dirty="0">
                <a:latin typeface="Tahoma" panose="020B0604030504040204" pitchFamily="34" charset="0"/>
                <a:ea typeface="Tahoma" panose="020B0604030504040204" pitchFamily="34" charset="0"/>
                <a:cs typeface="Tahoma" panose="020B0604030504040204" pitchFamily="34" charset="0"/>
              </a:rPr>
              <a:t>Having fun: Exploratory Play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8467912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D7E63A33-8271-4DD0-9C48-789913D7C115}" type="slidenum">
              <a:rPr lang="en-US" smtClean="0">
                <a:solidFill>
                  <a:prstClr val="black"/>
                </a:solidFill>
              </a:rPr>
              <a:pPr/>
              <a:t>12</a:t>
            </a:fld>
            <a:endParaRPr lang="en-US">
              <a:solidFill>
                <a:prstClr val="black"/>
              </a:solidFill>
            </a:endParaRPr>
          </a:p>
        </p:txBody>
      </p:sp>
      <p:sp>
        <p:nvSpPr>
          <p:cNvPr id="7" name="TextBox 6"/>
          <p:cNvSpPr txBox="1"/>
          <p:nvPr/>
        </p:nvSpPr>
        <p:spPr>
          <a:xfrm>
            <a:off x="609600" y="1237672"/>
            <a:ext cx="2239617" cy="3385542"/>
          </a:xfrm>
          <a:prstGeom prst="rect">
            <a:avLst/>
          </a:prstGeom>
          <a:noFill/>
        </p:spPr>
        <p:txBody>
          <a:bodyPr wrap="square" rtlCol="0">
            <a:spAutoFit/>
          </a:bodyPr>
          <a:lstStyle/>
          <a:p>
            <a:pPr algn="ctr"/>
            <a:endParaRPr lang="en-GB" dirty="0"/>
          </a:p>
          <a:p>
            <a:pPr algn="ctr"/>
            <a:r>
              <a:rPr lang="en-GB" sz="2800" dirty="0">
                <a:latin typeface="Tahoma" panose="020B0604030504040204" pitchFamily="34" charset="0"/>
                <a:ea typeface="Tahoma" panose="020B0604030504040204" pitchFamily="34" charset="0"/>
                <a:cs typeface="Tahoma" panose="020B0604030504040204" pitchFamily="34" charset="0"/>
              </a:rPr>
              <a:t>Exploration is the foundation for</a:t>
            </a:r>
          </a:p>
          <a:p>
            <a:pPr algn="ctr"/>
            <a:r>
              <a:rPr lang="en-GB" sz="2800" dirty="0">
                <a:latin typeface="Tahoma" panose="020B0604030504040204" pitchFamily="34" charset="0"/>
                <a:ea typeface="Tahoma" panose="020B0604030504040204" pitchFamily="34" charset="0"/>
                <a:cs typeface="Tahoma" panose="020B0604030504040204" pitchFamily="34" charset="0"/>
              </a:rPr>
              <a:t>play skills and</a:t>
            </a:r>
          </a:p>
          <a:p>
            <a:pPr algn="ctr"/>
            <a:r>
              <a:rPr lang="en-GB" sz="2800" dirty="0">
                <a:latin typeface="Tahoma" panose="020B0604030504040204" pitchFamily="34" charset="0"/>
                <a:ea typeface="Tahoma" panose="020B0604030504040204" pitchFamily="34" charset="0"/>
                <a:cs typeface="Tahoma" panose="020B0604030504040204" pitchFamily="34" charset="0"/>
              </a:rPr>
              <a:t>can include</a:t>
            </a:r>
            <a:r>
              <a:rPr lang="en-GB" dirty="0">
                <a:latin typeface="Tahoma" panose="020B0604030504040204" pitchFamily="34" charset="0"/>
                <a:ea typeface="Tahoma" panose="020B0604030504040204" pitchFamily="34" charset="0"/>
                <a:cs typeface="Tahoma" panose="020B0604030504040204" pitchFamily="34" charset="0"/>
              </a:rPr>
              <a:t>:</a:t>
            </a:r>
          </a:p>
        </p:txBody>
      </p:sp>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66403" y="5373657"/>
            <a:ext cx="2552131" cy="1342964"/>
          </a:xfrm>
          <a:prstGeom prst="rect">
            <a:avLst/>
          </a:prstGeom>
        </p:spPr>
      </p:pic>
    </p:spTree>
    <p:extLst>
      <p:ext uri="{BB962C8B-B14F-4D97-AF65-F5344CB8AC3E}">
        <p14:creationId xmlns:p14="http://schemas.microsoft.com/office/powerpoint/2010/main" val="62982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CF6C4D36-1C93-4013-BD8C-5ED4B70AA05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4BFEA466-3EDD-4C34-8CC5-97F5CFEDBE2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D5C4D029-222B-44D0-A530-B4970CBA00A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Discussion</a:t>
            </a:r>
          </a:p>
        </p:txBody>
      </p:sp>
      <p:sp>
        <p:nvSpPr>
          <p:cNvPr id="2" name="Content Placeholder 1"/>
          <p:cNvSpPr>
            <a:spLocks noGrp="1"/>
          </p:cNvSpPr>
          <p:nvPr>
            <p:ph idx="1"/>
          </p:nvPr>
        </p:nvSpPr>
        <p:spPr>
          <a:xfrm>
            <a:off x="609600" y="1481329"/>
            <a:ext cx="7565093" cy="4525963"/>
          </a:xfrm>
        </p:spPr>
        <p:txBody>
          <a:bodyPr>
            <a:normAutofit/>
          </a:bodyPr>
          <a:lstStyle/>
          <a:p>
            <a:pPr marL="109728" indent="0">
              <a:buNone/>
            </a:pPr>
            <a:r>
              <a:rPr lang="en-GB" sz="2800" dirty="0">
                <a:latin typeface="Tahoma" panose="020B0604030504040204" pitchFamily="34" charset="0"/>
                <a:ea typeface="Tahoma" panose="020B0604030504040204" pitchFamily="34" charset="0"/>
                <a:cs typeface="Tahoma" panose="020B0604030504040204" pitchFamily="34" charset="0"/>
              </a:rPr>
              <a:t>Some children need support to develop a wider range of play skills</a:t>
            </a:r>
          </a:p>
          <a:p>
            <a:pPr marL="109728" indent="0">
              <a:buNone/>
            </a:pPr>
            <a:endParaRPr lang="en-GB" sz="2800" dirty="0">
              <a:latin typeface="Tahoma" panose="020B0604030504040204" pitchFamily="34" charset="0"/>
              <a:ea typeface="Tahoma" panose="020B0604030504040204" pitchFamily="34" charset="0"/>
              <a:cs typeface="Tahoma" panose="020B0604030504040204" pitchFamily="34" charset="0"/>
            </a:endParaRPr>
          </a:p>
          <a:p>
            <a:r>
              <a:rPr lang="en-GB" sz="2800" dirty="0">
                <a:latin typeface="Tahoma" panose="020B0604030504040204" pitchFamily="34" charset="0"/>
                <a:ea typeface="Tahoma" panose="020B0604030504040204" pitchFamily="34" charset="0"/>
                <a:cs typeface="Tahoma" panose="020B0604030504040204" pitchFamily="34" charset="0"/>
              </a:rPr>
              <a:t>How can we help introduce pretend play to a child who has been observed engaging in a wide range of exploratory play, whilst making sure we are led by the child?</a:t>
            </a:r>
          </a:p>
          <a:p>
            <a:pPr marL="0" indent="0">
              <a:buNone/>
            </a:pPr>
            <a:endParaRPr lang="en-GB" sz="3200" dirty="0"/>
          </a:p>
        </p:txBody>
      </p:sp>
      <p:sp>
        <p:nvSpPr>
          <p:cNvPr id="8" name="Slide Number Placeholder 7"/>
          <p:cNvSpPr>
            <a:spLocks noGrp="1"/>
          </p:cNvSpPr>
          <p:nvPr>
            <p:ph type="sldNum" sz="quarter" idx="12"/>
          </p:nvPr>
        </p:nvSpPr>
        <p:spPr/>
        <p:txBody>
          <a:bodyPr/>
          <a:lstStyle/>
          <a:p>
            <a:fld id="{D7E63A33-8271-4DD0-9C48-789913D7C115}" type="slidenum">
              <a:rPr lang="en-US" smtClean="0">
                <a:solidFill>
                  <a:prstClr val="black"/>
                </a:solidFill>
              </a:rPr>
              <a:pPr/>
              <a:t>13</a:t>
            </a:fld>
            <a:endParaRPr lang="en-US">
              <a:solidFill>
                <a:prstClr val="black"/>
              </a:solidFill>
            </a:endParaRPr>
          </a:p>
        </p:txBody>
      </p:sp>
      <p:grpSp>
        <p:nvGrpSpPr>
          <p:cNvPr id="4" name="Group 3"/>
          <p:cNvGrpSpPr/>
          <p:nvPr/>
        </p:nvGrpSpPr>
        <p:grpSpPr>
          <a:xfrm>
            <a:off x="8174693" y="2213811"/>
            <a:ext cx="3843841" cy="2696856"/>
            <a:chOff x="4615541" y="1955678"/>
            <a:chExt cx="1741716" cy="1657696"/>
          </a:xfrm>
        </p:grpSpPr>
        <p:sp>
          <p:nvSpPr>
            <p:cNvPr id="5" name="Rounded Rectangle 4"/>
            <p:cNvSpPr/>
            <p:nvPr/>
          </p:nvSpPr>
          <p:spPr>
            <a:xfrm>
              <a:off x="4615541" y="1955678"/>
              <a:ext cx="1741716" cy="1657696"/>
            </a:xfrm>
            <a:prstGeom prst="roundRect">
              <a:avLst/>
            </a:prstGeom>
            <a:blipFill rotWithShape="0">
              <a:blip r:embed="rId3"/>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Rounded Rectangle 4"/>
            <p:cNvSpPr/>
            <p:nvPr/>
          </p:nvSpPr>
          <p:spPr>
            <a:xfrm>
              <a:off x="4696463" y="2036600"/>
              <a:ext cx="1579872" cy="14958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0" tIns="88900" rIns="88900" bIns="88900" numCol="1" spcCol="1270" anchor="ctr" anchorCtr="0">
              <a:noAutofit/>
            </a:bodyPr>
            <a:lstStyle/>
            <a:p>
              <a:pPr lvl="0" algn="ctr" defTabSz="1555750">
                <a:lnSpc>
                  <a:spcPct val="90000"/>
                </a:lnSpc>
                <a:spcBef>
                  <a:spcPct val="0"/>
                </a:spcBef>
                <a:spcAft>
                  <a:spcPct val="35000"/>
                </a:spcAft>
              </a:pPr>
              <a:endParaRPr lang="en-GB" sz="3500" kern="1200" dirty="0"/>
            </a:p>
          </p:txBody>
        </p:sp>
      </p:gr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66403" y="5373657"/>
            <a:ext cx="2552131" cy="1342964"/>
          </a:xfrm>
          <a:prstGeom prst="rect">
            <a:avLst/>
          </a:prstGeom>
        </p:spPr>
      </p:pic>
    </p:spTree>
    <p:extLst>
      <p:ext uri="{BB962C8B-B14F-4D97-AF65-F5344CB8AC3E}">
        <p14:creationId xmlns:p14="http://schemas.microsoft.com/office/powerpoint/2010/main" val="3441079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28600" y="627564"/>
            <a:ext cx="9372600"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Developing a range of play </a:t>
            </a:r>
          </a:p>
        </p:txBody>
      </p:sp>
      <p:sp>
        <p:nvSpPr>
          <p:cNvPr id="2" name="Content Placeholder 1"/>
          <p:cNvSpPr>
            <a:spLocks noGrp="1"/>
          </p:cNvSpPr>
          <p:nvPr>
            <p:ph idx="1"/>
          </p:nvPr>
        </p:nvSpPr>
        <p:spPr>
          <a:xfrm>
            <a:off x="616960" y="1927055"/>
            <a:ext cx="7810760" cy="4794420"/>
          </a:xfrm>
        </p:spPr>
        <p:txBody>
          <a:bodyPr anchor="ctr">
            <a:normAutofit/>
          </a:bodyPr>
          <a:lstStyle/>
          <a:p>
            <a:pPr marL="109728" indent="0">
              <a:buNone/>
            </a:pPr>
            <a:r>
              <a:rPr lang="en-GB" dirty="0">
                <a:latin typeface="Tahoma" panose="020B0604030504040204" pitchFamily="34" charset="0"/>
                <a:ea typeface="Tahoma" panose="020B0604030504040204" pitchFamily="34" charset="0"/>
                <a:cs typeface="Tahoma" panose="020B0604030504040204" pitchFamily="34" charset="0"/>
              </a:rPr>
              <a:t>We can help by:</a:t>
            </a:r>
          </a:p>
          <a:p>
            <a:pPr marL="109728" indent="0">
              <a:buNone/>
            </a:pPr>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Creating opportunities for a range of play</a:t>
            </a:r>
          </a:p>
          <a:p>
            <a:r>
              <a:rPr lang="en-GB" dirty="0">
                <a:latin typeface="Tahoma" panose="020B0604030504040204" pitchFamily="34" charset="0"/>
                <a:ea typeface="Tahoma" panose="020B0604030504040204" pitchFamily="34" charset="0"/>
                <a:cs typeface="Tahoma" panose="020B0604030504040204" pitchFamily="34" charset="0"/>
              </a:rPr>
              <a:t>Starting with the child’s interests</a:t>
            </a:r>
          </a:p>
          <a:p>
            <a:r>
              <a:rPr lang="en-GB" dirty="0">
                <a:latin typeface="Tahoma" panose="020B0604030504040204" pitchFamily="34" charset="0"/>
                <a:ea typeface="Tahoma" panose="020B0604030504040204" pitchFamily="34" charset="0"/>
                <a:cs typeface="Tahoma" panose="020B0604030504040204" pitchFamily="34" charset="0"/>
              </a:rPr>
              <a:t>Following the child’s lead </a:t>
            </a:r>
          </a:p>
          <a:p>
            <a:r>
              <a:rPr lang="en-GB" dirty="0">
                <a:latin typeface="Tahoma" panose="020B0604030504040204" pitchFamily="34" charset="0"/>
                <a:ea typeface="Tahoma" panose="020B0604030504040204" pitchFamily="34" charset="0"/>
                <a:cs typeface="Tahoma" panose="020B0604030504040204" pitchFamily="34" charset="0"/>
              </a:rPr>
              <a:t>Modelling ways to extend play skills </a:t>
            </a:r>
          </a:p>
          <a:p>
            <a:r>
              <a:rPr lang="en-GB" dirty="0">
                <a:latin typeface="Tahoma" panose="020B0604030504040204" pitchFamily="34" charset="0"/>
                <a:ea typeface="Tahoma" panose="020B0604030504040204" pitchFamily="34" charset="0"/>
                <a:cs typeface="Tahoma" panose="020B0604030504040204" pitchFamily="34" charset="0"/>
              </a:rPr>
              <a:t>Commenting on what children are doing   </a:t>
            </a:r>
          </a:p>
          <a:p>
            <a:r>
              <a:rPr lang="en-GB" dirty="0">
                <a:latin typeface="Tahoma" panose="020B0604030504040204" pitchFamily="34" charset="0"/>
                <a:ea typeface="Tahoma" panose="020B0604030504040204" pitchFamily="34" charset="0"/>
                <a:cs typeface="Tahoma" panose="020B0604030504040204" pitchFamily="34" charset="0"/>
              </a:rPr>
              <a:t>Offering a wide range of resources and environments</a:t>
            </a:r>
          </a:p>
          <a:p>
            <a:endParaRPr lang="en-GB" sz="2000" dirty="0"/>
          </a:p>
          <a:p>
            <a:endParaRPr lang="en-GB" sz="20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14</a:t>
            </a:fld>
            <a:endParaRPr lang="en-US">
              <a:solidFill>
                <a:srgbClr val="FFFFFF"/>
              </a:solidFill>
            </a:endParaRPr>
          </a:p>
        </p:txBody>
      </p:sp>
    </p:spTree>
    <p:extLst>
      <p:ext uri="{BB962C8B-B14F-4D97-AF65-F5344CB8AC3E}">
        <p14:creationId xmlns:p14="http://schemas.microsoft.com/office/powerpoint/2010/main" val="4097825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0" y="218662"/>
            <a:ext cx="10088880" cy="140007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Why is Sharing Play so Important?</a:t>
            </a:r>
          </a:p>
        </p:txBody>
      </p:sp>
      <p:sp>
        <p:nvSpPr>
          <p:cNvPr id="2" name="Content Placeholder 1"/>
          <p:cNvSpPr>
            <a:spLocks noGrp="1"/>
          </p:cNvSpPr>
          <p:nvPr>
            <p:ph idx="1"/>
          </p:nvPr>
        </p:nvSpPr>
        <p:spPr>
          <a:xfrm>
            <a:off x="192505" y="1371600"/>
            <a:ext cx="8722895" cy="4984750"/>
          </a:xfrm>
        </p:spPr>
        <p:txBody>
          <a:bodyPr anchor="ctr">
            <a:normAutofit/>
          </a:bodyPr>
          <a:lstStyle/>
          <a:p>
            <a:pPr marL="109728" indent="0">
              <a:buNone/>
            </a:pPr>
            <a:endParaRPr lang="en-GB" dirty="0">
              <a:latin typeface="Tahoma" panose="020B0604030504040204" pitchFamily="34" charset="0"/>
              <a:ea typeface="Tahoma" panose="020B0604030504040204" pitchFamily="34" charset="0"/>
              <a:cs typeface="Tahoma" panose="020B0604030504040204" pitchFamily="34" charset="0"/>
            </a:endParaRPr>
          </a:p>
          <a:p>
            <a:pPr marL="109728" indent="0">
              <a:lnSpc>
                <a:spcPct val="100000"/>
              </a:lnSpc>
              <a:buNone/>
            </a:pPr>
            <a:r>
              <a:rPr lang="en-GB" dirty="0">
                <a:latin typeface="Tahoma" panose="020B0604030504040204" pitchFamily="34" charset="0"/>
                <a:ea typeface="Tahoma" panose="020B0604030504040204" pitchFamily="34" charset="0"/>
                <a:cs typeface="Tahoma" panose="020B0604030504040204" pitchFamily="34" charset="0"/>
              </a:rPr>
              <a:t>“Peers provide young children with learning experiences they can get in no other way. Because peers interact on an equal footing, they must keep a conversation going, cooperate, and set goals in play. With peers, children form friendships—special relationships marked by attachment and common interests”</a:t>
            </a:r>
            <a:endParaRPr lang="en-GB" i="1" dirty="0">
              <a:latin typeface="Tahoma" panose="020B0604030504040204" pitchFamily="34" charset="0"/>
              <a:ea typeface="Tahoma" panose="020B0604030504040204" pitchFamily="34" charset="0"/>
              <a:cs typeface="Tahoma" panose="020B0604030504040204" pitchFamily="34" charset="0"/>
            </a:endParaRPr>
          </a:p>
          <a:p>
            <a:pPr marL="109728" indent="0">
              <a:buNone/>
            </a:pPr>
            <a:r>
              <a:rPr lang="en-GB" i="1" dirty="0">
                <a:latin typeface="Tahoma" panose="020B0604030504040204" pitchFamily="34" charset="0"/>
                <a:ea typeface="Tahoma" panose="020B0604030504040204" pitchFamily="34" charset="0"/>
                <a:cs typeface="Tahoma" panose="020B0604030504040204" pitchFamily="34" charset="0"/>
              </a:rPr>
              <a:t>Infants, Children, and Adolescents: Berk and Meyers 2015</a:t>
            </a:r>
          </a:p>
          <a:p>
            <a:pPr marL="109728" indent="0">
              <a:buNone/>
            </a:pPr>
            <a:endParaRPr lang="en-GB" dirty="0">
              <a:latin typeface="Tahoma" panose="020B0604030504040204" pitchFamily="34" charset="0"/>
              <a:ea typeface="Tahoma" panose="020B0604030504040204" pitchFamily="34" charset="0"/>
              <a:cs typeface="Tahoma" panose="020B0604030504040204" pitchFamily="34" charset="0"/>
            </a:endParaRPr>
          </a:p>
          <a:p>
            <a:pPr marL="109728" indent="0">
              <a:buNone/>
            </a:pPr>
            <a:endParaRPr lang="en-GB" sz="2200" dirty="0">
              <a:latin typeface="Tahoma" panose="020B0604030504040204" pitchFamily="34" charset="0"/>
              <a:ea typeface="Tahoma" panose="020B0604030504040204" pitchFamily="34" charset="0"/>
              <a:cs typeface="Tahoma" panose="020B0604030504040204" pitchFamily="34" charset="0"/>
            </a:endParaRPr>
          </a:p>
          <a:p>
            <a:pPr marL="109728" indent="0">
              <a:buNone/>
            </a:pPr>
            <a:endParaRPr lang="en-GB" sz="2200" dirty="0">
              <a:latin typeface="Tahoma" panose="020B0604030504040204" pitchFamily="34" charset="0"/>
              <a:ea typeface="Tahoma" panose="020B0604030504040204" pitchFamily="34" charset="0"/>
              <a:cs typeface="Tahoma" panose="020B0604030504040204" pitchFamily="34" charset="0"/>
            </a:endParaRPr>
          </a:p>
          <a:p>
            <a:pPr marL="109728" indent="0">
              <a:buNone/>
            </a:pPr>
            <a:endParaRPr lang="en-GB" sz="2200" dirty="0">
              <a:latin typeface="Tahoma" panose="020B0604030504040204" pitchFamily="34" charset="0"/>
              <a:ea typeface="Tahoma" panose="020B0604030504040204" pitchFamily="34" charset="0"/>
              <a:cs typeface="Tahoma" panose="020B0604030504040204" pitchFamily="34" charset="0"/>
            </a:endParaRP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15</a:t>
            </a:fld>
            <a:endParaRPr lang="en-US">
              <a:solidFill>
                <a:srgbClr val="FFFFFF"/>
              </a:solidFill>
            </a:endParaRPr>
          </a:p>
        </p:txBody>
      </p:sp>
      <p:graphicFrame>
        <p:nvGraphicFramePr>
          <p:cNvPr id="6" name="Content Placeholder 3">
            <a:extLst>
              <a:ext uri="{FF2B5EF4-FFF2-40B4-BE49-F238E27FC236}">
                <a16:creationId xmlns:a16="http://schemas.microsoft.com/office/drawing/2014/main" id="{58C6175C-FB3D-7A68-7B32-B06A36F78F2E}"/>
              </a:ext>
            </a:extLst>
          </p:cNvPr>
          <p:cNvGraphicFramePr>
            <a:graphicFrameLocks/>
          </p:cNvGraphicFramePr>
          <p:nvPr>
            <p:extLst>
              <p:ext uri="{D42A27DB-BD31-4B8C-83A1-F6EECF244321}">
                <p14:modId xmlns:p14="http://schemas.microsoft.com/office/powerpoint/2010/main" val="410079967"/>
              </p:ext>
            </p:extLst>
          </p:nvPr>
        </p:nvGraphicFramePr>
        <p:xfrm>
          <a:off x="450574" y="5049078"/>
          <a:ext cx="8951843" cy="15902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12358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1C248955-C5D9-4344-9330-BFFF8A795FC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6AB376FB-6669-4913-A416-F8B217E45635}"/>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dgm id="{343A4076-B9E0-42D7-93FA-9DD7BB1FC3DD}"/>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graphicEl>
                                              <a:dgm id="{8078B3A8-BFEA-4E02-A157-4C95DCB69F13}"/>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graphicEl>
                                              <a:dgm id="{7D214E80-208A-4483-AC30-9BF06701BD40}"/>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78FD9241-437B-47DF-A49C-5A76E5DC91E4}"/>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graphicEl>
                                              <a:dgm id="{A58FE9DB-E019-4F92-907F-600AD20DBFD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61950" y="627564"/>
            <a:ext cx="9372600"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Supporting Children to Play with Others</a:t>
            </a:r>
          </a:p>
        </p:txBody>
      </p:sp>
      <p:sp>
        <p:nvSpPr>
          <p:cNvPr id="5" name="Content Placeholder 4"/>
          <p:cNvSpPr>
            <a:spLocks noGrp="1"/>
          </p:cNvSpPr>
          <p:nvPr>
            <p:ph idx="1"/>
          </p:nvPr>
        </p:nvSpPr>
        <p:spPr>
          <a:xfrm>
            <a:off x="361950" y="2358913"/>
            <a:ext cx="8422204" cy="4147904"/>
          </a:xfrm>
        </p:spPr>
        <p:txBody>
          <a:bodyPr anchor="ctr">
            <a:normAutofit fontScale="92500" lnSpcReduction="10000"/>
          </a:bodyPr>
          <a:lstStyle/>
          <a:p>
            <a:r>
              <a:rPr lang="en-GB" sz="3200" dirty="0">
                <a:latin typeface="Tahoma" panose="020B0604030504040204" pitchFamily="34" charset="0"/>
                <a:ea typeface="Tahoma" panose="020B0604030504040204" pitchFamily="34" charset="0"/>
                <a:cs typeface="Tahoma" panose="020B0604030504040204" pitchFamily="34" charset="0"/>
              </a:rPr>
              <a:t>Start with play the child enjoys, but is not obsessive about</a:t>
            </a:r>
          </a:p>
          <a:p>
            <a:r>
              <a:rPr lang="en-GB" sz="3200" dirty="0">
                <a:latin typeface="Tahoma" panose="020B0604030504040204" pitchFamily="34" charset="0"/>
                <a:ea typeface="Tahoma" panose="020B0604030504040204" pitchFamily="34" charset="0"/>
                <a:cs typeface="Tahoma" panose="020B0604030504040204" pitchFamily="34" charset="0"/>
              </a:rPr>
              <a:t>Adult offers an appropriate model of shared play </a:t>
            </a:r>
          </a:p>
          <a:p>
            <a:r>
              <a:rPr lang="en-GB" sz="3200" dirty="0">
                <a:latin typeface="Tahoma" panose="020B0604030504040204" pitchFamily="34" charset="0"/>
                <a:ea typeface="Tahoma" panose="020B0604030504040204" pitchFamily="34" charset="0"/>
                <a:cs typeface="Tahoma" panose="020B0604030504040204" pitchFamily="34" charset="0"/>
              </a:rPr>
              <a:t>Encourage gradual acceptance of playing alongside others first</a:t>
            </a:r>
          </a:p>
          <a:p>
            <a:r>
              <a:rPr lang="en-GB" sz="3200" dirty="0">
                <a:latin typeface="Tahoma" panose="020B0604030504040204" pitchFamily="34" charset="0"/>
                <a:ea typeface="Tahoma" panose="020B0604030504040204" pitchFamily="34" charset="0"/>
                <a:cs typeface="Tahoma" panose="020B0604030504040204" pitchFamily="34" charset="0"/>
              </a:rPr>
              <a:t>Create situations where other children can help</a:t>
            </a:r>
          </a:p>
          <a:p>
            <a:r>
              <a:rPr lang="en-GB" sz="3200" dirty="0">
                <a:latin typeface="Tahoma" panose="020B0604030504040204" pitchFamily="34" charset="0"/>
                <a:ea typeface="Tahoma" panose="020B0604030504040204" pitchFamily="34" charset="0"/>
                <a:cs typeface="Tahoma" panose="020B0604030504040204" pitchFamily="34" charset="0"/>
              </a:rPr>
              <a:t>Once shared play begins, help children negotiate and communicate if needed</a:t>
            </a:r>
          </a:p>
          <a:p>
            <a:endParaRPr lang="en-GB" sz="2200" dirty="0"/>
          </a:p>
        </p:txBody>
      </p:sp>
      <p:sp>
        <p:nvSpPr>
          <p:cNvPr id="11"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2" name="Slide Number Placeholder 1"/>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16</a:t>
            </a:fld>
            <a:endParaRPr lang="en-US">
              <a:solidFill>
                <a:srgbClr val="FFFFFF"/>
              </a:solidFill>
            </a:endParaRPr>
          </a:p>
        </p:txBody>
      </p:sp>
    </p:spTree>
    <p:extLst>
      <p:ext uri="{BB962C8B-B14F-4D97-AF65-F5344CB8AC3E}">
        <p14:creationId xmlns:p14="http://schemas.microsoft.com/office/powerpoint/2010/main" val="1426376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Generalising Play Skills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56525382"/>
              </p:ext>
            </p:extLst>
          </p:nvPr>
        </p:nvGraphicFramePr>
        <p:xfrm>
          <a:off x="462114" y="1876301"/>
          <a:ext cx="10891686" cy="43006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17</a:t>
            </a:fld>
            <a:endParaRPr lang="en-US">
              <a:solidFill>
                <a:prstClr val="black"/>
              </a:solidFill>
            </a:endParaRPr>
          </a:p>
        </p:txBody>
      </p:sp>
      <p:sp>
        <p:nvSpPr>
          <p:cNvPr id="7" name="TextBox 6"/>
          <p:cNvSpPr txBox="1"/>
          <p:nvPr/>
        </p:nvSpPr>
        <p:spPr>
          <a:xfrm>
            <a:off x="1900052" y="1876301"/>
            <a:ext cx="184731" cy="369332"/>
          </a:xfrm>
          <a:prstGeom prst="rect">
            <a:avLst/>
          </a:prstGeom>
          <a:noFill/>
        </p:spPr>
        <p:txBody>
          <a:bodyPr wrap="none" rtlCol="0">
            <a:spAutoFit/>
          </a:bodyPr>
          <a:lstStyle/>
          <a:p>
            <a:endParaRPr lang="en-GB" dirty="0"/>
          </a:p>
        </p:txBody>
      </p:sp>
      <p:sp>
        <p:nvSpPr>
          <p:cNvPr id="8" name="TextBox 7"/>
          <p:cNvSpPr txBox="1"/>
          <p:nvPr/>
        </p:nvSpPr>
        <p:spPr>
          <a:xfrm>
            <a:off x="462114" y="4655275"/>
            <a:ext cx="2287979" cy="1323439"/>
          </a:xfrm>
          <a:prstGeom prst="rect">
            <a:avLst/>
          </a:prstGeom>
          <a:noFill/>
        </p:spPr>
        <p:txBody>
          <a:bodyPr wrap="square" rtlCol="0">
            <a:spAutoFit/>
          </a:bodyPr>
          <a:lstStyle/>
          <a:p>
            <a:pPr algn="ctr"/>
            <a:r>
              <a:rPr lang="en-GB" sz="1600" dirty="0"/>
              <a:t>Learning new skills e.g. taking plastic ducks from mum to put into water at bath time</a:t>
            </a:r>
          </a:p>
          <a:p>
            <a:pPr algn="ctr"/>
            <a:endParaRPr lang="en-GB" sz="1600" dirty="0"/>
          </a:p>
        </p:txBody>
      </p:sp>
      <p:sp>
        <p:nvSpPr>
          <p:cNvPr id="9" name="TextBox 8"/>
          <p:cNvSpPr txBox="1"/>
          <p:nvPr/>
        </p:nvSpPr>
        <p:spPr>
          <a:xfrm>
            <a:off x="3200401" y="4624497"/>
            <a:ext cx="2720406" cy="1077218"/>
          </a:xfrm>
          <a:prstGeom prst="rect">
            <a:avLst/>
          </a:prstGeom>
          <a:noFill/>
        </p:spPr>
        <p:txBody>
          <a:bodyPr wrap="square" rtlCol="0">
            <a:spAutoFit/>
          </a:bodyPr>
          <a:lstStyle/>
          <a:p>
            <a:pPr algn="ctr"/>
            <a:r>
              <a:rPr lang="en-GB" sz="1600" dirty="0"/>
              <a:t>Practising new skills</a:t>
            </a:r>
          </a:p>
          <a:p>
            <a:pPr algn="ctr"/>
            <a:r>
              <a:rPr lang="en-GB" sz="1600" dirty="0"/>
              <a:t>to achieve fluency:</a:t>
            </a:r>
          </a:p>
          <a:p>
            <a:pPr algn="ctr"/>
            <a:r>
              <a:rPr lang="en-GB" sz="1600" dirty="0"/>
              <a:t>e.g. finding duck to put </a:t>
            </a:r>
          </a:p>
          <a:p>
            <a:pPr algn="ctr"/>
            <a:r>
              <a:rPr lang="en-GB" sz="1600" dirty="0"/>
              <a:t>into water when bath is run</a:t>
            </a:r>
          </a:p>
        </p:txBody>
      </p:sp>
      <p:sp>
        <p:nvSpPr>
          <p:cNvPr id="10" name="TextBox 9"/>
          <p:cNvSpPr txBox="1"/>
          <p:nvPr/>
        </p:nvSpPr>
        <p:spPr>
          <a:xfrm>
            <a:off x="6578930" y="5035138"/>
            <a:ext cx="184731" cy="369332"/>
          </a:xfrm>
          <a:prstGeom prst="rect">
            <a:avLst/>
          </a:prstGeom>
          <a:noFill/>
        </p:spPr>
        <p:txBody>
          <a:bodyPr wrap="none" rtlCol="0">
            <a:spAutoFit/>
          </a:bodyPr>
          <a:lstStyle/>
          <a:p>
            <a:endParaRPr lang="en-GB" dirty="0"/>
          </a:p>
        </p:txBody>
      </p:sp>
      <p:sp>
        <p:nvSpPr>
          <p:cNvPr id="11" name="TextBox 10"/>
          <p:cNvSpPr txBox="1"/>
          <p:nvPr/>
        </p:nvSpPr>
        <p:spPr>
          <a:xfrm>
            <a:off x="6466858" y="4624497"/>
            <a:ext cx="2000250" cy="1323439"/>
          </a:xfrm>
          <a:prstGeom prst="rect">
            <a:avLst/>
          </a:prstGeom>
          <a:noFill/>
        </p:spPr>
        <p:txBody>
          <a:bodyPr wrap="square" rtlCol="0">
            <a:spAutoFit/>
          </a:bodyPr>
          <a:lstStyle/>
          <a:p>
            <a:pPr algn="ctr"/>
            <a:r>
              <a:rPr lang="en-GB" sz="1600" dirty="0"/>
              <a:t>Using new skills in a variety of ways: e.g. taking bath toys to Grandma’s and using in the bath there</a:t>
            </a:r>
          </a:p>
        </p:txBody>
      </p:sp>
      <p:sp>
        <p:nvSpPr>
          <p:cNvPr id="12" name="TextBox 11"/>
          <p:cNvSpPr txBox="1"/>
          <p:nvPr/>
        </p:nvSpPr>
        <p:spPr>
          <a:xfrm>
            <a:off x="9353551" y="4614298"/>
            <a:ext cx="2000250" cy="1323439"/>
          </a:xfrm>
          <a:prstGeom prst="rect">
            <a:avLst/>
          </a:prstGeom>
          <a:noFill/>
        </p:spPr>
        <p:txBody>
          <a:bodyPr wrap="square" rtlCol="0">
            <a:spAutoFit/>
          </a:bodyPr>
          <a:lstStyle/>
          <a:p>
            <a:pPr algn="ctr"/>
            <a:r>
              <a:rPr lang="en-GB" sz="1600" dirty="0"/>
              <a:t>Identifying situations</a:t>
            </a:r>
          </a:p>
          <a:p>
            <a:pPr algn="ctr"/>
            <a:r>
              <a:rPr lang="en-GB" sz="1600" dirty="0"/>
              <a:t>for using skills: e.g. when paddling pool is running, goes to fetch bath toys </a:t>
            </a:r>
          </a:p>
        </p:txBody>
      </p:sp>
      <p:sp>
        <p:nvSpPr>
          <p:cNvPr id="13" name="TextBox 12"/>
          <p:cNvSpPr txBox="1"/>
          <p:nvPr/>
        </p:nvSpPr>
        <p:spPr>
          <a:xfrm>
            <a:off x="2408338" y="1876456"/>
            <a:ext cx="8341183" cy="461665"/>
          </a:xfrm>
          <a:prstGeom prst="rect">
            <a:avLst/>
          </a:prstGeom>
          <a:noFill/>
        </p:spPr>
        <p:txBody>
          <a:bodyPr wrap="square" rtlCol="0">
            <a:spAutoFit/>
          </a:bodyPr>
          <a:lstStyle/>
          <a:p>
            <a:r>
              <a:rPr lang="en-GB" sz="2400" dirty="0">
                <a:latin typeface="Tahoma" panose="020B0604030504040204" pitchFamily="34" charset="0"/>
                <a:ea typeface="Tahoma" panose="020B0604030504040204" pitchFamily="34" charset="0"/>
                <a:cs typeface="Tahoma" panose="020B0604030504040204" pitchFamily="34" charset="0"/>
              </a:rPr>
              <a:t>The Learning Process for the Generalisation of Play</a:t>
            </a:r>
          </a:p>
        </p:txBody>
      </p:sp>
    </p:spTree>
    <p:extLst>
      <p:ext uri="{BB962C8B-B14F-4D97-AF65-F5344CB8AC3E}">
        <p14:creationId xmlns:p14="http://schemas.microsoft.com/office/powerpoint/2010/main" val="943488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B2F9881A-F241-499D-ADE7-1AF23F5B235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81122A48-5850-4CA8-9A25-7CF993DC5F03}"/>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dgm id="{EA2A0C1A-A756-4BE3-9947-695AA7F47C4C}"/>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graphicEl>
                                              <a:dgm id="{96F734DB-9122-4322-BAE7-18F6D19D8740}"/>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graphicEl>
                                              <a:dgm id="{FF1DDE18-F393-43AC-83AA-C4163754112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4A73CAEE-18F9-4E27-8302-2DF31A4AEFA3}"/>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graphicEl>
                                              <a:dgm id="{0CEC416B-5BC8-453D-807D-CE700D8D385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Discussion</a:t>
            </a:r>
          </a:p>
        </p:txBody>
      </p:sp>
      <p:sp>
        <p:nvSpPr>
          <p:cNvPr id="2" name="Content Placeholder 1"/>
          <p:cNvSpPr>
            <a:spLocks noGrp="1"/>
          </p:cNvSpPr>
          <p:nvPr>
            <p:ph idx="1"/>
          </p:nvPr>
        </p:nvSpPr>
        <p:spPr>
          <a:xfrm>
            <a:off x="609600" y="1481329"/>
            <a:ext cx="8562441" cy="4525963"/>
          </a:xfrm>
        </p:spPr>
        <p:txBody>
          <a:bodyPr>
            <a:normAutofit/>
          </a:bodyPr>
          <a:lstStyle/>
          <a:p>
            <a:pPr marL="109728" indent="0">
              <a:buNone/>
            </a:pPr>
            <a:r>
              <a:rPr lang="en-GB" sz="2800" dirty="0">
                <a:latin typeface="Tahoma" panose="020B0604030504040204" pitchFamily="34" charset="0"/>
                <a:ea typeface="Tahoma" panose="020B0604030504040204" pitchFamily="34" charset="0"/>
                <a:cs typeface="Tahoma" panose="020B0604030504040204" pitchFamily="34" charset="0"/>
              </a:rPr>
              <a:t>Some children need support to generalise and adapt play skills</a:t>
            </a:r>
          </a:p>
          <a:p>
            <a:pPr marL="109728" indent="0">
              <a:buNone/>
            </a:pPr>
            <a:endParaRPr lang="en-GB" sz="2800" dirty="0">
              <a:latin typeface="Tahoma" panose="020B0604030504040204" pitchFamily="34" charset="0"/>
              <a:ea typeface="Tahoma" panose="020B0604030504040204" pitchFamily="34" charset="0"/>
              <a:cs typeface="Tahoma" panose="020B0604030504040204" pitchFamily="34" charset="0"/>
            </a:endParaRPr>
          </a:p>
          <a:p>
            <a:r>
              <a:rPr lang="en-GB" sz="2800" dirty="0">
                <a:latin typeface="Tahoma" panose="020B0604030504040204" pitchFamily="34" charset="0"/>
                <a:ea typeface="Tahoma" panose="020B0604030504040204" pitchFamily="34" charset="0"/>
                <a:cs typeface="Tahoma" panose="020B0604030504040204" pitchFamily="34" charset="0"/>
              </a:rPr>
              <a:t>Suggest ideas to help a child who likes to push dolly in a buggy around the setting generalise this play skill further</a:t>
            </a:r>
          </a:p>
          <a:p>
            <a:pPr marL="0" indent="0">
              <a:buNone/>
            </a:pPr>
            <a:endParaRPr lang="en-GB" sz="2800" dirty="0">
              <a:latin typeface="Tahoma" panose="020B0604030504040204" pitchFamily="34" charset="0"/>
              <a:ea typeface="Tahoma" panose="020B0604030504040204" pitchFamily="34" charset="0"/>
              <a:cs typeface="Tahoma" panose="020B0604030504040204" pitchFamily="34" charset="0"/>
            </a:endParaRPr>
          </a:p>
          <a:p>
            <a:pPr marL="109728" indent="0">
              <a:buNone/>
            </a:pPr>
            <a:endParaRPr lang="en-GB" sz="2800" dirty="0"/>
          </a:p>
          <a:p>
            <a:endParaRPr lang="en-GB" sz="2800" dirty="0"/>
          </a:p>
          <a:p>
            <a:endParaRPr lang="en-GB" sz="2800" dirty="0"/>
          </a:p>
        </p:txBody>
      </p:sp>
      <p:sp>
        <p:nvSpPr>
          <p:cNvPr id="4" name="Slide Number Placeholder 3"/>
          <p:cNvSpPr>
            <a:spLocks noGrp="1"/>
          </p:cNvSpPr>
          <p:nvPr>
            <p:ph type="sldNum" sz="quarter" idx="12"/>
          </p:nvPr>
        </p:nvSpPr>
        <p:spPr/>
        <p:txBody>
          <a:bodyPr/>
          <a:lstStyle/>
          <a:p>
            <a:fld id="{D7E63A33-8271-4DD0-9C48-789913D7C115}" type="slidenum">
              <a:rPr lang="en-US" smtClean="0">
                <a:solidFill>
                  <a:prstClr val="black"/>
                </a:solidFill>
              </a:rPr>
              <a:pPr/>
              <a:t>18</a:t>
            </a:fld>
            <a:endParaRPr lang="en-US">
              <a:solidFill>
                <a:prstClr val="black"/>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70824" y="2102215"/>
            <a:ext cx="2068583" cy="2860707"/>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96575" y="5567259"/>
            <a:ext cx="1247776" cy="656596"/>
          </a:xfrm>
          <a:prstGeom prst="rect">
            <a:avLst/>
          </a:prstGeom>
        </p:spPr>
      </p:pic>
    </p:spTree>
    <p:extLst>
      <p:ext uri="{BB962C8B-B14F-4D97-AF65-F5344CB8AC3E}">
        <p14:creationId xmlns:p14="http://schemas.microsoft.com/office/powerpoint/2010/main" val="1590909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136428" y="627564"/>
            <a:ext cx="7474172"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Summary</a:t>
            </a:r>
          </a:p>
        </p:txBody>
      </p:sp>
      <p:sp>
        <p:nvSpPr>
          <p:cNvPr id="2" name="Content Placeholder 1"/>
          <p:cNvSpPr>
            <a:spLocks noGrp="1"/>
          </p:cNvSpPr>
          <p:nvPr>
            <p:ph idx="1"/>
          </p:nvPr>
        </p:nvSpPr>
        <p:spPr>
          <a:xfrm>
            <a:off x="1136429" y="2278173"/>
            <a:ext cx="6467867" cy="3450613"/>
          </a:xfrm>
        </p:spPr>
        <p:txBody>
          <a:bodyPr anchor="ctr">
            <a:normAutofit/>
          </a:bodyPr>
          <a:lstStyle/>
          <a:p>
            <a:r>
              <a:rPr lang="en-GB" sz="2000" dirty="0">
                <a:latin typeface="Tahoma" panose="020B0604030504040204" pitchFamily="34" charset="0"/>
                <a:ea typeface="Tahoma" panose="020B0604030504040204" pitchFamily="34" charset="0"/>
                <a:cs typeface="Tahoma" panose="020B0604030504040204" pitchFamily="34" charset="0"/>
              </a:rPr>
              <a:t>Play is crucially important in the early years as it underpins learning and all aspects of development</a:t>
            </a:r>
          </a:p>
          <a:p>
            <a:pPr marL="109728" indent="0">
              <a:buNone/>
            </a:pPr>
            <a:r>
              <a:rPr lang="en-GB" sz="2000" dirty="0">
                <a:latin typeface="Tahoma" panose="020B0604030504040204" pitchFamily="34" charset="0"/>
                <a:ea typeface="Tahoma" panose="020B0604030504040204" pitchFamily="34" charset="0"/>
                <a:cs typeface="Tahoma" panose="020B0604030504040204" pitchFamily="34" charset="0"/>
              </a:rPr>
              <a:t> </a:t>
            </a:r>
          </a:p>
          <a:p>
            <a:r>
              <a:rPr lang="en-GB" sz="2000" dirty="0">
                <a:latin typeface="Tahoma" panose="020B0604030504040204" pitchFamily="34" charset="0"/>
                <a:ea typeface="Tahoma" panose="020B0604030504040204" pitchFamily="34" charset="0"/>
                <a:cs typeface="Tahoma" panose="020B0604030504040204" pitchFamily="34" charset="0"/>
              </a:rPr>
              <a:t>Child-led play is central to the EYFS and the Portage Model</a:t>
            </a:r>
          </a:p>
          <a:p>
            <a:pPr marL="109728" indent="0">
              <a:buNone/>
            </a:pPr>
            <a:r>
              <a:rPr lang="en-GB" sz="2000" dirty="0">
                <a:latin typeface="Tahoma" panose="020B0604030504040204" pitchFamily="34" charset="0"/>
                <a:ea typeface="Tahoma" panose="020B0604030504040204" pitchFamily="34" charset="0"/>
                <a:cs typeface="Tahoma" panose="020B0604030504040204" pitchFamily="34" charset="0"/>
              </a:rPr>
              <a:t> </a:t>
            </a:r>
          </a:p>
          <a:p>
            <a:r>
              <a:rPr lang="en-GB" sz="2000" dirty="0">
                <a:latin typeface="Tahoma" panose="020B0604030504040204" pitchFamily="34" charset="0"/>
                <a:ea typeface="Tahoma" panose="020B0604030504040204" pitchFamily="34" charset="0"/>
                <a:cs typeface="Tahoma" panose="020B0604030504040204" pitchFamily="34" charset="0"/>
              </a:rPr>
              <a:t>Early Years practitioners may need to use additional strategies and a structured small steps approach to help children with SEND develop play skills, share play and </a:t>
            </a:r>
            <a:r>
              <a:rPr lang="en-GB" sz="2000">
                <a:latin typeface="Tahoma" panose="020B0604030504040204" pitchFamily="34" charset="0"/>
                <a:ea typeface="Tahoma" panose="020B0604030504040204" pitchFamily="34" charset="0"/>
                <a:cs typeface="Tahoma" panose="020B0604030504040204" pitchFamily="34" charset="0"/>
              </a:rPr>
              <a:t>generalise their skills</a:t>
            </a:r>
            <a:endParaRPr lang="en-GB" sz="2000" dirty="0">
              <a:latin typeface="Tahoma" panose="020B0604030504040204" pitchFamily="34" charset="0"/>
              <a:ea typeface="Tahoma" panose="020B0604030504040204" pitchFamily="34" charset="0"/>
              <a:cs typeface="Tahoma" panose="020B0604030504040204" pitchFamily="34" charset="0"/>
            </a:endParaRPr>
          </a:p>
          <a:p>
            <a:endParaRPr lang="en-GB" sz="2000" dirty="0"/>
          </a:p>
          <a:p>
            <a:endParaRPr lang="en-GB" sz="2000" dirty="0"/>
          </a:p>
          <a:p>
            <a:endParaRPr lang="en-GB" sz="20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19</a:t>
            </a:fld>
            <a:endParaRPr lang="en-US">
              <a:solidFill>
                <a:srgbClr val="FFFFFF"/>
              </a:solidFill>
            </a:endParaRPr>
          </a:p>
        </p:txBody>
      </p:sp>
    </p:spTree>
    <p:extLst>
      <p:ext uri="{BB962C8B-B14F-4D97-AF65-F5344CB8AC3E}">
        <p14:creationId xmlns:p14="http://schemas.microsoft.com/office/powerpoint/2010/main" val="187806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Callout 12"/>
          <p:cNvSpPr/>
          <p:nvPr/>
        </p:nvSpPr>
        <p:spPr>
          <a:xfrm>
            <a:off x="5638672" y="5360368"/>
            <a:ext cx="6008363" cy="1035822"/>
          </a:xfrm>
          <a:prstGeom prst="wedgeEllipseCallout">
            <a:avLst>
              <a:gd name="adj1" fmla="val -32998"/>
              <a:gd name="adj2" fmla="val -235033"/>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practical, immediate, relevant</a:t>
            </a:r>
          </a:p>
        </p:txBody>
      </p:sp>
      <p:sp>
        <p:nvSpPr>
          <p:cNvPr id="4" name="TextBox 3"/>
          <p:cNvSpPr txBox="1"/>
          <p:nvPr/>
        </p:nvSpPr>
        <p:spPr>
          <a:xfrm>
            <a:off x="3866146" y="2682952"/>
            <a:ext cx="4427621" cy="646331"/>
          </a:xfrm>
          <a:prstGeom prst="rect">
            <a:avLst/>
          </a:prstGeom>
          <a:noFill/>
        </p:spPr>
        <p:txBody>
          <a:bodyPr wrap="square" rtlCol="0">
            <a:spAutoFit/>
          </a:bodyPr>
          <a:lstStyle/>
          <a:p>
            <a:r>
              <a:rPr lang="en-GB" sz="3600" dirty="0">
                <a:solidFill>
                  <a:prstClr val="black"/>
                </a:solidFill>
              </a:rPr>
              <a:t>PORTAGE PRINCIPLES</a:t>
            </a:r>
          </a:p>
        </p:txBody>
      </p:sp>
      <p:sp>
        <p:nvSpPr>
          <p:cNvPr id="5" name="Oval Callout 4"/>
          <p:cNvSpPr/>
          <p:nvPr/>
        </p:nvSpPr>
        <p:spPr>
          <a:xfrm>
            <a:off x="655331" y="2226904"/>
            <a:ext cx="1824203" cy="1102378"/>
          </a:xfrm>
          <a:prstGeom prst="wedgeEllipseCallout">
            <a:avLst>
              <a:gd name="adj1" fmla="val 63038"/>
              <a:gd name="adj2" fmla="val 2538"/>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small steps</a:t>
            </a:r>
          </a:p>
        </p:txBody>
      </p:sp>
      <p:sp>
        <p:nvSpPr>
          <p:cNvPr id="6" name="Oval Callout 5"/>
          <p:cNvSpPr/>
          <p:nvPr/>
        </p:nvSpPr>
        <p:spPr>
          <a:xfrm>
            <a:off x="655332" y="1052736"/>
            <a:ext cx="3616465" cy="1102378"/>
          </a:xfrm>
          <a:prstGeom prst="wedgeEllipseCallout">
            <a:avLst>
              <a:gd name="adj1" fmla="val 34746"/>
              <a:gd name="adj2" fmla="val 74101"/>
            </a:avLst>
          </a:prstGeom>
          <a:solidFill>
            <a:schemeClr val="accent1">
              <a:lumMod val="40000"/>
              <a:lumOff val="6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celebrating success</a:t>
            </a:r>
          </a:p>
        </p:txBody>
      </p:sp>
      <p:sp>
        <p:nvSpPr>
          <p:cNvPr id="7" name="Oval Callout 6"/>
          <p:cNvSpPr/>
          <p:nvPr/>
        </p:nvSpPr>
        <p:spPr>
          <a:xfrm>
            <a:off x="2479533" y="332656"/>
            <a:ext cx="3520456" cy="720080"/>
          </a:xfrm>
          <a:prstGeom prst="wedgeEllipseCallout">
            <a:avLst>
              <a:gd name="adj1" fmla="val 24236"/>
              <a:gd name="adj2" fmla="val 174339"/>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partnership</a:t>
            </a:r>
          </a:p>
        </p:txBody>
      </p:sp>
      <p:sp>
        <p:nvSpPr>
          <p:cNvPr id="8" name="Oval Callout 7"/>
          <p:cNvSpPr/>
          <p:nvPr/>
        </p:nvSpPr>
        <p:spPr>
          <a:xfrm>
            <a:off x="5257339" y="1411541"/>
            <a:ext cx="2709515" cy="952337"/>
          </a:xfrm>
          <a:prstGeom prst="wedgeEllipseCallout">
            <a:avLst>
              <a:gd name="adj1" fmla="val -19015"/>
              <a:gd name="adj2" fmla="val 90020"/>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inclusion</a:t>
            </a:r>
          </a:p>
        </p:txBody>
      </p:sp>
      <p:sp>
        <p:nvSpPr>
          <p:cNvPr id="9" name="Oval Callout 8"/>
          <p:cNvSpPr/>
          <p:nvPr/>
        </p:nvSpPr>
        <p:spPr>
          <a:xfrm>
            <a:off x="7810352" y="538913"/>
            <a:ext cx="3648405" cy="1077843"/>
          </a:xfrm>
          <a:prstGeom prst="wedgeEllipseCallout">
            <a:avLst>
              <a:gd name="adj1" fmla="val -47126"/>
              <a:gd name="adj2" fmla="val 106046"/>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generalising skills</a:t>
            </a:r>
          </a:p>
        </p:txBody>
      </p:sp>
      <p:sp>
        <p:nvSpPr>
          <p:cNvPr id="10" name="Oval Callout 9"/>
          <p:cNvSpPr/>
          <p:nvPr/>
        </p:nvSpPr>
        <p:spPr>
          <a:xfrm>
            <a:off x="8496267" y="1752479"/>
            <a:ext cx="3503712" cy="930472"/>
          </a:xfrm>
          <a:prstGeom prst="wedgeEllipseCallout">
            <a:avLst>
              <a:gd name="adj1" fmla="val -53412"/>
              <a:gd name="adj2" fmla="val 41873"/>
            </a:avLst>
          </a:prstGeom>
          <a:solidFill>
            <a:schemeClr val="accent1">
              <a:lumMod val="40000"/>
              <a:lumOff val="6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celebrating diversity</a:t>
            </a:r>
          </a:p>
        </p:txBody>
      </p:sp>
      <p:sp>
        <p:nvSpPr>
          <p:cNvPr id="11" name="Oval Callout 10"/>
          <p:cNvSpPr/>
          <p:nvPr/>
        </p:nvSpPr>
        <p:spPr>
          <a:xfrm>
            <a:off x="9002800" y="3147406"/>
            <a:ext cx="2874745" cy="819798"/>
          </a:xfrm>
          <a:prstGeom prst="wedgeEllipseCallout">
            <a:avLst>
              <a:gd name="adj1" fmla="val -68010"/>
              <a:gd name="adj2" fmla="val -44629"/>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enabling</a:t>
            </a:r>
          </a:p>
        </p:txBody>
      </p:sp>
      <p:sp>
        <p:nvSpPr>
          <p:cNvPr id="14" name="Oval Callout 13"/>
          <p:cNvSpPr/>
          <p:nvPr/>
        </p:nvSpPr>
        <p:spPr>
          <a:xfrm>
            <a:off x="4086492" y="3683273"/>
            <a:ext cx="3335016" cy="843952"/>
          </a:xfrm>
          <a:prstGeom prst="wedgeEllipseCallout">
            <a:avLst>
              <a:gd name="adj1" fmla="val 11335"/>
              <a:gd name="adj2" fmla="val -87310"/>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supporting</a:t>
            </a:r>
          </a:p>
        </p:txBody>
      </p:sp>
      <p:sp>
        <p:nvSpPr>
          <p:cNvPr id="15" name="Oval Callout 14"/>
          <p:cNvSpPr/>
          <p:nvPr/>
        </p:nvSpPr>
        <p:spPr>
          <a:xfrm>
            <a:off x="239349" y="4527225"/>
            <a:ext cx="5760640" cy="1351054"/>
          </a:xfrm>
          <a:prstGeom prst="wedgeEllipseCallout">
            <a:avLst>
              <a:gd name="adj1" fmla="val 15163"/>
              <a:gd name="adj2" fmla="val -109476"/>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whole child, family and community</a:t>
            </a:r>
          </a:p>
        </p:txBody>
      </p:sp>
      <p:sp>
        <p:nvSpPr>
          <p:cNvPr id="16" name="Oval Callout 15"/>
          <p:cNvSpPr/>
          <p:nvPr/>
        </p:nvSpPr>
        <p:spPr>
          <a:xfrm>
            <a:off x="130058" y="3554854"/>
            <a:ext cx="2874745" cy="819798"/>
          </a:xfrm>
          <a:prstGeom prst="wedgeEllipseCallout">
            <a:avLst>
              <a:gd name="adj1" fmla="val 86664"/>
              <a:gd name="adj2" fmla="val -83996"/>
            </a:avLst>
          </a:prstGeom>
          <a:solidFill>
            <a:schemeClr val="accent1">
              <a:lumMod val="40000"/>
              <a:lumOff val="6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being positive</a:t>
            </a:r>
          </a:p>
        </p:txBody>
      </p:sp>
      <p:sp>
        <p:nvSpPr>
          <p:cNvPr id="12" name="Oval Callout 11"/>
          <p:cNvSpPr/>
          <p:nvPr/>
        </p:nvSpPr>
        <p:spPr>
          <a:xfrm>
            <a:off x="7186283" y="4267406"/>
            <a:ext cx="4896543" cy="819798"/>
          </a:xfrm>
          <a:prstGeom prst="wedgeEllipseCallout">
            <a:avLst>
              <a:gd name="adj1" fmla="val -41646"/>
              <a:gd name="adj2" fmla="val -158355"/>
            </a:avLst>
          </a:prstGeom>
          <a:solidFill>
            <a:schemeClr val="accent1">
              <a:lumMod val="40000"/>
              <a:lumOff val="6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looking forward</a:t>
            </a:r>
          </a:p>
        </p:txBody>
      </p:sp>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78795330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2051D-0A30-1ADF-9537-C95798B80565}"/>
              </a:ext>
            </a:extLst>
          </p:cNvPr>
          <p:cNvSpPr>
            <a:spLocks noGrp="1"/>
          </p:cNvSpPr>
          <p:nvPr>
            <p:ph type="title"/>
          </p:nvPr>
        </p:nvSpPr>
        <p:spPr>
          <a:xfrm>
            <a:off x="1136428" y="328864"/>
            <a:ext cx="7474172" cy="1050757"/>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Objectives:</a:t>
            </a:r>
          </a:p>
        </p:txBody>
      </p:sp>
      <p:sp>
        <p:nvSpPr>
          <p:cNvPr id="3" name="Content Placeholder 2">
            <a:extLst>
              <a:ext uri="{FF2B5EF4-FFF2-40B4-BE49-F238E27FC236}">
                <a16:creationId xmlns:a16="http://schemas.microsoft.com/office/drawing/2014/main" id="{C7A687D3-7F96-9E20-FFA4-389946DA00EB}"/>
              </a:ext>
            </a:extLst>
          </p:cNvPr>
          <p:cNvSpPr>
            <a:spLocks noGrp="1"/>
          </p:cNvSpPr>
          <p:nvPr>
            <p:ph idx="1"/>
          </p:nvPr>
        </p:nvSpPr>
        <p:spPr>
          <a:xfrm>
            <a:off x="797386" y="1604211"/>
            <a:ext cx="7778971" cy="4924926"/>
          </a:xfrm>
        </p:spPr>
        <p:txBody>
          <a:bodyPr anchor="ctr">
            <a:normAutofit/>
          </a:bodyPr>
          <a:lstStyle/>
          <a:p>
            <a:pPr marL="0" indent="0">
              <a:buNone/>
            </a:pPr>
            <a:r>
              <a:rPr lang="en-GB" sz="3200" dirty="0">
                <a:latin typeface="Tahoma" panose="020B0604030504040204" pitchFamily="34" charset="0"/>
                <a:ea typeface="Tahoma" panose="020B0604030504040204" pitchFamily="34" charset="0"/>
                <a:cs typeface="Tahoma" panose="020B0604030504040204" pitchFamily="34" charset="0"/>
              </a:rPr>
              <a:t>Participants will be able to:</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Name the four stages of the learning process for the generalisation of play</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State what activities could be used to broaden and develop play skills</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5DB6E42-6297-8AD9-EC84-07BF8FDDC7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4" name="Slide Number Placeholder 3">
            <a:extLst>
              <a:ext uri="{FF2B5EF4-FFF2-40B4-BE49-F238E27FC236}">
                <a16:creationId xmlns:a16="http://schemas.microsoft.com/office/drawing/2014/main" id="{F3CDFE32-E2A0-0DDE-0734-023BE75E7C09}"/>
              </a:ext>
            </a:extLst>
          </p:cNvPr>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21</a:t>
            </a:fld>
            <a:endParaRPr lang="en-US">
              <a:solidFill>
                <a:srgbClr val="FFFFFF"/>
              </a:solidFill>
            </a:endParaRPr>
          </a:p>
        </p:txBody>
      </p:sp>
    </p:spTree>
    <p:extLst>
      <p:ext uri="{BB962C8B-B14F-4D97-AF65-F5344CB8AC3E}">
        <p14:creationId xmlns:p14="http://schemas.microsoft.com/office/powerpoint/2010/main" val="3661057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8331117B5C614AB3084853513CD485" ma:contentTypeVersion="16" ma:contentTypeDescription="Create a new document." ma:contentTypeScope="" ma:versionID="48541348611d71b861e2d76bb2b5b36d">
  <xsd:schema xmlns:xsd="http://www.w3.org/2001/XMLSchema" xmlns:xs="http://www.w3.org/2001/XMLSchema" xmlns:p="http://schemas.microsoft.com/office/2006/metadata/properties" xmlns:ns2="2f0e7918-2d1a-4cbb-a249-96d9e6fc7ce3" xmlns:ns3="e39bad00-0a81-459d-98ff-060fa3001cfe" targetNamespace="http://schemas.microsoft.com/office/2006/metadata/properties" ma:root="true" ma:fieldsID="c34f99ea8e833bfd2c7a4217a31521b0" ns2:_="" ns3:_="">
    <xsd:import namespace="2f0e7918-2d1a-4cbb-a249-96d9e6fc7ce3"/>
    <xsd:import namespace="e39bad00-0a81-459d-98ff-060fa3001cf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LengthInSeconds" minOccurs="0"/>
                <xsd:element ref="ns2:MediaServiceObjectDetectorVersions" minOccurs="0"/>
                <xsd:element ref="ns2:Responsibility"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e7918-2d1a-4cbb-a249-96d9e6fc7c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e94dd69-7f8e-4e91-9e08-58d8221f5fb3"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Responsibility" ma:index="21" nillable="true" ma:displayName="Responsibility" ma:format="Dropdown" ma:list="UserInfo" ma:SharePointGroup="0" ma:internalName="Responsibilit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9bad00-0a81-459d-98ff-060fa3001cf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8dac379-62ca-4452-a710-59b0c0c80ccd}" ma:internalName="TaxCatchAll" ma:showField="CatchAllData" ma:web="e39bad00-0a81-459d-98ff-060fa3001cfe">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f0e7918-2d1a-4cbb-a249-96d9e6fc7ce3">
      <Terms xmlns="http://schemas.microsoft.com/office/infopath/2007/PartnerControls"/>
    </lcf76f155ced4ddcb4097134ff3c332f>
    <TaxCatchAll xmlns="e39bad00-0a81-459d-98ff-060fa3001cfe" xsi:nil="true"/>
    <Responsibility xmlns="2f0e7918-2d1a-4cbb-a249-96d9e6fc7ce3">
      <UserInfo>
        <DisplayName/>
        <AccountId xsi:nil="true"/>
        <AccountType/>
      </UserInfo>
    </Responsibility>
  </documentManagement>
</p:properties>
</file>

<file path=customXml/itemProps1.xml><?xml version="1.0" encoding="utf-8"?>
<ds:datastoreItem xmlns:ds="http://schemas.openxmlformats.org/officeDocument/2006/customXml" ds:itemID="{3EF65F4B-24CF-49F4-8A19-00FFD0BE42A0}"/>
</file>

<file path=customXml/itemProps2.xml><?xml version="1.0" encoding="utf-8"?>
<ds:datastoreItem xmlns:ds="http://schemas.openxmlformats.org/officeDocument/2006/customXml" ds:itemID="{C166DB39-2650-46BC-86AD-CAC9A9A06F2C}"/>
</file>

<file path=customXml/itemProps3.xml><?xml version="1.0" encoding="utf-8"?>
<ds:datastoreItem xmlns:ds="http://schemas.openxmlformats.org/officeDocument/2006/customXml" ds:itemID="{04BE7CC7-2014-415A-ABDE-0ABF5E009F6E}"/>
</file>

<file path=docProps/app.xml><?xml version="1.0" encoding="utf-8"?>
<Properties xmlns="http://schemas.openxmlformats.org/officeDocument/2006/extended-properties" xmlns:vt="http://schemas.openxmlformats.org/officeDocument/2006/docPropsVTypes">
  <Template/>
  <TotalTime>8267</TotalTime>
  <Words>2990</Words>
  <Application>Microsoft Office PowerPoint</Application>
  <PresentationFormat>Widescreen</PresentationFormat>
  <Paragraphs>380</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Symbol</vt:lpstr>
      <vt:lpstr>Tahoma</vt:lpstr>
      <vt:lpstr>Office Theme</vt:lpstr>
      <vt:lpstr>Supporting the Development of Play</vt:lpstr>
      <vt:lpstr>Outcomes for Participants: </vt:lpstr>
      <vt:lpstr>Objectives:</vt:lpstr>
      <vt:lpstr>Play and the Portage Model </vt:lpstr>
      <vt:lpstr>The Importance of Play</vt:lpstr>
      <vt:lpstr>Activity</vt:lpstr>
      <vt:lpstr>Play in the Early Years</vt:lpstr>
      <vt:lpstr>  How children usually learn through play  </vt:lpstr>
      <vt:lpstr> Barriers to developing play.  </vt:lpstr>
      <vt:lpstr>Portage Supports Play Skills</vt:lpstr>
      <vt:lpstr>PowerPoint Presentation</vt:lpstr>
      <vt:lpstr>Having fun: Exploratory Play</vt:lpstr>
      <vt:lpstr>Discussion</vt:lpstr>
      <vt:lpstr>Developing a range of play </vt:lpstr>
      <vt:lpstr>Why is Sharing Play so Important?</vt:lpstr>
      <vt:lpstr>Supporting Children to Play with Others</vt:lpstr>
      <vt:lpstr>Generalising Play Skills</vt:lpstr>
      <vt:lpstr>Discussion</vt:lpstr>
      <vt:lpstr>Summary</vt:lpstr>
      <vt:lpstr>PowerPoint Presentation</vt:lpstr>
      <vt:lpstr>Objectives: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Cathryn</dc:creator>
  <cp:lastModifiedBy>Tracy Harvey - CY EPA</cp:lastModifiedBy>
  <cp:revision>492</cp:revision>
  <cp:lastPrinted>2023-01-09T09:53:06Z</cp:lastPrinted>
  <dcterms:created xsi:type="dcterms:W3CDTF">2015-09-14T10:24:35Z</dcterms:created>
  <dcterms:modified xsi:type="dcterms:W3CDTF">2023-07-05T12:09:02Z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0x010100538331117B5C614AB3084853513CD485</vt:lpwstr>
  </property>
</Properties>
</file>