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notesMasterIdLst>
    <p:notesMasterId r:id="rId39"/>
  </p:notesMasterIdLst>
  <p:handoutMasterIdLst>
    <p:handoutMasterId r:id="rId40"/>
  </p:handoutMasterIdLst>
  <p:sldIdLst>
    <p:sldId id="268" r:id="rId5"/>
    <p:sldId id="285" r:id="rId6"/>
    <p:sldId id="329" r:id="rId7"/>
    <p:sldId id="321" r:id="rId8"/>
    <p:sldId id="301" r:id="rId9"/>
    <p:sldId id="269" r:id="rId10"/>
    <p:sldId id="308" r:id="rId11"/>
    <p:sldId id="270" r:id="rId12"/>
    <p:sldId id="307" r:id="rId13"/>
    <p:sldId id="331" r:id="rId14"/>
    <p:sldId id="327" r:id="rId15"/>
    <p:sldId id="322" r:id="rId16"/>
    <p:sldId id="323" r:id="rId17"/>
    <p:sldId id="324" r:id="rId18"/>
    <p:sldId id="312" r:id="rId19"/>
    <p:sldId id="330" r:id="rId20"/>
    <p:sldId id="303" r:id="rId21"/>
    <p:sldId id="259" r:id="rId22"/>
    <p:sldId id="295" r:id="rId23"/>
    <p:sldId id="296" r:id="rId24"/>
    <p:sldId id="309" r:id="rId25"/>
    <p:sldId id="302" r:id="rId26"/>
    <p:sldId id="260" r:id="rId27"/>
    <p:sldId id="271" r:id="rId28"/>
    <p:sldId id="310" r:id="rId29"/>
    <p:sldId id="273" r:id="rId30"/>
    <p:sldId id="299" r:id="rId31"/>
    <p:sldId id="326" r:id="rId32"/>
    <p:sldId id="325" r:id="rId33"/>
    <p:sldId id="316" r:id="rId34"/>
    <p:sldId id="289" r:id="rId35"/>
    <p:sldId id="313" r:id="rId36"/>
    <p:sldId id="318" r:id="rId37"/>
    <p:sldId id="328" r:id="rId38"/>
  </p:sldIdLst>
  <p:sldSz cx="12192000" cy="6858000"/>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B4F2"/>
    <a:srgbClr val="72BED0"/>
    <a:srgbClr val="8DD5D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BD4E15-3D5B-4EA7-8B0E-94163EF3E3CC}" v="1" dt="2023-07-25T09:55:54.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328" autoAdjust="0"/>
    <p:restoredTop sz="47557" autoAdjust="0"/>
  </p:normalViewPr>
  <p:slideViewPr>
    <p:cSldViewPr snapToGrid="0">
      <p:cViewPr varScale="1">
        <p:scale>
          <a:sx n="54" d="100"/>
          <a:sy n="54" d="100"/>
        </p:scale>
        <p:origin x="2256" y="66"/>
      </p:cViewPr>
      <p:guideLst>
        <p:guide orient="horz" pos="2160"/>
        <p:guide pos="3840"/>
      </p:guideLst>
    </p:cSldViewPr>
  </p:slideViewPr>
  <p:outlineViewPr>
    <p:cViewPr>
      <p:scale>
        <a:sx n="33" d="100"/>
        <a:sy n="33" d="100"/>
      </p:scale>
      <p:origin x="0" y="1738"/>
    </p:cViewPr>
  </p:outlineViewPr>
  <p:notesTextViewPr>
    <p:cViewPr>
      <p:scale>
        <a:sx n="200" d="100"/>
        <a:sy n="200" d="100"/>
      </p:scale>
      <p:origin x="0" y="0"/>
    </p:cViewPr>
  </p:notesTextViewPr>
  <p:notesViewPr>
    <p:cSldViewPr snapToGrid="0">
      <p:cViewPr varScale="1">
        <p:scale>
          <a:sx n="52" d="100"/>
          <a:sy n="52" d="100"/>
        </p:scale>
        <p:origin x="2940"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PA Office Manager" userId="2f56e0bb-f93b-4334-924d-401eca1fb1e7" providerId="ADAL" clId="{DBBD4E15-3D5B-4EA7-8B0E-94163EF3E3CC}"/>
    <pc:docChg chg="modSld">
      <pc:chgData name="NPA Office Manager" userId="2f56e0bb-f93b-4334-924d-401eca1fb1e7" providerId="ADAL" clId="{DBBD4E15-3D5B-4EA7-8B0E-94163EF3E3CC}" dt="2023-08-09T09:46:55.035" v="2" actId="20577"/>
      <pc:docMkLst>
        <pc:docMk/>
      </pc:docMkLst>
      <pc:sldChg chg="modNotesTx">
        <pc:chgData name="NPA Office Manager" userId="2f56e0bb-f93b-4334-924d-401eca1fb1e7" providerId="ADAL" clId="{DBBD4E15-3D5B-4EA7-8B0E-94163EF3E3CC}" dt="2023-08-09T09:46:55.035" v="2" actId="20577"/>
        <pc:sldMkLst>
          <pc:docMk/>
          <pc:sldMk cId="3526906531" sldId="301"/>
        </pc:sldMkLst>
      </pc:sldChg>
      <pc:sldChg chg="modSp modAnim">
        <pc:chgData name="NPA Office Manager" userId="2f56e0bb-f93b-4334-924d-401eca1fb1e7" providerId="ADAL" clId="{DBBD4E15-3D5B-4EA7-8B0E-94163EF3E3CC}" dt="2023-07-25T09:55:54.624" v="0"/>
        <pc:sldMkLst>
          <pc:docMk/>
          <pc:sldMk cId="4232166201" sldId="307"/>
        </pc:sldMkLst>
        <pc:spChg chg="mod">
          <ac:chgData name="NPA Office Manager" userId="2f56e0bb-f93b-4334-924d-401eca1fb1e7" providerId="ADAL" clId="{DBBD4E15-3D5B-4EA7-8B0E-94163EF3E3CC}" dt="2023-07-25T09:55:54.624" v="0"/>
          <ac:spMkLst>
            <pc:docMk/>
            <pc:sldMk cId="4232166201" sldId="307"/>
            <ac:spMk id="6"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0C34D-7636-431F-A9AA-9114D141DBD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C021ACE3-A644-47FD-9887-19A9F76E720A}">
      <dgm:prSet/>
      <dgm:spPr/>
      <dgm:t>
        <a:bodyPr/>
        <a:lstStyle/>
        <a:p>
          <a:r>
            <a:rPr lang="en-GB" dirty="0"/>
            <a:t>To understand the Portage model and how it supports children with SEND</a:t>
          </a:r>
          <a:endParaRPr lang="en-US" dirty="0"/>
        </a:p>
      </dgm:t>
    </dgm:pt>
    <dgm:pt modelId="{BF3FA5F0-BB6C-40E3-870C-EEAC0CA4913C}" type="parTrans" cxnId="{1DD84DA0-A82B-4A82-9ABF-61991542F003}">
      <dgm:prSet/>
      <dgm:spPr/>
      <dgm:t>
        <a:bodyPr/>
        <a:lstStyle/>
        <a:p>
          <a:endParaRPr lang="en-US"/>
        </a:p>
      </dgm:t>
    </dgm:pt>
    <dgm:pt modelId="{15B90F29-79BB-48D5-A5FC-6A993072203B}" type="sibTrans" cxnId="{1DD84DA0-A82B-4A82-9ABF-61991542F003}">
      <dgm:prSet/>
      <dgm:spPr/>
      <dgm:t>
        <a:bodyPr/>
        <a:lstStyle/>
        <a:p>
          <a:endParaRPr lang="en-US"/>
        </a:p>
      </dgm:t>
    </dgm:pt>
    <dgm:pt modelId="{E271B30A-CE2F-45AB-BCE0-516B8E01A902}">
      <dgm:prSet/>
      <dgm:spPr/>
      <dgm:t>
        <a:bodyPr/>
        <a:lstStyle/>
        <a:p>
          <a:r>
            <a:rPr lang="en-GB" dirty="0"/>
            <a:t>To understand the Portage Principles and how they underpin the Portage approach</a:t>
          </a:r>
          <a:endParaRPr lang="en-US" dirty="0"/>
        </a:p>
      </dgm:t>
    </dgm:pt>
    <dgm:pt modelId="{139FCCB1-C7D0-4DBC-A668-90C17A5E6CA8}" type="parTrans" cxnId="{326B7DC8-B91A-4F64-8246-71690F875951}">
      <dgm:prSet/>
      <dgm:spPr/>
      <dgm:t>
        <a:bodyPr/>
        <a:lstStyle/>
        <a:p>
          <a:endParaRPr lang="en-US"/>
        </a:p>
      </dgm:t>
    </dgm:pt>
    <dgm:pt modelId="{A0E1204A-A0D3-4972-B4F4-177C73DC383B}" type="sibTrans" cxnId="{326B7DC8-B91A-4F64-8246-71690F875951}">
      <dgm:prSet/>
      <dgm:spPr/>
      <dgm:t>
        <a:bodyPr/>
        <a:lstStyle/>
        <a:p>
          <a:endParaRPr lang="en-US"/>
        </a:p>
      </dgm:t>
    </dgm:pt>
    <dgm:pt modelId="{28B9E1C5-0A78-40EB-BB43-70050E0343C7}">
      <dgm:prSet/>
      <dgm:spPr/>
      <dgm:t>
        <a:bodyPr/>
        <a:lstStyle/>
        <a:p>
          <a:r>
            <a:rPr lang="en-GB"/>
            <a:t>To recognise the importance of working in partnership with families</a:t>
          </a:r>
          <a:endParaRPr lang="en-US"/>
        </a:p>
      </dgm:t>
    </dgm:pt>
    <dgm:pt modelId="{C556243E-C8C7-433D-8DC0-7A709268D3C6}" type="parTrans" cxnId="{A5FBCFFA-9624-4212-81B0-B95D3C262D65}">
      <dgm:prSet/>
      <dgm:spPr/>
      <dgm:t>
        <a:bodyPr/>
        <a:lstStyle/>
        <a:p>
          <a:endParaRPr lang="en-US"/>
        </a:p>
      </dgm:t>
    </dgm:pt>
    <dgm:pt modelId="{6AB9BD85-2623-4327-8EA1-28465BC07091}" type="sibTrans" cxnId="{A5FBCFFA-9624-4212-81B0-B95D3C262D65}">
      <dgm:prSet/>
      <dgm:spPr/>
      <dgm:t>
        <a:bodyPr/>
        <a:lstStyle/>
        <a:p>
          <a:endParaRPr lang="en-US"/>
        </a:p>
      </dgm:t>
    </dgm:pt>
    <dgm:pt modelId="{34CFD337-F6A6-4043-B47D-1F4F6C8633A7}">
      <dgm:prSet/>
      <dgm:spPr/>
      <dgm:t>
        <a:bodyPr/>
        <a:lstStyle/>
        <a:p>
          <a:r>
            <a:rPr lang="en-GB"/>
            <a:t>To understand the value of Portage in relation to national SEND reforms and new initiatives</a:t>
          </a:r>
          <a:endParaRPr lang="en-US"/>
        </a:p>
      </dgm:t>
    </dgm:pt>
    <dgm:pt modelId="{8AC829B6-DEBF-4D32-9D5C-C7A1ABB017D5}" type="parTrans" cxnId="{F1B5F153-D566-4174-AFFD-2CF7D46E4B3B}">
      <dgm:prSet/>
      <dgm:spPr/>
      <dgm:t>
        <a:bodyPr/>
        <a:lstStyle/>
        <a:p>
          <a:endParaRPr lang="en-US"/>
        </a:p>
      </dgm:t>
    </dgm:pt>
    <dgm:pt modelId="{90B6156E-C989-409A-AECA-BB702AA3A537}" type="sibTrans" cxnId="{F1B5F153-D566-4174-AFFD-2CF7D46E4B3B}">
      <dgm:prSet/>
      <dgm:spPr/>
      <dgm:t>
        <a:bodyPr/>
        <a:lstStyle/>
        <a:p>
          <a:endParaRPr lang="en-US"/>
        </a:p>
      </dgm:t>
    </dgm:pt>
    <dgm:pt modelId="{A55D42BC-873A-46A9-8EDD-14A0B586277F}" type="pres">
      <dgm:prSet presAssocID="{5E90C34D-7636-431F-A9AA-9114D141DBDA}" presName="linear" presStyleCnt="0">
        <dgm:presLayoutVars>
          <dgm:animLvl val="lvl"/>
          <dgm:resizeHandles val="exact"/>
        </dgm:presLayoutVars>
      </dgm:prSet>
      <dgm:spPr/>
    </dgm:pt>
    <dgm:pt modelId="{C299D0E8-EB90-46EB-AFCA-BCBE8B9A23E6}" type="pres">
      <dgm:prSet presAssocID="{C021ACE3-A644-47FD-9887-19A9F76E720A}" presName="parentText" presStyleLbl="node1" presStyleIdx="0" presStyleCnt="4">
        <dgm:presLayoutVars>
          <dgm:chMax val="0"/>
          <dgm:bulletEnabled val="1"/>
        </dgm:presLayoutVars>
      </dgm:prSet>
      <dgm:spPr/>
    </dgm:pt>
    <dgm:pt modelId="{E522E665-215E-4890-BBAC-6E2A8FDD83E0}" type="pres">
      <dgm:prSet presAssocID="{15B90F29-79BB-48D5-A5FC-6A993072203B}" presName="spacer" presStyleCnt="0"/>
      <dgm:spPr/>
    </dgm:pt>
    <dgm:pt modelId="{4F9961E0-BE9A-4BE8-B326-61C8A247CB72}" type="pres">
      <dgm:prSet presAssocID="{E271B30A-CE2F-45AB-BCE0-516B8E01A902}" presName="parentText" presStyleLbl="node1" presStyleIdx="1" presStyleCnt="4">
        <dgm:presLayoutVars>
          <dgm:chMax val="0"/>
          <dgm:bulletEnabled val="1"/>
        </dgm:presLayoutVars>
      </dgm:prSet>
      <dgm:spPr/>
    </dgm:pt>
    <dgm:pt modelId="{F736FB73-597E-4EAF-96C1-596BF139F127}" type="pres">
      <dgm:prSet presAssocID="{A0E1204A-A0D3-4972-B4F4-177C73DC383B}" presName="spacer" presStyleCnt="0"/>
      <dgm:spPr/>
    </dgm:pt>
    <dgm:pt modelId="{661C5F90-2767-442E-A29F-F01FDEB4A7B8}" type="pres">
      <dgm:prSet presAssocID="{28B9E1C5-0A78-40EB-BB43-70050E0343C7}" presName="parentText" presStyleLbl="node1" presStyleIdx="2" presStyleCnt="4">
        <dgm:presLayoutVars>
          <dgm:chMax val="0"/>
          <dgm:bulletEnabled val="1"/>
        </dgm:presLayoutVars>
      </dgm:prSet>
      <dgm:spPr/>
    </dgm:pt>
    <dgm:pt modelId="{992A88C5-8333-492D-8043-E7F1DE98996B}" type="pres">
      <dgm:prSet presAssocID="{6AB9BD85-2623-4327-8EA1-28465BC07091}" presName="spacer" presStyleCnt="0"/>
      <dgm:spPr/>
    </dgm:pt>
    <dgm:pt modelId="{EFFBC602-734F-44BC-8AD7-3D21FAC44445}" type="pres">
      <dgm:prSet presAssocID="{34CFD337-F6A6-4043-B47D-1F4F6C8633A7}" presName="parentText" presStyleLbl="node1" presStyleIdx="3" presStyleCnt="4">
        <dgm:presLayoutVars>
          <dgm:chMax val="0"/>
          <dgm:bulletEnabled val="1"/>
        </dgm:presLayoutVars>
      </dgm:prSet>
      <dgm:spPr/>
    </dgm:pt>
  </dgm:ptLst>
  <dgm:cxnLst>
    <dgm:cxn modelId="{A760470E-5038-4D7D-9358-5214ECE013AF}" type="presOf" srcId="{28B9E1C5-0A78-40EB-BB43-70050E0343C7}" destId="{661C5F90-2767-442E-A29F-F01FDEB4A7B8}" srcOrd="0" destOrd="0" presId="urn:microsoft.com/office/officeart/2005/8/layout/vList2"/>
    <dgm:cxn modelId="{6D3AED36-3C01-48E6-8D7A-2F8BBF9CEB3D}" type="presOf" srcId="{5E90C34D-7636-431F-A9AA-9114D141DBDA}" destId="{A55D42BC-873A-46A9-8EDD-14A0B586277F}" srcOrd="0" destOrd="0" presId="urn:microsoft.com/office/officeart/2005/8/layout/vList2"/>
    <dgm:cxn modelId="{F1B5F153-D566-4174-AFFD-2CF7D46E4B3B}" srcId="{5E90C34D-7636-431F-A9AA-9114D141DBDA}" destId="{34CFD337-F6A6-4043-B47D-1F4F6C8633A7}" srcOrd="3" destOrd="0" parTransId="{8AC829B6-DEBF-4D32-9D5C-C7A1ABB017D5}" sibTransId="{90B6156E-C989-409A-AECA-BB702AA3A537}"/>
    <dgm:cxn modelId="{C0604586-03E3-4791-966A-E64BEC6DA734}" type="presOf" srcId="{E271B30A-CE2F-45AB-BCE0-516B8E01A902}" destId="{4F9961E0-BE9A-4BE8-B326-61C8A247CB72}" srcOrd="0" destOrd="0" presId="urn:microsoft.com/office/officeart/2005/8/layout/vList2"/>
    <dgm:cxn modelId="{1DD84DA0-A82B-4A82-9ABF-61991542F003}" srcId="{5E90C34D-7636-431F-A9AA-9114D141DBDA}" destId="{C021ACE3-A644-47FD-9887-19A9F76E720A}" srcOrd="0" destOrd="0" parTransId="{BF3FA5F0-BB6C-40E3-870C-EEAC0CA4913C}" sibTransId="{15B90F29-79BB-48D5-A5FC-6A993072203B}"/>
    <dgm:cxn modelId="{544F13B8-EDBF-4BA2-9087-CD3F9FFC1D03}" type="presOf" srcId="{34CFD337-F6A6-4043-B47D-1F4F6C8633A7}" destId="{EFFBC602-734F-44BC-8AD7-3D21FAC44445}" srcOrd="0" destOrd="0" presId="urn:microsoft.com/office/officeart/2005/8/layout/vList2"/>
    <dgm:cxn modelId="{326B7DC8-B91A-4F64-8246-71690F875951}" srcId="{5E90C34D-7636-431F-A9AA-9114D141DBDA}" destId="{E271B30A-CE2F-45AB-BCE0-516B8E01A902}" srcOrd="1" destOrd="0" parTransId="{139FCCB1-C7D0-4DBC-A668-90C17A5E6CA8}" sibTransId="{A0E1204A-A0D3-4972-B4F4-177C73DC383B}"/>
    <dgm:cxn modelId="{518005E4-9E5F-47D0-AB98-471C13A91701}" type="presOf" srcId="{C021ACE3-A644-47FD-9887-19A9F76E720A}" destId="{C299D0E8-EB90-46EB-AFCA-BCBE8B9A23E6}" srcOrd="0" destOrd="0" presId="urn:microsoft.com/office/officeart/2005/8/layout/vList2"/>
    <dgm:cxn modelId="{A5FBCFFA-9624-4212-81B0-B95D3C262D65}" srcId="{5E90C34D-7636-431F-A9AA-9114D141DBDA}" destId="{28B9E1C5-0A78-40EB-BB43-70050E0343C7}" srcOrd="2" destOrd="0" parTransId="{C556243E-C8C7-433D-8DC0-7A709268D3C6}" sibTransId="{6AB9BD85-2623-4327-8EA1-28465BC07091}"/>
    <dgm:cxn modelId="{7F849602-0070-480C-A06D-EA434622F4A2}" type="presParOf" srcId="{A55D42BC-873A-46A9-8EDD-14A0B586277F}" destId="{C299D0E8-EB90-46EB-AFCA-BCBE8B9A23E6}" srcOrd="0" destOrd="0" presId="urn:microsoft.com/office/officeart/2005/8/layout/vList2"/>
    <dgm:cxn modelId="{771E74A3-BE86-41F1-8B86-39EAFD92408B}" type="presParOf" srcId="{A55D42BC-873A-46A9-8EDD-14A0B586277F}" destId="{E522E665-215E-4890-BBAC-6E2A8FDD83E0}" srcOrd="1" destOrd="0" presId="urn:microsoft.com/office/officeart/2005/8/layout/vList2"/>
    <dgm:cxn modelId="{97A0469C-E366-4568-8BBC-C103920BF264}" type="presParOf" srcId="{A55D42BC-873A-46A9-8EDD-14A0B586277F}" destId="{4F9961E0-BE9A-4BE8-B326-61C8A247CB72}" srcOrd="2" destOrd="0" presId="urn:microsoft.com/office/officeart/2005/8/layout/vList2"/>
    <dgm:cxn modelId="{F6AC5A7E-814B-4510-853D-FDDC7A882098}" type="presParOf" srcId="{A55D42BC-873A-46A9-8EDD-14A0B586277F}" destId="{F736FB73-597E-4EAF-96C1-596BF139F127}" srcOrd="3" destOrd="0" presId="urn:microsoft.com/office/officeart/2005/8/layout/vList2"/>
    <dgm:cxn modelId="{049D8AD8-3B33-465A-B9D8-6E5800FFA1B7}" type="presParOf" srcId="{A55D42BC-873A-46A9-8EDD-14A0B586277F}" destId="{661C5F90-2767-442E-A29F-F01FDEB4A7B8}" srcOrd="4" destOrd="0" presId="urn:microsoft.com/office/officeart/2005/8/layout/vList2"/>
    <dgm:cxn modelId="{8904DF15-B08B-43BB-9EA1-1DCF69386C7A}" type="presParOf" srcId="{A55D42BC-873A-46A9-8EDD-14A0B586277F}" destId="{992A88C5-8333-492D-8043-E7F1DE98996B}" srcOrd="5" destOrd="0" presId="urn:microsoft.com/office/officeart/2005/8/layout/vList2"/>
    <dgm:cxn modelId="{93FD1930-6CDC-4AC1-9EFB-62BC29CD79CE}" type="presParOf" srcId="{A55D42BC-873A-46A9-8EDD-14A0B586277F}" destId="{EFFBC602-734F-44BC-8AD7-3D21FAC4444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498779-6566-4B66-92D0-B8CFAE443684}" type="doc">
      <dgm:prSet loTypeId="urn:microsoft.com/office/officeart/2005/8/layout/hProcess9" loCatId="process" qsTypeId="urn:microsoft.com/office/officeart/2005/8/quickstyle/simple5" qsCatId="simple" csTypeId="urn:microsoft.com/office/officeart/2005/8/colors/accent1_2" csCatId="accent1" phldr="1"/>
      <dgm:spPr/>
    </dgm:pt>
    <dgm:pt modelId="{E6FDAD2D-7158-45E5-B44F-6CD1CD5D5A9E}">
      <dgm:prSet phldrT="[Text]"/>
      <dgm:spPr/>
      <dgm:t>
        <a:bodyPr/>
        <a:lstStyle/>
        <a:p>
          <a:r>
            <a:rPr lang="en-GB" dirty="0"/>
            <a:t>Practitioners using Portage Principles in their settings</a:t>
          </a:r>
        </a:p>
      </dgm:t>
    </dgm:pt>
    <dgm:pt modelId="{F4B4A01A-AB22-49E8-BDB3-439A5FEEEC0C}" type="parTrans" cxnId="{94236A0F-0342-4316-B84B-23451CD399D6}">
      <dgm:prSet/>
      <dgm:spPr/>
      <dgm:t>
        <a:bodyPr/>
        <a:lstStyle/>
        <a:p>
          <a:endParaRPr lang="en-GB"/>
        </a:p>
      </dgm:t>
    </dgm:pt>
    <dgm:pt modelId="{4FE21C3A-79FE-4D49-BD32-400F4F270FF1}" type="sibTrans" cxnId="{94236A0F-0342-4316-B84B-23451CD399D6}">
      <dgm:prSet/>
      <dgm:spPr/>
      <dgm:t>
        <a:bodyPr/>
        <a:lstStyle/>
        <a:p>
          <a:endParaRPr lang="en-GB"/>
        </a:p>
      </dgm:t>
    </dgm:pt>
    <dgm:pt modelId="{E3D0BF13-5F46-4816-8A4E-1A1F869E905E}">
      <dgm:prSet phldrT="[Text]"/>
      <dgm:spPr/>
      <dgm:t>
        <a:bodyPr/>
        <a:lstStyle/>
        <a:p>
          <a:r>
            <a:rPr lang="en-GB" dirty="0"/>
            <a:t>Practitioners with elements of Home Visiting</a:t>
          </a:r>
        </a:p>
      </dgm:t>
    </dgm:pt>
    <dgm:pt modelId="{2274AFB5-44BD-4A54-A2FE-3B84C039AD98}" type="parTrans" cxnId="{18159FE1-E275-4B6F-8DD2-494832C81652}">
      <dgm:prSet/>
      <dgm:spPr/>
      <dgm:t>
        <a:bodyPr/>
        <a:lstStyle/>
        <a:p>
          <a:endParaRPr lang="en-GB"/>
        </a:p>
      </dgm:t>
    </dgm:pt>
    <dgm:pt modelId="{B7359715-AB7C-434E-9D18-0C25BB21A965}" type="sibTrans" cxnId="{18159FE1-E275-4B6F-8DD2-494832C81652}">
      <dgm:prSet/>
      <dgm:spPr/>
      <dgm:t>
        <a:bodyPr/>
        <a:lstStyle/>
        <a:p>
          <a:endParaRPr lang="en-GB"/>
        </a:p>
      </dgm:t>
    </dgm:pt>
    <dgm:pt modelId="{FF0099C5-DF8D-4396-99C4-28CBCAAAE2F2}">
      <dgm:prSet phldrT="[Text]"/>
      <dgm:spPr/>
      <dgm:t>
        <a:bodyPr/>
        <a:lstStyle/>
        <a:p>
          <a:r>
            <a:rPr lang="en-GB" dirty="0"/>
            <a:t>Fully developed Portage Service, offering Home Visits</a:t>
          </a:r>
        </a:p>
      </dgm:t>
    </dgm:pt>
    <dgm:pt modelId="{CB12A0D3-E565-4CDA-9C21-B3B00E8C2EDF}" type="parTrans" cxnId="{931B8D4A-34EB-4379-B412-693F21823B93}">
      <dgm:prSet/>
      <dgm:spPr/>
      <dgm:t>
        <a:bodyPr/>
        <a:lstStyle/>
        <a:p>
          <a:endParaRPr lang="en-GB"/>
        </a:p>
      </dgm:t>
    </dgm:pt>
    <dgm:pt modelId="{78CE979F-9D66-4CE5-AD49-5BD7724B40FF}" type="sibTrans" cxnId="{931B8D4A-34EB-4379-B412-693F21823B93}">
      <dgm:prSet/>
      <dgm:spPr/>
      <dgm:t>
        <a:bodyPr/>
        <a:lstStyle/>
        <a:p>
          <a:endParaRPr lang="en-GB"/>
        </a:p>
      </dgm:t>
    </dgm:pt>
    <dgm:pt modelId="{79E29A58-BBF6-4EE6-8A09-3709AEEF9A4D}" type="pres">
      <dgm:prSet presAssocID="{D5498779-6566-4B66-92D0-B8CFAE443684}" presName="CompostProcess" presStyleCnt="0">
        <dgm:presLayoutVars>
          <dgm:dir/>
          <dgm:resizeHandles val="exact"/>
        </dgm:presLayoutVars>
      </dgm:prSet>
      <dgm:spPr/>
    </dgm:pt>
    <dgm:pt modelId="{ED8E6004-C597-4524-8102-DC8B9D6D776A}" type="pres">
      <dgm:prSet presAssocID="{D5498779-6566-4B66-92D0-B8CFAE443684}" presName="arrow" presStyleLbl="bgShp" presStyleIdx="0" presStyleCnt="1"/>
      <dgm:spPr/>
    </dgm:pt>
    <dgm:pt modelId="{50AB62D8-E93B-4B5C-8CF3-3324AEF7FA33}" type="pres">
      <dgm:prSet presAssocID="{D5498779-6566-4B66-92D0-B8CFAE443684}" presName="linearProcess" presStyleCnt="0"/>
      <dgm:spPr/>
    </dgm:pt>
    <dgm:pt modelId="{09773D1F-B137-4DCE-822F-F92B482D100E}" type="pres">
      <dgm:prSet presAssocID="{E6FDAD2D-7158-45E5-B44F-6CD1CD5D5A9E}" presName="textNode" presStyleLbl="node1" presStyleIdx="0" presStyleCnt="3">
        <dgm:presLayoutVars>
          <dgm:bulletEnabled val="1"/>
        </dgm:presLayoutVars>
      </dgm:prSet>
      <dgm:spPr/>
    </dgm:pt>
    <dgm:pt modelId="{9CF8A029-0F84-41A5-A1C5-EB0F1ED05E0C}" type="pres">
      <dgm:prSet presAssocID="{4FE21C3A-79FE-4D49-BD32-400F4F270FF1}" presName="sibTrans" presStyleCnt="0"/>
      <dgm:spPr/>
    </dgm:pt>
    <dgm:pt modelId="{8ADFEE39-311D-4796-9104-C9BB59C1EE98}" type="pres">
      <dgm:prSet presAssocID="{E3D0BF13-5F46-4816-8A4E-1A1F869E905E}" presName="textNode" presStyleLbl="node1" presStyleIdx="1" presStyleCnt="3">
        <dgm:presLayoutVars>
          <dgm:bulletEnabled val="1"/>
        </dgm:presLayoutVars>
      </dgm:prSet>
      <dgm:spPr/>
    </dgm:pt>
    <dgm:pt modelId="{84E6E8BD-4574-4399-B30D-7E8F8363C47C}" type="pres">
      <dgm:prSet presAssocID="{B7359715-AB7C-434E-9D18-0C25BB21A965}" presName="sibTrans" presStyleCnt="0"/>
      <dgm:spPr/>
    </dgm:pt>
    <dgm:pt modelId="{7CBF1B54-207A-423E-AF92-6ED82720A6BF}" type="pres">
      <dgm:prSet presAssocID="{FF0099C5-DF8D-4396-99C4-28CBCAAAE2F2}" presName="textNode" presStyleLbl="node1" presStyleIdx="2" presStyleCnt="3" custLinFactNeighborY="2262">
        <dgm:presLayoutVars>
          <dgm:bulletEnabled val="1"/>
        </dgm:presLayoutVars>
      </dgm:prSet>
      <dgm:spPr/>
    </dgm:pt>
  </dgm:ptLst>
  <dgm:cxnLst>
    <dgm:cxn modelId="{94236A0F-0342-4316-B84B-23451CD399D6}" srcId="{D5498779-6566-4B66-92D0-B8CFAE443684}" destId="{E6FDAD2D-7158-45E5-B44F-6CD1CD5D5A9E}" srcOrd="0" destOrd="0" parTransId="{F4B4A01A-AB22-49E8-BDB3-439A5FEEEC0C}" sibTransId="{4FE21C3A-79FE-4D49-BD32-400F4F270FF1}"/>
    <dgm:cxn modelId="{3E58CF29-5B7D-4ED7-ABAA-6268A02E5806}" type="presOf" srcId="{E3D0BF13-5F46-4816-8A4E-1A1F869E905E}" destId="{8ADFEE39-311D-4796-9104-C9BB59C1EE98}" srcOrd="0" destOrd="0" presId="urn:microsoft.com/office/officeart/2005/8/layout/hProcess9"/>
    <dgm:cxn modelId="{8C02D25F-AC0B-4E88-AC76-A00899041223}" type="presOf" srcId="{D5498779-6566-4B66-92D0-B8CFAE443684}" destId="{79E29A58-BBF6-4EE6-8A09-3709AEEF9A4D}" srcOrd="0" destOrd="0" presId="urn:microsoft.com/office/officeart/2005/8/layout/hProcess9"/>
    <dgm:cxn modelId="{FFE69367-9212-4F67-8EEC-B54C08808C78}" type="presOf" srcId="{E6FDAD2D-7158-45E5-B44F-6CD1CD5D5A9E}" destId="{09773D1F-B137-4DCE-822F-F92B482D100E}" srcOrd="0" destOrd="0" presId="urn:microsoft.com/office/officeart/2005/8/layout/hProcess9"/>
    <dgm:cxn modelId="{931B8D4A-34EB-4379-B412-693F21823B93}" srcId="{D5498779-6566-4B66-92D0-B8CFAE443684}" destId="{FF0099C5-DF8D-4396-99C4-28CBCAAAE2F2}" srcOrd="2" destOrd="0" parTransId="{CB12A0D3-E565-4CDA-9C21-B3B00E8C2EDF}" sibTransId="{78CE979F-9D66-4CE5-AD49-5BD7724B40FF}"/>
    <dgm:cxn modelId="{0099E658-5B57-4E62-83C8-33FC40EBC382}" type="presOf" srcId="{FF0099C5-DF8D-4396-99C4-28CBCAAAE2F2}" destId="{7CBF1B54-207A-423E-AF92-6ED82720A6BF}" srcOrd="0" destOrd="0" presId="urn:microsoft.com/office/officeart/2005/8/layout/hProcess9"/>
    <dgm:cxn modelId="{18159FE1-E275-4B6F-8DD2-494832C81652}" srcId="{D5498779-6566-4B66-92D0-B8CFAE443684}" destId="{E3D0BF13-5F46-4816-8A4E-1A1F869E905E}" srcOrd="1" destOrd="0" parTransId="{2274AFB5-44BD-4A54-A2FE-3B84C039AD98}" sibTransId="{B7359715-AB7C-434E-9D18-0C25BB21A965}"/>
    <dgm:cxn modelId="{3E1BDB8F-EC6B-470B-BDF6-388656D00BBE}" type="presParOf" srcId="{79E29A58-BBF6-4EE6-8A09-3709AEEF9A4D}" destId="{ED8E6004-C597-4524-8102-DC8B9D6D776A}" srcOrd="0" destOrd="0" presId="urn:microsoft.com/office/officeart/2005/8/layout/hProcess9"/>
    <dgm:cxn modelId="{C7E12363-5AD8-4D14-9DBF-1CC8E60508CF}" type="presParOf" srcId="{79E29A58-BBF6-4EE6-8A09-3709AEEF9A4D}" destId="{50AB62D8-E93B-4B5C-8CF3-3324AEF7FA33}" srcOrd="1" destOrd="0" presId="urn:microsoft.com/office/officeart/2005/8/layout/hProcess9"/>
    <dgm:cxn modelId="{96577FFF-BEC9-4116-AFF6-80DAB5983238}" type="presParOf" srcId="{50AB62D8-E93B-4B5C-8CF3-3324AEF7FA33}" destId="{09773D1F-B137-4DCE-822F-F92B482D100E}" srcOrd="0" destOrd="0" presId="urn:microsoft.com/office/officeart/2005/8/layout/hProcess9"/>
    <dgm:cxn modelId="{FF9AF83C-F0DE-4232-9C7D-6881AB0C631C}" type="presParOf" srcId="{50AB62D8-E93B-4B5C-8CF3-3324AEF7FA33}" destId="{9CF8A029-0F84-41A5-A1C5-EB0F1ED05E0C}" srcOrd="1" destOrd="0" presId="urn:microsoft.com/office/officeart/2005/8/layout/hProcess9"/>
    <dgm:cxn modelId="{CC12C0FE-E16D-4D96-9F8C-80AAC26800D4}" type="presParOf" srcId="{50AB62D8-E93B-4B5C-8CF3-3324AEF7FA33}" destId="{8ADFEE39-311D-4796-9104-C9BB59C1EE98}" srcOrd="2" destOrd="0" presId="urn:microsoft.com/office/officeart/2005/8/layout/hProcess9"/>
    <dgm:cxn modelId="{839B15A6-205F-4C66-B387-A8B34172D63C}" type="presParOf" srcId="{50AB62D8-E93B-4B5C-8CF3-3324AEF7FA33}" destId="{84E6E8BD-4574-4399-B30D-7E8F8363C47C}" srcOrd="3" destOrd="0" presId="urn:microsoft.com/office/officeart/2005/8/layout/hProcess9"/>
    <dgm:cxn modelId="{80C69FAF-0278-44F3-8959-FAD3FB869893}" type="presParOf" srcId="{50AB62D8-E93B-4B5C-8CF3-3324AEF7FA33}" destId="{7CBF1B54-207A-423E-AF92-6ED82720A6BF}"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6DFA9A-5377-41F0-851F-2ED367D9C3B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06F86830-A4A8-4A23-9D2A-AD352529AF89}">
      <dgm:prSet/>
      <dgm:spPr/>
      <dgm:t>
        <a:bodyPr/>
        <a:lstStyle/>
        <a:p>
          <a:r>
            <a:rPr lang="en-US"/>
            <a:t>Criteria </a:t>
          </a:r>
        </a:p>
      </dgm:t>
    </dgm:pt>
    <dgm:pt modelId="{C90C0422-2CA6-4D1D-8F51-E570333C8230}" type="parTrans" cxnId="{86E8A823-0B7A-4231-B7BF-4347992CD8BD}">
      <dgm:prSet/>
      <dgm:spPr/>
      <dgm:t>
        <a:bodyPr/>
        <a:lstStyle/>
        <a:p>
          <a:endParaRPr lang="en-US"/>
        </a:p>
      </dgm:t>
    </dgm:pt>
    <dgm:pt modelId="{84BC89DC-22A5-45B1-9EE0-48D6D91DB040}" type="sibTrans" cxnId="{86E8A823-0B7A-4231-B7BF-4347992CD8BD}">
      <dgm:prSet/>
      <dgm:spPr/>
      <dgm:t>
        <a:bodyPr/>
        <a:lstStyle/>
        <a:p>
          <a:endParaRPr lang="en-US"/>
        </a:p>
      </dgm:t>
    </dgm:pt>
    <dgm:pt modelId="{6E4FBDFD-C7CC-4B4E-8A92-46D8DA10BE38}">
      <dgm:prSet/>
      <dgm:spPr/>
      <dgm:t>
        <a:bodyPr/>
        <a:lstStyle/>
        <a:p>
          <a:r>
            <a:rPr lang="en-US"/>
            <a:t>Referral pathway</a:t>
          </a:r>
        </a:p>
      </dgm:t>
    </dgm:pt>
    <dgm:pt modelId="{056E5886-10DC-41B8-8AFD-C6B469537D68}" type="parTrans" cxnId="{5729DEFC-05A2-4A77-B736-422EC388C1AE}">
      <dgm:prSet/>
      <dgm:spPr/>
      <dgm:t>
        <a:bodyPr/>
        <a:lstStyle/>
        <a:p>
          <a:endParaRPr lang="en-US"/>
        </a:p>
      </dgm:t>
    </dgm:pt>
    <dgm:pt modelId="{A73B12FC-D44F-410C-AFFB-D177879992BB}" type="sibTrans" cxnId="{5729DEFC-05A2-4A77-B736-422EC388C1AE}">
      <dgm:prSet/>
      <dgm:spPr/>
      <dgm:t>
        <a:bodyPr/>
        <a:lstStyle/>
        <a:p>
          <a:endParaRPr lang="en-US"/>
        </a:p>
      </dgm:t>
    </dgm:pt>
    <dgm:pt modelId="{1E80689D-3ED0-4106-89D8-037B250BE19F}">
      <dgm:prSet/>
      <dgm:spPr/>
      <dgm:t>
        <a:bodyPr/>
        <a:lstStyle/>
        <a:p>
          <a:r>
            <a:rPr lang="en-US"/>
            <a:t>Contact with the family </a:t>
          </a:r>
        </a:p>
      </dgm:t>
    </dgm:pt>
    <dgm:pt modelId="{14927795-C348-4AC4-A871-A20261BDAB1B}" type="parTrans" cxnId="{78C7617F-1062-480E-A26E-30536C8CBA3E}">
      <dgm:prSet/>
      <dgm:spPr/>
      <dgm:t>
        <a:bodyPr/>
        <a:lstStyle/>
        <a:p>
          <a:endParaRPr lang="en-US"/>
        </a:p>
      </dgm:t>
    </dgm:pt>
    <dgm:pt modelId="{164CCF39-3238-45FB-81A7-04CF730EF2B2}" type="sibTrans" cxnId="{78C7617F-1062-480E-A26E-30536C8CBA3E}">
      <dgm:prSet/>
      <dgm:spPr/>
      <dgm:t>
        <a:bodyPr/>
        <a:lstStyle/>
        <a:p>
          <a:endParaRPr lang="en-US"/>
        </a:p>
      </dgm:t>
    </dgm:pt>
    <dgm:pt modelId="{1CDFC18C-37BE-4B0D-9F53-29E3F773B72F}">
      <dgm:prSet/>
      <dgm:spPr/>
      <dgm:t>
        <a:bodyPr/>
        <a:lstStyle/>
        <a:p>
          <a:r>
            <a:rPr lang="en-US"/>
            <a:t>Assess the needs of the child</a:t>
          </a:r>
        </a:p>
      </dgm:t>
    </dgm:pt>
    <dgm:pt modelId="{5C0A2B87-897D-4FC5-9626-2FD6B442FCDC}" type="parTrans" cxnId="{E4FF7715-D9B6-4F74-9382-BEDBFAD95426}">
      <dgm:prSet/>
      <dgm:spPr/>
      <dgm:t>
        <a:bodyPr/>
        <a:lstStyle/>
        <a:p>
          <a:endParaRPr lang="en-US"/>
        </a:p>
      </dgm:t>
    </dgm:pt>
    <dgm:pt modelId="{12ACA9FD-DFA2-4F75-8C57-4C64726AD9B3}" type="sibTrans" cxnId="{E4FF7715-D9B6-4F74-9382-BEDBFAD95426}">
      <dgm:prSet/>
      <dgm:spPr/>
      <dgm:t>
        <a:bodyPr/>
        <a:lstStyle/>
        <a:p>
          <a:endParaRPr lang="en-US"/>
        </a:p>
      </dgm:t>
    </dgm:pt>
    <dgm:pt modelId="{3E74C4B3-1412-4712-AA07-9E430B4BEF36}">
      <dgm:prSet/>
      <dgm:spPr/>
      <dgm:t>
        <a:bodyPr/>
        <a:lstStyle/>
        <a:p>
          <a:r>
            <a:rPr lang="en-US"/>
            <a:t>Offer of Portage involvement</a:t>
          </a:r>
        </a:p>
      </dgm:t>
    </dgm:pt>
    <dgm:pt modelId="{79D952EC-FCC9-4BCC-94CC-C5CF184C6F7F}" type="parTrans" cxnId="{98E651AF-36AF-4122-A9A2-39A61BE066E7}">
      <dgm:prSet/>
      <dgm:spPr/>
      <dgm:t>
        <a:bodyPr/>
        <a:lstStyle/>
        <a:p>
          <a:endParaRPr lang="en-US"/>
        </a:p>
      </dgm:t>
    </dgm:pt>
    <dgm:pt modelId="{A9C7DFB9-B8B2-4A6A-A696-CA7F1AE9CE1C}" type="sibTrans" cxnId="{98E651AF-36AF-4122-A9A2-39A61BE066E7}">
      <dgm:prSet/>
      <dgm:spPr/>
      <dgm:t>
        <a:bodyPr/>
        <a:lstStyle/>
        <a:p>
          <a:endParaRPr lang="en-US"/>
        </a:p>
      </dgm:t>
    </dgm:pt>
    <dgm:pt modelId="{D933ED11-EA52-419C-8070-B1EED91A13FE}" type="pres">
      <dgm:prSet presAssocID="{A96DFA9A-5377-41F0-851F-2ED367D9C3B1}" presName="linear" presStyleCnt="0">
        <dgm:presLayoutVars>
          <dgm:animLvl val="lvl"/>
          <dgm:resizeHandles val="exact"/>
        </dgm:presLayoutVars>
      </dgm:prSet>
      <dgm:spPr/>
    </dgm:pt>
    <dgm:pt modelId="{E0557B1C-5D01-4667-B3F9-BAB2A1EADFAA}" type="pres">
      <dgm:prSet presAssocID="{06F86830-A4A8-4A23-9D2A-AD352529AF89}" presName="parentText" presStyleLbl="node1" presStyleIdx="0" presStyleCnt="5">
        <dgm:presLayoutVars>
          <dgm:chMax val="0"/>
          <dgm:bulletEnabled val="1"/>
        </dgm:presLayoutVars>
      </dgm:prSet>
      <dgm:spPr/>
    </dgm:pt>
    <dgm:pt modelId="{85AC67DA-A4A4-4E3A-886A-35B963C8E38A}" type="pres">
      <dgm:prSet presAssocID="{84BC89DC-22A5-45B1-9EE0-48D6D91DB040}" presName="spacer" presStyleCnt="0"/>
      <dgm:spPr/>
    </dgm:pt>
    <dgm:pt modelId="{8BB44520-2D0D-4B94-B0D8-52AD6ED10045}" type="pres">
      <dgm:prSet presAssocID="{6E4FBDFD-C7CC-4B4E-8A92-46D8DA10BE38}" presName="parentText" presStyleLbl="node1" presStyleIdx="1" presStyleCnt="5">
        <dgm:presLayoutVars>
          <dgm:chMax val="0"/>
          <dgm:bulletEnabled val="1"/>
        </dgm:presLayoutVars>
      </dgm:prSet>
      <dgm:spPr/>
    </dgm:pt>
    <dgm:pt modelId="{A42476D8-F9B8-480D-AFA1-28F376D40D21}" type="pres">
      <dgm:prSet presAssocID="{A73B12FC-D44F-410C-AFFB-D177879992BB}" presName="spacer" presStyleCnt="0"/>
      <dgm:spPr/>
    </dgm:pt>
    <dgm:pt modelId="{CDDCF4D4-53EF-4CC5-84AE-B309B0C90866}" type="pres">
      <dgm:prSet presAssocID="{1E80689D-3ED0-4106-89D8-037B250BE19F}" presName="parentText" presStyleLbl="node1" presStyleIdx="2" presStyleCnt="5">
        <dgm:presLayoutVars>
          <dgm:chMax val="0"/>
          <dgm:bulletEnabled val="1"/>
        </dgm:presLayoutVars>
      </dgm:prSet>
      <dgm:spPr/>
    </dgm:pt>
    <dgm:pt modelId="{898D1F45-A54C-450E-A68E-E634BCEC396B}" type="pres">
      <dgm:prSet presAssocID="{164CCF39-3238-45FB-81A7-04CF730EF2B2}" presName="spacer" presStyleCnt="0"/>
      <dgm:spPr/>
    </dgm:pt>
    <dgm:pt modelId="{D19AA6B0-CAC1-4E28-8AEF-20FB1001BA98}" type="pres">
      <dgm:prSet presAssocID="{1CDFC18C-37BE-4B0D-9F53-29E3F773B72F}" presName="parentText" presStyleLbl="node1" presStyleIdx="3" presStyleCnt="5">
        <dgm:presLayoutVars>
          <dgm:chMax val="0"/>
          <dgm:bulletEnabled val="1"/>
        </dgm:presLayoutVars>
      </dgm:prSet>
      <dgm:spPr/>
    </dgm:pt>
    <dgm:pt modelId="{CE69A1FA-3922-476D-8C3B-75C04BD8922D}" type="pres">
      <dgm:prSet presAssocID="{12ACA9FD-DFA2-4F75-8C57-4C64726AD9B3}" presName="spacer" presStyleCnt="0"/>
      <dgm:spPr/>
    </dgm:pt>
    <dgm:pt modelId="{CAA0C22C-BD03-4048-A8C3-85453851EB84}" type="pres">
      <dgm:prSet presAssocID="{3E74C4B3-1412-4712-AA07-9E430B4BEF36}" presName="parentText" presStyleLbl="node1" presStyleIdx="4" presStyleCnt="5">
        <dgm:presLayoutVars>
          <dgm:chMax val="0"/>
          <dgm:bulletEnabled val="1"/>
        </dgm:presLayoutVars>
      </dgm:prSet>
      <dgm:spPr/>
    </dgm:pt>
  </dgm:ptLst>
  <dgm:cxnLst>
    <dgm:cxn modelId="{0F8A9D06-CF7D-4E0D-BF03-85C5E68B267D}" type="presOf" srcId="{6E4FBDFD-C7CC-4B4E-8A92-46D8DA10BE38}" destId="{8BB44520-2D0D-4B94-B0D8-52AD6ED10045}" srcOrd="0" destOrd="0" presId="urn:microsoft.com/office/officeart/2005/8/layout/vList2"/>
    <dgm:cxn modelId="{E4FF7715-D9B6-4F74-9382-BEDBFAD95426}" srcId="{A96DFA9A-5377-41F0-851F-2ED367D9C3B1}" destId="{1CDFC18C-37BE-4B0D-9F53-29E3F773B72F}" srcOrd="3" destOrd="0" parTransId="{5C0A2B87-897D-4FC5-9626-2FD6B442FCDC}" sibTransId="{12ACA9FD-DFA2-4F75-8C57-4C64726AD9B3}"/>
    <dgm:cxn modelId="{86E8A823-0B7A-4231-B7BF-4347992CD8BD}" srcId="{A96DFA9A-5377-41F0-851F-2ED367D9C3B1}" destId="{06F86830-A4A8-4A23-9D2A-AD352529AF89}" srcOrd="0" destOrd="0" parTransId="{C90C0422-2CA6-4D1D-8F51-E570333C8230}" sibTransId="{84BC89DC-22A5-45B1-9EE0-48D6D91DB040}"/>
    <dgm:cxn modelId="{FC13B124-02F5-49E1-967B-25628F805DFA}" type="presOf" srcId="{1E80689D-3ED0-4106-89D8-037B250BE19F}" destId="{CDDCF4D4-53EF-4CC5-84AE-B309B0C90866}" srcOrd="0" destOrd="0" presId="urn:microsoft.com/office/officeart/2005/8/layout/vList2"/>
    <dgm:cxn modelId="{F0BEC526-5A14-45EE-BCA1-F48A024CF72C}" type="presOf" srcId="{06F86830-A4A8-4A23-9D2A-AD352529AF89}" destId="{E0557B1C-5D01-4667-B3F9-BAB2A1EADFAA}" srcOrd="0" destOrd="0" presId="urn:microsoft.com/office/officeart/2005/8/layout/vList2"/>
    <dgm:cxn modelId="{78C7617F-1062-480E-A26E-30536C8CBA3E}" srcId="{A96DFA9A-5377-41F0-851F-2ED367D9C3B1}" destId="{1E80689D-3ED0-4106-89D8-037B250BE19F}" srcOrd="2" destOrd="0" parTransId="{14927795-C348-4AC4-A871-A20261BDAB1B}" sibTransId="{164CCF39-3238-45FB-81A7-04CF730EF2B2}"/>
    <dgm:cxn modelId="{98E651AF-36AF-4122-A9A2-39A61BE066E7}" srcId="{A96DFA9A-5377-41F0-851F-2ED367D9C3B1}" destId="{3E74C4B3-1412-4712-AA07-9E430B4BEF36}" srcOrd="4" destOrd="0" parTransId="{79D952EC-FCC9-4BCC-94CC-C5CF184C6F7F}" sibTransId="{A9C7DFB9-B8B2-4A6A-A696-CA7F1AE9CE1C}"/>
    <dgm:cxn modelId="{AE99FDBD-2D01-483A-93CA-FDAA531EEB8B}" type="presOf" srcId="{A96DFA9A-5377-41F0-851F-2ED367D9C3B1}" destId="{D933ED11-EA52-419C-8070-B1EED91A13FE}" srcOrd="0" destOrd="0" presId="urn:microsoft.com/office/officeart/2005/8/layout/vList2"/>
    <dgm:cxn modelId="{4D1037BE-01D1-4531-B9A3-6E7717702D1D}" type="presOf" srcId="{1CDFC18C-37BE-4B0D-9F53-29E3F773B72F}" destId="{D19AA6B0-CAC1-4E28-8AEF-20FB1001BA98}" srcOrd="0" destOrd="0" presId="urn:microsoft.com/office/officeart/2005/8/layout/vList2"/>
    <dgm:cxn modelId="{585B96D6-9533-459C-9A7F-D63780F566BA}" type="presOf" srcId="{3E74C4B3-1412-4712-AA07-9E430B4BEF36}" destId="{CAA0C22C-BD03-4048-A8C3-85453851EB84}" srcOrd="0" destOrd="0" presId="urn:microsoft.com/office/officeart/2005/8/layout/vList2"/>
    <dgm:cxn modelId="{5729DEFC-05A2-4A77-B736-422EC388C1AE}" srcId="{A96DFA9A-5377-41F0-851F-2ED367D9C3B1}" destId="{6E4FBDFD-C7CC-4B4E-8A92-46D8DA10BE38}" srcOrd="1" destOrd="0" parTransId="{056E5886-10DC-41B8-8AFD-C6B469537D68}" sibTransId="{A73B12FC-D44F-410C-AFFB-D177879992BB}"/>
    <dgm:cxn modelId="{9D564D0C-2D63-4595-918A-2B0CA5EC5D34}" type="presParOf" srcId="{D933ED11-EA52-419C-8070-B1EED91A13FE}" destId="{E0557B1C-5D01-4667-B3F9-BAB2A1EADFAA}" srcOrd="0" destOrd="0" presId="urn:microsoft.com/office/officeart/2005/8/layout/vList2"/>
    <dgm:cxn modelId="{EA3C4188-B6D5-4A0F-80D3-F012204DE19B}" type="presParOf" srcId="{D933ED11-EA52-419C-8070-B1EED91A13FE}" destId="{85AC67DA-A4A4-4E3A-886A-35B963C8E38A}" srcOrd="1" destOrd="0" presId="urn:microsoft.com/office/officeart/2005/8/layout/vList2"/>
    <dgm:cxn modelId="{279DF883-67A2-4C12-BD05-F6CE3E4FCA3D}" type="presParOf" srcId="{D933ED11-EA52-419C-8070-B1EED91A13FE}" destId="{8BB44520-2D0D-4B94-B0D8-52AD6ED10045}" srcOrd="2" destOrd="0" presId="urn:microsoft.com/office/officeart/2005/8/layout/vList2"/>
    <dgm:cxn modelId="{0D3C07C5-C43E-4247-96FE-5868B24BDB26}" type="presParOf" srcId="{D933ED11-EA52-419C-8070-B1EED91A13FE}" destId="{A42476D8-F9B8-480D-AFA1-28F376D40D21}" srcOrd="3" destOrd="0" presId="urn:microsoft.com/office/officeart/2005/8/layout/vList2"/>
    <dgm:cxn modelId="{E20AF245-04AD-4F36-95CF-884255405E79}" type="presParOf" srcId="{D933ED11-EA52-419C-8070-B1EED91A13FE}" destId="{CDDCF4D4-53EF-4CC5-84AE-B309B0C90866}" srcOrd="4" destOrd="0" presId="urn:microsoft.com/office/officeart/2005/8/layout/vList2"/>
    <dgm:cxn modelId="{C8E170C1-BCB2-4AF5-B6CE-567FF35719AB}" type="presParOf" srcId="{D933ED11-EA52-419C-8070-B1EED91A13FE}" destId="{898D1F45-A54C-450E-A68E-E634BCEC396B}" srcOrd="5" destOrd="0" presId="urn:microsoft.com/office/officeart/2005/8/layout/vList2"/>
    <dgm:cxn modelId="{D1EEF42B-8905-43FC-BE4F-9CC1A5C60235}" type="presParOf" srcId="{D933ED11-EA52-419C-8070-B1EED91A13FE}" destId="{D19AA6B0-CAC1-4E28-8AEF-20FB1001BA98}" srcOrd="6" destOrd="0" presId="urn:microsoft.com/office/officeart/2005/8/layout/vList2"/>
    <dgm:cxn modelId="{74DAD464-A548-4A72-926A-0365AC62D13C}" type="presParOf" srcId="{D933ED11-EA52-419C-8070-B1EED91A13FE}" destId="{CE69A1FA-3922-476D-8C3B-75C04BD8922D}" srcOrd="7" destOrd="0" presId="urn:microsoft.com/office/officeart/2005/8/layout/vList2"/>
    <dgm:cxn modelId="{C2A8219E-6B72-45C3-B2E4-9EB03BA885AA}" type="presParOf" srcId="{D933ED11-EA52-419C-8070-B1EED91A13FE}" destId="{CAA0C22C-BD03-4048-A8C3-85453851EB84}"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BBB23C3-44FD-4541-B7EB-1D778092811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8182D833-39F1-4D99-901A-15BBACA361D9}">
      <dgm:prSet custT="1"/>
      <dgm:spPr/>
      <dgm:t>
        <a:bodyPr/>
        <a:lstStyle/>
        <a:p>
          <a:r>
            <a:rPr lang="en-GB" sz="2400" dirty="0"/>
            <a:t>Relationship with the family and  Holistic Assessment</a:t>
          </a:r>
          <a:endParaRPr lang="en-US" sz="2400" dirty="0"/>
        </a:p>
      </dgm:t>
    </dgm:pt>
    <dgm:pt modelId="{3D26F59F-C667-4404-9B6E-549323C3E6C6}" type="parTrans" cxnId="{1A35450B-3A1E-47CC-856B-3B6D86AAB82A}">
      <dgm:prSet/>
      <dgm:spPr/>
      <dgm:t>
        <a:bodyPr/>
        <a:lstStyle/>
        <a:p>
          <a:endParaRPr lang="en-US"/>
        </a:p>
      </dgm:t>
    </dgm:pt>
    <dgm:pt modelId="{8434702F-FE02-4D0C-B7B2-151984D47FA9}" type="sibTrans" cxnId="{1A35450B-3A1E-47CC-856B-3B6D86AAB82A}">
      <dgm:prSet/>
      <dgm:spPr/>
      <dgm:t>
        <a:bodyPr/>
        <a:lstStyle/>
        <a:p>
          <a:endParaRPr lang="en-US"/>
        </a:p>
      </dgm:t>
    </dgm:pt>
    <dgm:pt modelId="{672D0A38-2CB9-47F6-B74B-E332ADF933BF}">
      <dgm:prSet custT="1"/>
      <dgm:spPr/>
      <dgm:t>
        <a:bodyPr/>
        <a:lstStyle/>
        <a:p>
          <a:r>
            <a:rPr lang="en-GB" sz="2400" dirty="0"/>
            <a:t>Play session where planned activities are  reviewed </a:t>
          </a:r>
          <a:endParaRPr lang="en-US" sz="2400" dirty="0"/>
        </a:p>
      </dgm:t>
    </dgm:pt>
    <dgm:pt modelId="{4E60B7F9-2AAD-4F52-BE5B-90611BE856B3}" type="parTrans" cxnId="{B182683F-DFD4-4AFD-9BA9-BA897ADBF18F}">
      <dgm:prSet/>
      <dgm:spPr/>
      <dgm:t>
        <a:bodyPr/>
        <a:lstStyle/>
        <a:p>
          <a:endParaRPr lang="en-US"/>
        </a:p>
      </dgm:t>
    </dgm:pt>
    <dgm:pt modelId="{E3AF5B16-8A2E-424D-9296-EB6CC3749B5F}" type="sibTrans" cxnId="{B182683F-DFD4-4AFD-9BA9-BA897ADBF18F}">
      <dgm:prSet/>
      <dgm:spPr/>
      <dgm:t>
        <a:bodyPr/>
        <a:lstStyle/>
        <a:p>
          <a:endParaRPr lang="en-US"/>
        </a:p>
      </dgm:t>
    </dgm:pt>
    <dgm:pt modelId="{6659E719-78DE-4897-8DE2-DB83B8D66A7B}">
      <dgm:prSet custT="1"/>
      <dgm:spPr/>
      <dgm:t>
        <a:bodyPr/>
        <a:lstStyle/>
        <a:p>
          <a:r>
            <a:rPr lang="en-GB" sz="2400" dirty="0"/>
            <a:t>New activities tried</a:t>
          </a:r>
          <a:endParaRPr lang="en-US" sz="2400" dirty="0"/>
        </a:p>
      </dgm:t>
    </dgm:pt>
    <dgm:pt modelId="{8DF59E21-C33B-4707-9B83-8E5D8F3EDD17}" type="parTrans" cxnId="{3020EACF-C5D4-4E9B-90ED-11513A87AB2F}">
      <dgm:prSet/>
      <dgm:spPr/>
      <dgm:t>
        <a:bodyPr/>
        <a:lstStyle/>
        <a:p>
          <a:endParaRPr lang="en-US"/>
        </a:p>
      </dgm:t>
    </dgm:pt>
    <dgm:pt modelId="{162CD969-81E5-46F4-94A7-F7D70B982A0E}" type="sibTrans" cxnId="{3020EACF-C5D4-4E9B-90ED-11513A87AB2F}">
      <dgm:prSet/>
      <dgm:spPr/>
      <dgm:t>
        <a:bodyPr/>
        <a:lstStyle/>
        <a:p>
          <a:endParaRPr lang="en-US"/>
        </a:p>
      </dgm:t>
    </dgm:pt>
    <dgm:pt modelId="{46F43CF2-BD77-409A-99D0-1A4FA4659F78}">
      <dgm:prSet custT="1"/>
      <dgm:spPr/>
      <dgm:t>
        <a:bodyPr/>
        <a:lstStyle/>
        <a:p>
          <a:r>
            <a:rPr lang="en-GB" sz="2400" dirty="0"/>
            <a:t>Joint decision what to work on next</a:t>
          </a:r>
          <a:endParaRPr lang="en-US" sz="2400" dirty="0"/>
        </a:p>
      </dgm:t>
    </dgm:pt>
    <dgm:pt modelId="{9A34D207-0B09-491A-AB6F-D245451912C8}" type="parTrans" cxnId="{20CA3239-2854-4012-A78F-F476D690430F}">
      <dgm:prSet/>
      <dgm:spPr/>
      <dgm:t>
        <a:bodyPr/>
        <a:lstStyle/>
        <a:p>
          <a:endParaRPr lang="en-US"/>
        </a:p>
      </dgm:t>
    </dgm:pt>
    <dgm:pt modelId="{C73C8076-CEA5-486C-9A2D-906F423899E9}" type="sibTrans" cxnId="{20CA3239-2854-4012-A78F-F476D690430F}">
      <dgm:prSet/>
      <dgm:spPr/>
      <dgm:t>
        <a:bodyPr/>
        <a:lstStyle/>
        <a:p>
          <a:endParaRPr lang="en-US"/>
        </a:p>
      </dgm:t>
    </dgm:pt>
    <dgm:pt modelId="{E25D1C60-3550-4C14-B99A-13B6CAF02547}">
      <dgm:prSet custT="1"/>
      <dgm:spPr/>
      <dgm:t>
        <a:bodyPr/>
        <a:lstStyle/>
        <a:p>
          <a:r>
            <a:rPr lang="en-GB" sz="2400" dirty="0"/>
            <a:t>Activity charts completed</a:t>
          </a:r>
          <a:endParaRPr lang="en-US" sz="2400" dirty="0"/>
        </a:p>
      </dgm:t>
    </dgm:pt>
    <dgm:pt modelId="{28563FEB-85DD-40CB-974D-B79021F03A06}" type="parTrans" cxnId="{32E934D3-D73D-4212-91A9-715C7289F6BF}">
      <dgm:prSet/>
      <dgm:spPr/>
      <dgm:t>
        <a:bodyPr/>
        <a:lstStyle/>
        <a:p>
          <a:endParaRPr lang="en-US"/>
        </a:p>
      </dgm:t>
    </dgm:pt>
    <dgm:pt modelId="{0509C726-003B-41CF-A92D-2DC6DF0BC764}" type="sibTrans" cxnId="{32E934D3-D73D-4212-91A9-715C7289F6BF}">
      <dgm:prSet/>
      <dgm:spPr/>
      <dgm:t>
        <a:bodyPr/>
        <a:lstStyle/>
        <a:p>
          <a:endParaRPr lang="en-US"/>
        </a:p>
      </dgm:t>
    </dgm:pt>
    <dgm:pt modelId="{B0612FBA-A377-4BC3-8C5D-B50B9078E9CA}">
      <dgm:prSet custT="1"/>
      <dgm:spPr/>
      <dgm:t>
        <a:bodyPr/>
        <a:lstStyle/>
        <a:p>
          <a:r>
            <a:rPr lang="en-GB" sz="2400" dirty="0"/>
            <a:t>Opportunity for families to discuss concerns regarding their child's learning. </a:t>
          </a:r>
          <a:endParaRPr lang="en-US" sz="2400" dirty="0"/>
        </a:p>
      </dgm:t>
    </dgm:pt>
    <dgm:pt modelId="{078F52FB-CB7F-48A7-9ECD-6A5EC5419FC9}" type="parTrans" cxnId="{1E9ECC7B-9C27-4B96-93B0-0E266C8D5654}">
      <dgm:prSet/>
      <dgm:spPr/>
      <dgm:t>
        <a:bodyPr/>
        <a:lstStyle/>
        <a:p>
          <a:endParaRPr lang="en-US"/>
        </a:p>
      </dgm:t>
    </dgm:pt>
    <dgm:pt modelId="{C0E314F1-17E5-4D51-BB42-D56A0D167E75}" type="sibTrans" cxnId="{1E9ECC7B-9C27-4B96-93B0-0E266C8D5654}">
      <dgm:prSet/>
      <dgm:spPr/>
      <dgm:t>
        <a:bodyPr/>
        <a:lstStyle/>
        <a:p>
          <a:endParaRPr lang="en-US"/>
        </a:p>
      </dgm:t>
    </dgm:pt>
    <dgm:pt modelId="{5CDD343C-49B3-43EF-BEBE-465D1255A79E}" type="pres">
      <dgm:prSet presAssocID="{4BBB23C3-44FD-4541-B7EB-1D7780928115}" presName="linear" presStyleCnt="0">
        <dgm:presLayoutVars>
          <dgm:animLvl val="lvl"/>
          <dgm:resizeHandles val="exact"/>
        </dgm:presLayoutVars>
      </dgm:prSet>
      <dgm:spPr/>
    </dgm:pt>
    <dgm:pt modelId="{3B65E82D-5236-4B38-85BB-253563D3EEE1}" type="pres">
      <dgm:prSet presAssocID="{8182D833-39F1-4D99-901A-15BBACA361D9}" presName="parentText" presStyleLbl="node1" presStyleIdx="0" presStyleCnt="6" custLinFactNeighborX="166" custLinFactNeighborY="-1143">
        <dgm:presLayoutVars>
          <dgm:chMax val="0"/>
          <dgm:bulletEnabled val="1"/>
        </dgm:presLayoutVars>
      </dgm:prSet>
      <dgm:spPr/>
    </dgm:pt>
    <dgm:pt modelId="{25B954BE-701D-4D37-94ED-5CE9F56D668C}" type="pres">
      <dgm:prSet presAssocID="{8434702F-FE02-4D0C-B7B2-151984D47FA9}" presName="spacer" presStyleCnt="0"/>
      <dgm:spPr/>
    </dgm:pt>
    <dgm:pt modelId="{B1AA5A04-F277-4B50-BFB3-5B5B5D2CFD54}" type="pres">
      <dgm:prSet presAssocID="{672D0A38-2CB9-47F6-B74B-E332ADF933BF}" presName="parentText" presStyleLbl="node1" presStyleIdx="1" presStyleCnt="6" custLinFactY="-6364" custLinFactNeighborX="-1034" custLinFactNeighborY="-100000">
        <dgm:presLayoutVars>
          <dgm:chMax val="0"/>
          <dgm:bulletEnabled val="1"/>
        </dgm:presLayoutVars>
      </dgm:prSet>
      <dgm:spPr/>
    </dgm:pt>
    <dgm:pt modelId="{B9B6125B-38BD-4F49-BED9-7E6241BBE951}" type="pres">
      <dgm:prSet presAssocID="{E3AF5B16-8A2E-424D-9296-EB6CC3749B5F}" presName="spacer" presStyleCnt="0"/>
      <dgm:spPr/>
    </dgm:pt>
    <dgm:pt modelId="{8478C826-D1AC-45CE-834E-2AEA91ECCB0E}" type="pres">
      <dgm:prSet presAssocID="{6659E719-78DE-4897-8DE2-DB83B8D66A7B}" presName="parentText" presStyleLbl="node1" presStyleIdx="2" presStyleCnt="6">
        <dgm:presLayoutVars>
          <dgm:chMax val="0"/>
          <dgm:bulletEnabled val="1"/>
        </dgm:presLayoutVars>
      </dgm:prSet>
      <dgm:spPr/>
    </dgm:pt>
    <dgm:pt modelId="{F498956C-10C7-47E5-BC1E-0ED8C1AA5AE7}" type="pres">
      <dgm:prSet presAssocID="{162CD969-81E5-46F4-94A7-F7D70B982A0E}" presName="spacer" presStyleCnt="0"/>
      <dgm:spPr/>
    </dgm:pt>
    <dgm:pt modelId="{A108D479-3603-437B-83B1-8F9338EE17C3}" type="pres">
      <dgm:prSet presAssocID="{46F43CF2-BD77-409A-99D0-1A4FA4659F78}" presName="parentText" presStyleLbl="node1" presStyleIdx="3" presStyleCnt="6">
        <dgm:presLayoutVars>
          <dgm:chMax val="0"/>
          <dgm:bulletEnabled val="1"/>
        </dgm:presLayoutVars>
      </dgm:prSet>
      <dgm:spPr/>
    </dgm:pt>
    <dgm:pt modelId="{B3494B36-9552-4AE0-BA28-E11848EFB48C}" type="pres">
      <dgm:prSet presAssocID="{C73C8076-CEA5-486C-9A2D-906F423899E9}" presName="spacer" presStyleCnt="0"/>
      <dgm:spPr/>
    </dgm:pt>
    <dgm:pt modelId="{8C1084FB-AA3F-48BD-9A15-1AA93E2F039B}" type="pres">
      <dgm:prSet presAssocID="{E25D1C60-3550-4C14-B99A-13B6CAF02547}" presName="parentText" presStyleLbl="node1" presStyleIdx="4" presStyleCnt="6" custLinFactNeighborX="2388">
        <dgm:presLayoutVars>
          <dgm:chMax val="0"/>
          <dgm:bulletEnabled val="1"/>
        </dgm:presLayoutVars>
      </dgm:prSet>
      <dgm:spPr/>
    </dgm:pt>
    <dgm:pt modelId="{CF758EDE-4067-40F8-95FF-59FD783B6BE5}" type="pres">
      <dgm:prSet presAssocID="{0509C726-003B-41CF-A92D-2DC6DF0BC764}" presName="spacer" presStyleCnt="0"/>
      <dgm:spPr/>
    </dgm:pt>
    <dgm:pt modelId="{110B75E7-A195-41BC-9864-8EFB590B66BA}" type="pres">
      <dgm:prSet presAssocID="{B0612FBA-A377-4BC3-8C5D-B50B9078E9CA}" presName="parentText" presStyleLbl="node1" presStyleIdx="5" presStyleCnt="6">
        <dgm:presLayoutVars>
          <dgm:chMax val="0"/>
          <dgm:bulletEnabled val="1"/>
        </dgm:presLayoutVars>
      </dgm:prSet>
      <dgm:spPr/>
    </dgm:pt>
  </dgm:ptLst>
  <dgm:cxnLst>
    <dgm:cxn modelId="{1A35450B-3A1E-47CC-856B-3B6D86AAB82A}" srcId="{4BBB23C3-44FD-4541-B7EB-1D7780928115}" destId="{8182D833-39F1-4D99-901A-15BBACA361D9}" srcOrd="0" destOrd="0" parTransId="{3D26F59F-C667-4404-9B6E-549323C3E6C6}" sibTransId="{8434702F-FE02-4D0C-B7B2-151984D47FA9}"/>
    <dgm:cxn modelId="{3DF1460D-6BE7-4872-840F-69AD8B55C483}" type="presOf" srcId="{8182D833-39F1-4D99-901A-15BBACA361D9}" destId="{3B65E82D-5236-4B38-85BB-253563D3EEE1}" srcOrd="0" destOrd="0" presId="urn:microsoft.com/office/officeart/2005/8/layout/vList2"/>
    <dgm:cxn modelId="{3E212D0F-85D8-4895-8C91-928513B50B09}" type="presOf" srcId="{6659E719-78DE-4897-8DE2-DB83B8D66A7B}" destId="{8478C826-D1AC-45CE-834E-2AEA91ECCB0E}" srcOrd="0" destOrd="0" presId="urn:microsoft.com/office/officeart/2005/8/layout/vList2"/>
    <dgm:cxn modelId="{D3F9DB13-CB75-457F-8DF4-9A5384660958}" type="presOf" srcId="{B0612FBA-A377-4BC3-8C5D-B50B9078E9CA}" destId="{110B75E7-A195-41BC-9864-8EFB590B66BA}" srcOrd="0" destOrd="0" presId="urn:microsoft.com/office/officeart/2005/8/layout/vList2"/>
    <dgm:cxn modelId="{20CA3239-2854-4012-A78F-F476D690430F}" srcId="{4BBB23C3-44FD-4541-B7EB-1D7780928115}" destId="{46F43CF2-BD77-409A-99D0-1A4FA4659F78}" srcOrd="3" destOrd="0" parTransId="{9A34D207-0B09-491A-AB6F-D245451912C8}" sibTransId="{C73C8076-CEA5-486C-9A2D-906F423899E9}"/>
    <dgm:cxn modelId="{B182683F-DFD4-4AFD-9BA9-BA897ADBF18F}" srcId="{4BBB23C3-44FD-4541-B7EB-1D7780928115}" destId="{672D0A38-2CB9-47F6-B74B-E332ADF933BF}" srcOrd="1" destOrd="0" parTransId="{4E60B7F9-2AAD-4F52-BE5B-90611BE856B3}" sibTransId="{E3AF5B16-8A2E-424D-9296-EB6CC3749B5F}"/>
    <dgm:cxn modelId="{1E9ECC7B-9C27-4B96-93B0-0E266C8D5654}" srcId="{4BBB23C3-44FD-4541-B7EB-1D7780928115}" destId="{B0612FBA-A377-4BC3-8C5D-B50B9078E9CA}" srcOrd="5" destOrd="0" parTransId="{078F52FB-CB7F-48A7-9ECD-6A5EC5419FC9}" sibTransId="{C0E314F1-17E5-4D51-BB42-D56A0D167E75}"/>
    <dgm:cxn modelId="{79296E86-67A7-4CAD-9A24-081F6B8EC8F7}" type="presOf" srcId="{E25D1C60-3550-4C14-B99A-13B6CAF02547}" destId="{8C1084FB-AA3F-48BD-9A15-1AA93E2F039B}" srcOrd="0" destOrd="0" presId="urn:microsoft.com/office/officeart/2005/8/layout/vList2"/>
    <dgm:cxn modelId="{0A15E88E-9B17-4411-BA31-7A8FCBF878A7}" type="presOf" srcId="{672D0A38-2CB9-47F6-B74B-E332ADF933BF}" destId="{B1AA5A04-F277-4B50-BFB3-5B5B5D2CFD54}" srcOrd="0" destOrd="0" presId="urn:microsoft.com/office/officeart/2005/8/layout/vList2"/>
    <dgm:cxn modelId="{0134DCC5-737E-4292-9FBE-E625003BD951}" type="presOf" srcId="{4BBB23C3-44FD-4541-B7EB-1D7780928115}" destId="{5CDD343C-49B3-43EF-BEBE-465D1255A79E}" srcOrd="0" destOrd="0" presId="urn:microsoft.com/office/officeart/2005/8/layout/vList2"/>
    <dgm:cxn modelId="{3020EACF-C5D4-4E9B-90ED-11513A87AB2F}" srcId="{4BBB23C3-44FD-4541-B7EB-1D7780928115}" destId="{6659E719-78DE-4897-8DE2-DB83B8D66A7B}" srcOrd="2" destOrd="0" parTransId="{8DF59E21-C33B-4707-9B83-8E5D8F3EDD17}" sibTransId="{162CD969-81E5-46F4-94A7-F7D70B982A0E}"/>
    <dgm:cxn modelId="{32E934D3-D73D-4212-91A9-715C7289F6BF}" srcId="{4BBB23C3-44FD-4541-B7EB-1D7780928115}" destId="{E25D1C60-3550-4C14-B99A-13B6CAF02547}" srcOrd="4" destOrd="0" parTransId="{28563FEB-85DD-40CB-974D-B79021F03A06}" sibTransId="{0509C726-003B-41CF-A92D-2DC6DF0BC764}"/>
    <dgm:cxn modelId="{949A8EDC-03CC-4D56-A683-9EEDDDF879F4}" type="presOf" srcId="{46F43CF2-BD77-409A-99D0-1A4FA4659F78}" destId="{A108D479-3603-437B-83B1-8F9338EE17C3}" srcOrd="0" destOrd="0" presId="urn:microsoft.com/office/officeart/2005/8/layout/vList2"/>
    <dgm:cxn modelId="{BE25D7C5-3150-4423-BE6E-393014838BC1}" type="presParOf" srcId="{5CDD343C-49B3-43EF-BEBE-465D1255A79E}" destId="{3B65E82D-5236-4B38-85BB-253563D3EEE1}" srcOrd="0" destOrd="0" presId="urn:microsoft.com/office/officeart/2005/8/layout/vList2"/>
    <dgm:cxn modelId="{0947D01A-A7CA-4D5F-9B53-F3985EBC6F44}" type="presParOf" srcId="{5CDD343C-49B3-43EF-BEBE-465D1255A79E}" destId="{25B954BE-701D-4D37-94ED-5CE9F56D668C}" srcOrd="1" destOrd="0" presId="urn:microsoft.com/office/officeart/2005/8/layout/vList2"/>
    <dgm:cxn modelId="{89DC081A-24A3-40DE-B8D3-C78665A53316}" type="presParOf" srcId="{5CDD343C-49B3-43EF-BEBE-465D1255A79E}" destId="{B1AA5A04-F277-4B50-BFB3-5B5B5D2CFD54}" srcOrd="2" destOrd="0" presId="urn:microsoft.com/office/officeart/2005/8/layout/vList2"/>
    <dgm:cxn modelId="{4A4EE1A4-BE9F-49E7-B8F7-CDE7DAB105B9}" type="presParOf" srcId="{5CDD343C-49B3-43EF-BEBE-465D1255A79E}" destId="{B9B6125B-38BD-4F49-BED9-7E6241BBE951}" srcOrd="3" destOrd="0" presId="urn:microsoft.com/office/officeart/2005/8/layout/vList2"/>
    <dgm:cxn modelId="{950ACA1B-728E-4A9C-AD1E-FE6929A2EA3E}" type="presParOf" srcId="{5CDD343C-49B3-43EF-BEBE-465D1255A79E}" destId="{8478C826-D1AC-45CE-834E-2AEA91ECCB0E}" srcOrd="4" destOrd="0" presId="urn:microsoft.com/office/officeart/2005/8/layout/vList2"/>
    <dgm:cxn modelId="{4FFFC004-CA18-4A03-99B5-78C9D92E117E}" type="presParOf" srcId="{5CDD343C-49B3-43EF-BEBE-465D1255A79E}" destId="{F498956C-10C7-47E5-BC1E-0ED8C1AA5AE7}" srcOrd="5" destOrd="0" presId="urn:microsoft.com/office/officeart/2005/8/layout/vList2"/>
    <dgm:cxn modelId="{5B7C9D06-90ED-42DE-A6ED-058B275C4477}" type="presParOf" srcId="{5CDD343C-49B3-43EF-BEBE-465D1255A79E}" destId="{A108D479-3603-437B-83B1-8F9338EE17C3}" srcOrd="6" destOrd="0" presId="urn:microsoft.com/office/officeart/2005/8/layout/vList2"/>
    <dgm:cxn modelId="{1604DAAE-8FB9-47A0-946E-2C1D851C519B}" type="presParOf" srcId="{5CDD343C-49B3-43EF-BEBE-465D1255A79E}" destId="{B3494B36-9552-4AE0-BA28-E11848EFB48C}" srcOrd="7" destOrd="0" presId="urn:microsoft.com/office/officeart/2005/8/layout/vList2"/>
    <dgm:cxn modelId="{48570827-0D5B-49FD-B8E0-C8EB0308DAFF}" type="presParOf" srcId="{5CDD343C-49B3-43EF-BEBE-465D1255A79E}" destId="{8C1084FB-AA3F-48BD-9A15-1AA93E2F039B}" srcOrd="8" destOrd="0" presId="urn:microsoft.com/office/officeart/2005/8/layout/vList2"/>
    <dgm:cxn modelId="{6D97F0E2-3B32-4263-92F3-45055B3AA3D3}" type="presParOf" srcId="{5CDD343C-49B3-43EF-BEBE-465D1255A79E}" destId="{CF758EDE-4067-40F8-95FF-59FD783B6BE5}" srcOrd="9" destOrd="0" presId="urn:microsoft.com/office/officeart/2005/8/layout/vList2"/>
    <dgm:cxn modelId="{6DC34E9F-72FC-4823-8F62-B514D6C57091}" type="presParOf" srcId="{5CDD343C-49B3-43EF-BEBE-465D1255A79E}" destId="{110B75E7-A195-41BC-9864-8EFB590B66BA}" srcOrd="1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8DA66A4-E0F0-4A2A-9D12-3484E2250634}" type="doc">
      <dgm:prSet loTypeId="urn:microsoft.com/office/officeart/2005/8/layout/process3" loCatId="process" qsTypeId="urn:microsoft.com/office/officeart/2005/8/quickstyle/simple1" qsCatId="simple" csTypeId="urn:microsoft.com/office/officeart/2005/8/colors/colorful1" csCatId="colorful" phldr="1"/>
      <dgm:spPr/>
    </dgm:pt>
    <dgm:pt modelId="{C911245D-8422-4524-847D-1DF45D935C36}">
      <dgm:prSet phldrT="[Text]"/>
      <dgm:spPr>
        <a:solidFill>
          <a:srgbClr val="0070C0"/>
        </a:solidFill>
      </dgm:spPr>
      <dgm:t>
        <a:bodyPr/>
        <a:lstStyle/>
        <a:p>
          <a:r>
            <a:rPr lang="en-GB" dirty="0"/>
            <a:t>A Unique Child </a:t>
          </a:r>
        </a:p>
      </dgm:t>
    </dgm:pt>
    <dgm:pt modelId="{3B760A70-51AF-4292-B5B7-93773946FE99}" type="parTrans" cxnId="{96321C76-5669-4002-8D63-B2D033ECF6DD}">
      <dgm:prSet/>
      <dgm:spPr/>
      <dgm:t>
        <a:bodyPr/>
        <a:lstStyle/>
        <a:p>
          <a:endParaRPr lang="en-GB"/>
        </a:p>
      </dgm:t>
    </dgm:pt>
    <dgm:pt modelId="{12DC203A-6398-482F-A2F3-054EB2C39898}" type="sibTrans" cxnId="{96321C76-5669-4002-8D63-B2D033ECF6DD}">
      <dgm:prSet/>
      <dgm:spPr/>
      <dgm:t>
        <a:bodyPr/>
        <a:lstStyle/>
        <a:p>
          <a:endParaRPr lang="en-GB"/>
        </a:p>
      </dgm:t>
    </dgm:pt>
    <dgm:pt modelId="{AB859B53-DDBC-46A0-8358-E441EBFEE1EB}">
      <dgm:prSet phldrT="[Text]"/>
      <dgm:spPr>
        <a:solidFill>
          <a:srgbClr val="00B050"/>
        </a:solidFill>
      </dgm:spPr>
      <dgm:t>
        <a:bodyPr/>
        <a:lstStyle/>
        <a:p>
          <a:r>
            <a:rPr lang="en-GB" dirty="0"/>
            <a:t>Enabling Environments</a:t>
          </a:r>
        </a:p>
      </dgm:t>
    </dgm:pt>
    <dgm:pt modelId="{E8474156-10F1-4C62-9674-808420635D0C}" type="parTrans" cxnId="{BFE26611-E2E7-4186-B028-4B96BBB9957D}">
      <dgm:prSet/>
      <dgm:spPr/>
      <dgm:t>
        <a:bodyPr/>
        <a:lstStyle/>
        <a:p>
          <a:endParaRPr lang="en-GB"/>
        </a:p>
      </dgm:t>
    </dgm:pt>
    <dgm:pt modelId="{8E9C091E-80D9-4B79-AB8E-4141F60D995A}" type="sibTrans" cxnId="{BFE26611-E2E7-4186-B028-4B96BBB9957D}">
      <dgm:prSet/>
      <dgm:spPr/>
      <dgm:t>
        <a:bodyPr/>
        <a:lstStyle/>
        <a:p>
          <a:endParaRPr lang="en-GB"/>
        </a:p>
      </dgm:t>
    </dgm:pt>
    <dgm:pt modelId="{C1A0DA00-9F23-47ED-BC51-B74F85293FC0}">
      <dgm:prSet phldrT="[Text]"/>
      <dgm:spPr>
        <a:solidFill>
          <a:schemeClr val="accent3"/>
        </a:solidFill>
      </dgm:spPr>
      <dgm:t>
        <a:bodyPr/>
        <a:lstStyle/>
        <a:p>
          <a:r>
            <a:rPr lang="en-GB" dirty="0"/>
            <a:t>Learning and Development</a:t>
          </a:r>
        </a:p>
      </dgm:t>
    </dgm:pt>
    <dgm:pt modelId="{8D33A1CF-1CDB-463A-B6DA-3F2259D39942}" type="parTrans" cxnId="{331F63BD-A502-4978-971E-3456498801CD}">
      <dgm:prSet/>
      <dgm:spPr/>
      <dgm:t>
        <a:bodyPr/>
        <a:lstStyle/>
        <a:p>
          <a:endParaRPr lang="en-GB"/>
        </a:p>
      </dgm:t>
    </dgm:pt>
    <dgm:pt modelId="{B2D75896-426B-4605-985B-4348544897D0}" type="sibTrans" cxnId="{331F63BD-A502-4978-971E-3456498801CD}">
      <dgm:prSet/>
      <dgm:spPr/>
      <dgm:t>
        <a:bodyPr/>
        <a:lstStyle/>
        <a:p>
          <a:endParaRPr lang="en-GB"/>
        </a:p>
      </dgm:t>
    </dgm:pt>
    <dgm:pt modelId="{3CF688FC-50EC-484A-99B6-C9A42167C1B7}">
      <dgm:prSet/>
      <dgm:spPr>
        <a:solidFill>
          <a:srgbClr val="7030A0"/>
        </a:solidFill>
      </dgm:spPr>
      <dgm:t>
        <a:bodyPr/>
        <a:lstStyle/>
        <a:p>
          <a:r>
            <a:rPr lang="en-GB" dirty="0"/>
            <a:t>Positive Relationships</a:t>
          </a:r>
        </a:p>
      </dgm:t>
    </dgm:pt>
    <dgm:pt modelId="{413C2A54-8668-4983-A149-0D0614B269EF}" type="parTrans" cxnId="{22E1AAB1-ECB9-4506-9386-006D1B8C839D}">
      <dgm:prSet/>
      <dgm:spPr/>
      <dgm:t>
        <a:bodyPr/>
        <a:lstStyle/>
        <a:p>
          <a:endParaRPr lang="en-GB"/>
        </a:p>
      </dgm:t>
    </dgm:pt>
    <dgm:pt modelId="{D15F81BE-0A1E-4779-9F4B-3E384ABDEB83}" type="sibTrans" cxnId="{22E1AAB1-ECB9-4506-9386-006D1B8C839D}">
      <dgm:prSet/>
      <dgm:spPr/>
      <dgm:t>
        <a:bodyPr/>
        <a:lstStyle/>
        <a:p>
          <a:endParaRPr lang="en-GB"/>
        </a:p>
      </dgm:t>
    </dgm:pt>
    <dgm:pt modelId="{39937C1E-A4D4-47D5-B982-70148080CAEC}">
      <dgm:prSet/>
      <dgm:spPr/>
      <dgm:t>
        <a:bodyPr/>
        <a:lstStyle/>
        <a:p>
          <a:r>
            <a:rPr lang="en-GB"/>
            <a:t>Celebrating diversity</a:t>
          </a:r>
        </a:p>
      </dgm:t>
    </dgm:pt>
    <dgm:pt modelId="{9EF12DB8-56E7-49B5-998B-AFAFF21F4A4A}" type="parTrans" cxnId="{9E6F1A3F-B2E9-46D8-8E2D-AEE7B00FE65D}">
      <dgm:prSet/>
      <dgm:spPr/>
      <dgm:t>
        <a:bodyPr/>
        <a:lstStyle/>
        <a:p>
          <a:endParaRPr lang="en-GB"/>
        </a:p>
      </dgm:t>
    </dgm:pt>
    <dgm:pt modelId="{DA1CA130-012C-4D43-9F38-0396843966B5}" type="sibTrans" cxnId="{9E6F1A3F-B2E9-46D8-8E2D-AEE7B00FE65D}">
      <dgm:prSet/>
      <dgm:spPr/>
      <dgm:t>
        <a:bodyPr/>
        <a:lstStyle/>
        <a:p>
          <a:endParaRPr lang="en-GB"/>
        </a:p>
      </dgm:t>
    </dgm:pt>
    <dgm:pt modelId="{D8C05738-65E5-4A98-913B-C06DFFFDFD47}">
      <dgm:prSet/>
      <dgm:spPr/>
      <dgm:t>
        <a:bodyPr/>
        <a:lstStyle/>
        <a:p>
          <a:r>
            <a:rPr lang="en-GB" dirty="0"/>
            <a:t>Whole child, family and community</a:t>
          </a:r>
        </a:p>
      </dgm:t>
    </dgm:pt>
    <dgm:pt modelId="{05D878D5-0724-4B00-B805-276D6C040DCB}" type="parTrans" cxnId="{6D88B30D-57F3-4C7E-8EB3-7E2A5B208288}">
      <dgm:prSet/>
      <dgm:spPr/>
      <dgm:t>
        <a:bodyPr/>
        <a:lstStyle/>
        <a:p>
          <a:endParaRPr lang="en-GB"/>
        </a:p>
      </dgm:t>
    </dgm:pt>
    <dgm:pt modelId="{7BB7028A-269F-45F6-B993-D3C220016BC6}" type="sibTrans" cxnId="{6D88B30D-57F3-4C7E-8EB3-7E2A5B208288}">
      <dgm:prSet/>
      <dgm:spPr/>
      <dgm:t>
        <a:bodyPr/>
        <a:lstStyle/>
        <a:p>
          <a:endParaRPr lang="en-GB"/>
        </a:p>
      </dgm:t>
    </dgm:pt>
    <dgm:pt modelId="{FC327C0B-341D-4F39-87E1-894025E365CB}">
      <dgm:prSet/>
      <dgm:spPr/>
      <dgm:t>
        <a:bodyPr/>
        <a:lstStyle/>
        <a:p>
          <a:r>
            <a:rPr lang="en-GB"/>
            <a:t>Partnerships</a:t>
          </a:r>
        </a:p>
      </dgm:t>
    </dgm:pt>
    <dgm:pt modelId="{CCF2D694-E842-4160-B164-3FC361C4C0CF}" type="parTrans" cxnId="{757DECFC-2A2D-476A-9EA9-F66690E68BA9}">
      <dgm:prSet/>
      <dgm:spPr/>
      <dgm:t>
        <a:bodyPr/>
        <a:lstStyle/>
        <a:p>
          <a:endParaRPr lang="en-GB"/>
        </a:p>
      </dgm:t>
    </dgm:pt>
    <dgm:pt modelId="{45FC8E26-6BC5-4DE4-B4C2-A29170D50D3A}" type="sibTrans" cxnId="{757DECFC-2A2D-476A-9EA9-F66690E68BA9}">
      <dgm:prSet/>
      <dgm:spPr/>
      <dgm:t>
        <a:bodyPr/>
        <a:lstStyle/>
        <a:p>
          <a:endParaRPr lang="en-GB"/>
        </a:p>
      </dgm:t>
    </dgm:pt>
    <dgm:pt modelId="{E7DFCC07-15F3-45F0-ADE4-CA1AB54DE893}">
      <dgm:prSet/>
      <dgm:spPr/>
      <dgm:t>
        <a:bodyPr/>
        <a:lstStyle/>
        <a:p>
          <a:r>
            <a:rPr lang="en-GB"/>
            <a:t>Looking forward</a:t>
          </a:r>
          <a:endParaRPr lang="en-GB" dirty="0"/>
        </a:p>
      </dgm:t>
    </dgm:pt>
    <dgm:pt modelId="{2E630E2A-5985-4C61-9E3C-B0A309357EC1}" type="parTrans" cxnId="{B33AD7BF-C61E-481F-AC6A-B95259D01CB2}">
      <dgm:prSet/>
      <dgm:spPr/>
      <dgm:t>
        <a:bodyPr/>
        <a:lstStyle/>
        <a:p>
          <a:endParaRPr lang="en-GB"/>
        </a:p>
      </dgm:t>
    </dgm:pt>
    <dgm:pt modelId="{019C0C1D-0FA0-4C85-B536-8418AD2FD00D}" type="sibTrans" cxnId="{B33AD7BF-C61E-481F-AC6A-B95259D01CB2}">
      <dgm:prSet/>
      <dgm:spPr/>
      <dgm:t>
        <a:bodyPr/>
        <a:lstStyle/>
        <a:p>
          <a:endParaRPr lang="en-GB"/>
        </a:p>
      </dgm:t>
    </dgm:pt>
    <dgm:pt modelId="{31E0DDE1-2EF0-49BD-B711-4C65CED69786}">
      <dgm:prSet/>
      <dgm:spPr/>
      <dgm:t>
        <a:bodyPr/>
        <a:lstStyle/>
        <a:p>
          <a:r>
            <a:rPr lang="en-GB"/>
            <a:t>Being positive</a:t>
          </a:r>
          <a:endParaRPr lang="en-GB" dirty="0"/>
        </a:p>
      </dgm:t>
    </dgm:pt>
    <dgm:pt modelId="{30B45890-A5F5-4945-9B56-44007FFC74C9}" type="parTrans" cxnId="{C7730807-692D-4750-995B-D8FAB8BFF3B8}">
      <dgm:prSet/>
      <dgm:spPr/>
      <dgm:t>
        <a:bodyPr/>
        <a:lstStyle/>
        <a:p>
          <a:endParaRPr lang="en-GB"/>
        </a:p>
      </dgm:t>
    </dgm:pt>
    <dgm:pt modelId="{B5E98AE1-02D5-4AC0-AAF2-337ADF397014}" type="sibTrans" cxnId="{C7730807-692D-4750-995B-D8FAB8BFF3B8}">
      <dgm:prSet/>
      <dgm:spPr/>
      <dgm:t>
        <a:bodyPr/>
        <a:lstStyle/>
        <a:p>
          <a:endParaRPr lang="en-GB"/>
        </a:p>
      </dgm:t>
    </dgm:pt>
    <dgm:pt modelId="{07B5F328-AD02-4755-AD1F-133446FEC1EF}">
      <dgm:prSet/>
      <dgm:spPr/>
      <dgm:t>
        <a:bodyPr/>
        <a:lstStyle/>
        <a:p>
          <a:r>
            <a:rPr lang="en-GB"/>
            <a:t>Inclusion</a:t>
          </a:r>
        </a:p>
      </dgm:t>
    </dgm:pt>
    <dgm:pt modelId="{2C494D2F-D7C1-4E2D-9346-63EDAC993D09}" type="parTrans" cxnId="{2F0D3EAA-CB8D-4682-86CD-A21835857D24}">
      <dgm:prSet/>
      <dgm:spPr/>
      <dgm:t>
        <a:bodyPr/>
        <a:lstStyle/>
        <a:p>
          <a:endParaRPr lang="en-GB"/>
        </a:p>
      </dgm:t>
    </dgm:pt>
    <dgm:pt modelId="{29948794-80F9-488A-8E00-3D035F641364}" type="sibTrans" cxnId="{2F0D3EAA-CB8D-4682-86CD-A21835857D24}">
      <dgm:prSet/>
      <dgm:spPr/>
      <dgm:t>
        <a:bodyPr/>
        <a:lstStyle/>
        <a:p>
          <a:endParaRPr lang="en-GB"/>
        </a:p>
      </dgm:t>
    </dgm:pt>
    <dgm:pt modelId="{FF742454-3392-448D-86C2-3AA049E28F3B}">
      <dgm:prSet/>
      <dgm:spPr/>
      <dgm:t>
        <a:bodyPr/>
        <a:lstStyle/>
        <a:p>
          <a:r>
            <a:rPr lang="en-GB"/>
            <a:t>Supporting</a:t>
          </a:r>
          <a:endParaRPr lang="en-GB" dirty="0"/>
        </a:p>
      </dgm:t>
    </dgm:pt>
    <dgm:pt modelId="{CD1E1B98-CBDF-4080-A996-A1068D858C8B}" type="parTrans" cxnId="{E94B6DC4-F556-4B6C-A451-A90933C9D612}">
      <dgm:prSet/>
      <dgm:spPr/>
      <dgm:t>
        <a:bodyPr/>
        <a:lstStyle/>
        <a:p>
          <a:endParaRPr lang="en-GB"/>
        </a:p>
      </dgm:t>
    </dgm:pt>
    <dgm:pt modelId="{08524788-89F6-4611-9E46-4A49524694DC}" type="sibTrans" cxnId="{E94B6DC4-F556-4B6C-A451-A90933C9D612}">
      <dgm:prSet/>
      <dgm:spPr/>
      <dgm:t>
        <a:bodyPr/>
        <a:lstStyle/>
        <a:p>
          <a:endParaRPr lang="en-GB"/>
        </a:p>
      </dgm:t>
    </dgm:pt>
    <dgm:pt modelId="{9E471A2D-7E54-4358-99EF-2030332054BC}">
      <dgm:prSet/>
      <dgm:spPr/>
      <dgm:t>
        <a:bodyPr/>
        <a:lstStyle/>
        <a:p>
          <a:r>
            <a:rPr lang="en-GB" dirty="0"/>
            <a:t>Practical, immediate, relevant</a:t>
          </a:r>
        </a:p>
      </dgm:t>
    </dgm:pt>
    <dgm:pt modelId="{F66D857B-7EFD-4095-8C8F-3A2987DECC14}" type="parTrans" cxnId="{05E5C68F-BAD4-46A2-B8D4-39B2DDA1D227}">
      <dgm:prSet/>
      <dgm:spPr/>
      <dgm:t>
        <a:bodyPr/>
        <a:lstStyle/>
        <a:p>
          <a:endParaRPr lang="en-GB"/>
        </a:p>
      </dgm:t>
    </dgm:pt>
    <dgm:pt modelId="{38093776-0BFE-42FD-9138-0F620CA46AFF}" type="sibTrans" cxnId="{05E5C68F-BAD4-46A2-B8D4-39B2DDA1D227}">
      <dgm:prSet/>
      <dgm:spPr/>
      <dgm:t>
        <a:bodyPr/>
        <a:lstStyle/>
        <a:p>
          <a:endParaRPr lang="en-GB"/>
        </a:p>
      </dgm:t>
    </dgm:pt>
    <dgm:pt modelId="{639120A1-481F-4BB9-9539-77B12DE01CED}">
      <dgm:prSet/>
      <dgm:spPr/>
      <dgm:t>
        <a:bodyPr/>
        <a:lstStyle/>
        <a:p>
          <a:endParaRPr lang="en-GB" dirty="0"/>
        </a:p>
      </dgm:t>
    </dgm:pt>
    <dgm:pt modelId="{5AE94EFF-FBC7-41BE-90F4-5FA0C15E9965}" type="parTrans" cxnId="{FAC71C42-03FC-41FB-A7EC-492A6564CC46}">
      <dgm:prSet/>
      <dgm:spPr/>
      <dgm:t>
        <a:bodyPr/>
        <a:lstStyle/>
        <a:p>
          <a:endParaRPr lang="en-GB"/>
        </a:p>
      </dgm:t>
    </dgm:pt>
    <dgm:pt modelId="{3BFAB0F8-7CE7-4427-A498-4890B2BA421B}" type="sibTrans" cxnId="{FAC71C42-03FC-41FB-A7EC-492A6564CC46}">
      <dgm:prSet/>
      <dgm:spPr/>
      <dgm:t>
        <a:bodyPr/>
        <a:lstStyle/>
        <a:p>
          <a:endParaRPr lang="en-GB"/>
        </a:p>
      </dgm:t>
    </dgm:pt>
    <dgm:pt modelId="{8E728929-9517-4756-8375-F8890A651930}">
      <dgm:prSet/>
      <dgm:spPr/>
      <dgm:t>
        <a:bodyPr/>
        <a:lstStyle/>
        <a:p>
          <a:r>
            <a:rPr lang="en-GB"/>
            <a:t>Enabling</a:t>
          </a:r>
        </a:p>
      </dgm:t>
    </dgm:pt>
    <dgm:pt modelId="{2757EE43-058B-4ECA-9018-3599A619E7F4}" type="parTrans" cxnId="{442A36C9-B1A3-472A-952F-37BB4CE46E2E}">
      <dgm:prSet/>
      <dgm:spPr/>
      <dgm:t>
        <a:bodyPr/>
        <a:lstStyle/>
        <a:p>
          <a:endParaRPr lang="en-GB"/>
        </a:p>
      </dgm:t>
    </dgm:pt>
    <dgm:pt modelId="{B0004935-656A-470D-97B5-44B161B872D7}" type="sibTrans" cxnId="{442A36C9-B1A3-472A-952F-37BB4CE46E2E}">
      <dgm:prSet/>
      <dgm:spPr/>
      <dgm:t>
        <a:bodyPr/>
        <a:lstStyle/>
        <a:p>
          <a:endParaRPr lang="en-GB"/>
        </a:p>
      </dgm:t>
    </dgm:pt>
    <dgm:pt modelId="{A0E7E6C1-431A-4692-B52A-2EDA28B38811}">
      <dgm:prSet/>
      <dgm:spPr/>
      <dgm:t>
        <a:bodyPr/>
        <a:lstStyle/>
        <a:p>
          <a:r>
            <a:rPr lang="en-GB" dirty="0"/>
            <a:t>Small steps</a:t>
          </a:r>
        </a:p>
      </dgm:t>
    </dgm:pt>
    <dgm:pt modelId="{93C4B967-1935-4AE7-AE87-35C6F49B12F4}" type="parTrans" cxnId="{1F66CCC1-661B-4A0E-81D6-9B5AD61381ED}">
      <dgm:prSet/>
      <dgm:spPr/>
      <dgm:t>
        <a:bodyPr/>
        <a:lstStyle/>
        <a:p>
          <a:endParaRPr lang="en-GB"/>
        </a:p>
      </dgm:t>
    </dgm:pt>
    <dgm:pt modelId="{A2E8DC8D-5253-4914-AC68-D5BDEC62F591}" type="sibTrans" cxnId="{1F66CCC1-661B-4A0E-81D6-9B5AD61381ED}">
      <dgm:prSet/>
      <dgm:spPr/>
      <dgm:t>
        <a:bodyPr/>
        <a:lstStyle/>
        <a:p>
          <a:endParaRPr lang="en-GB"/>
        </a:p>
      </dgm:t>
    </dgm:pt>
    <dgm:pt modelId="{0E28E4F6-0FD4-46D6-B14B-883830A57532}">
      <dgm:prSet/>
      <dgm:spPr/>
      <dgm:t>
        <a:bodyPr/>
        <a:lstStyle/>
        <a:p>
          <a:r>
            <a:rPr lang="en-GB"/>
            <a:t>Generalising skills</a:t>
          </a:r>
          <a:endParaRPr lang="en-GB" dirty="0"/>
        </a:p>
      </dgm:t>
    </dgm:pt>
    <dgm:pt modelId="{BE74BBA2-A472-40AE-BE31-4AC73BF9224D}" type="parTrans" cxnId="{D1895065-15B2-4CBA-AB4E-5D9AD0143C41}">
      <dgm:prSet/>
      <dgm:spPr/>
      <dgm:t>
        <a:bodyPr/>
        <a:lstStyle/>
        <a:p>
          <a:endParaRPr lang="en-GB"/>
        </a:p>
      </dgm:t>
    </dgm:pt>
    <dgm:pt modelId="{6F6E4665-816C-4407-87C2-3C98128F5C12}" type="sibTrans" cxnId="{D1895065-15B2-4CBA-AB4E-5D9AD0143C41}">
      <dgm:prSet/>
      <dgm:spPr/>
      <dgm:t>
        <a:bodyPr/>
        <a:lstStyle/>
        <a:p>
          <a:endParaRPr lang="en-GB"/>
        </a:p>
      </dgm:t>
    </dgm:pt>
    <dgm:pt modelId="{7DE76080-1D91-4ADA-A48A-E32F21FE5B9D}">
      <dgm:prSet/>
      <dgm:spPr/>
      <dgm:t>
        <a:bodyPr/>
        <a:lstStyle/>
        <a:p>
          <a:r>
            <a:rPr lang="en-GB"/>
            <a:t>Celebrating success</a:t>
          </a:r>
          <a:endParaRPr lang="en-GB" dirty="0"/>
        </a:p>
      </dgm:t>
    </dgm:pt>
    <dgm:pt modelId="{76627AA8-6275-42FE-ABBD-618E2872D7EB}" type="parTrans" cxnId="{0A78B752-B28C-4B67-A28C-BC8B7C2E3F24}">
      <dgm:prSet/>
      <dgm:spPr/>
      <dgm:t>
        <a:bodyPr/>
        <a:lstStyle/>
        <a:p>
          <a:endParaRPr lang="en-GB"/>
        </a:p>
      </dgm:t>
    </dgm:pt>
    <dgm:pt modelId="{8F1F7647-75D5-4106-BF4F-4F2EF97CDC80}" type="sibTrans" cxnId="{0A78B752-B28C-4B67-A28C-BC8B7C2E3F24}">
      <dgm:prSet/>
      <dgm:spPr/>
      <dgm:t>
        <a:bodyPr/>
        <a:lstStyle/>
        <a:p>
          <a:endParaRPr lang="en-GB"/>
        </a:p>
      </dgm:t>
    </dgm:pt>
    <dgm:pt modelId="{FF07473F-4DB8-455E-9E02-FFEE086FA3FD}" type="pres">
      <dgm:prSet presAssocID="{C8DA66A4-E0F0-4A2A-9D12-3484E2250634}" presName="linearFlow" presStyleCnt="0">
        <dgm:presLayoutVars>
          <dgm:dir/>
          <dgm:animLvl val="lvl"/>
          <dgm:resizeHandles val="exact"/>
        </dgm:presLayoutVars>
      </dgm:prSet>
      <dgm:spPr/>
    </dgm:pt>
    <dgm:pt modelId="{03127E89-CF36-41D6-81E3-F93D440188B1}" type="pres">
      <dgm:prSet presAssocID="{C911245D-8422-4524-847D-1DF45D935C36}" presName="composite" presStyleCnt="0"/>
      <dgm:spPr/>
    </dgm:pt>
    <dgm:pt modelId="{46B6494F-D146-4BA5-976D-7ED13DA477BD}" type="pres">
      <dgm:prSet presAssocID="{C911245D-8422-4524-847D-1DF45D935C36}" presName="parTx" presStyleLbl="node1" presStyleIdx="0" presStyleCnt="4">
        <dgm:presLayoutVars>
          <dgm:chMax val="0"/>
          <dgm:chPref val="0"/>
          <dgm:bulletEnabled val="1"/>
        </dgm:presLayoutVars>
      </dgm:prSet>
      <dgm:spPr>
        <a:prstGeom prst="hexagon">
          <a:avLst/>
        </a:prstGeom>
      </dgm:spPr>
    </dgm:pt>
    <dgm:pt modelId="{D79AB526-590E-49C5-902D-EEA6FD8A4FC3}" type="pres">
      <dgm:prSet presAssocID="{C911245D-8422-4524-847D-1DF45D935C36}" presName="parSh" presStyleLbl="node1" presStyleIdx="0" presStyleCnt="4"/>
      <dgm:spPr>
        <a:prstGeom prst="hexagon">
          <a:avLst/>
        </a:prstGeom>
      </dgm:spPr>
    </dgm:pt>
    <dgm:pt modelId="{CD9E1802-071C-4763-B5A6-9A1073FA9524}" type="pres">
      <dgm:prSet presAssocID="{C911245D-8422-4524-847D-1DF45D935C36}" presName="desTx" presStyleLbl="fgAcc1" presStyleIdx="0" presStyleCnt="4">
        <dgm:presLayoutVars>
          <dgm:bulletEnabled val="1"/>
        </dgm:presLayoutVars>
      </dgm:prSet>
      <dgm:spPr/>
    </dgm:pt>
    <dgm:pt modelId="{1B49023E-20A8-408F-B55C-008BBB8C49C7}" type="pres">
      <dgm:prSet presAssocID="{12DC203A-6398-482F-A2F3-054EB2C39898}" presName="sibTrans" presStyleLbl="sibTrans2D1" presStyleIdx="0" presStyleCnt="3"/>
      <dgm:spPr/>
    </dgm:pt>
    <dgm:pt modelId="{A971685A-C95C-4F56-8B9F-A0CC462F9CDC}" type="pres">
      <dgm:prSet presAssocID="{12DC203A-6398-482F-A2F3-054EB2C39898}" presName="connTx" presStyleLbl="sibTrans2D1" presStyleIdx="0" presStyleCnt="3"/>
      <dgm:spPr/>
    </dgm:pt>
    <dgm:pt modelId="{D117FC2F-6767-42A3-A5BD-2E895F5F8B38}" type="pres">
      <dgm:prSet presAssocID="{3CF688FC-50EC-484A-99B6-C9A42167C1B7}" presName="composite" presStyleCnt="0"/>
      <dgm:spPr/>
    </dgm:pt>
    <dgm:pt modelId="{820A3259-6C8A-489D-9F8C-28851ABC8BE8}" type="pres">
      <dgm:prSet presAssocID="{3CF688FC-50EC-484A-99B6-C9A42167C1B7}" presName="parTx" presStyleLbl="node1" presStyleIdx="0" presStyleCnt="4">
        <dgm:presLayoutVars>
          <dgm:chMax val="0"/>
          <dgm:chPref val="0"/>
          <dgm:bulletEnabled val="1"/>
        </dgm:presLayoutVars>
      </dgm:prSet>
      <dgm:spPr>
        <a:prstGeom prst="hexagon">
          <a:avLst/>
        </a:prstGeom>
      </dgm:spPr>
    </dgm:pt>
    <dgm:pt modelId="{234D4C15-355E-48AC-B842-EDF8923E9B6A}" type="pres">
      <dgm:prSet presAssocID="{3CF688FC-50EC-484A-99B6-C9A42167C1B7}" presName="parSh" presStyleLbl="node1" presStyleIdx="1" presStyleCnt="4"/>
      <dgm:spPr>
        <a:prstGeom prst="hexagon">
          <a:avLst/>
        </a:prstGeom>
      </dgm:spPr>
    </dgm:pt>
    <dgm:pt modelId="{9CCA813A-B818-4A81-A2D9-58D4EF4BEA87}" type="pres">
      <dgm:prSet presAssocID="{3CF688FC-50EC-484A-99B6-C9A42167C1B7}" presName="desTx" presStyleLbl="fgAcc1" presStyleIdx="1" presStyleCnt="4">
        <dgm:presLayoutVars>
          <dgm:bulletEnabled val="1"/>
        </dgm:presLayoutVars>
      </dgm:prSet>
      <dgm:spPr/>
    </dgm:pt>
    <dgm:pt modelId="{744723F8-11FF-4662-BD0F-2169B7365A1B}" type="pres">
      <dgm:prSet presAssocID="{D15F81BE-0A1E-4779-9F4B-3E384ABDEB83}" presName="sibTrans" presStyleLbl="sibTrans2D1" presStyleIdx="1" presStyleCnt="3"/>
      <dgm:spPr/>
    </dgm:pt>
    <dgm:pt modelId="{1766CF9D-B3D6-4CEF-904B-6499C9612319}" type="pres">
      <dgm:prSet presAssocID="{D15F81BE-0A1E-4779-9F4B-3E384ABDEB83}" presName="connTx" presStyleLbl="sibTrans2D1" presStyleIdx="1" presStyleCnt="3"/>
      <dgm:spPr/>
    </dgm:pt>
    <dgm:pt modelId="{82802082-56B1-4440-852A-3874F13BFDB9}" type="pres">
      <dgm:prSet presAssocID="{AB859B53-DDBC-46A0-8358-E441EBFEE1EB}" presName="composite" presStyleCnt="0"/>
      <dgm:spPr/>
    </dgm:pt>
    <dgm:pt modelId="{D07FDE24-651C-42BB-8A8F-CAF386094D9F}" type="pres">
      <dgm:prSet presAssocID="{AB859B53-DDBC-46A0-8358-E441EBFEE1EB}" presName="parTx" presStyleLbl="node1" presStyleIdx="1" presStyleCnt="4">
        <dgm:presLayoutVars>
          <dgm:chMax val="0"/>
          <dgm:chPref val="0"/>
          <dgm:bulletEnabled val="1"/>
        </dgm:presLayoutVars>
      </dgm:prSet>
      <dgm:spPr>
        <a:prstGeom prst="hexagon">
          <a:avLst/>
        </a:prstGeom>
      </dgm:spPr>
    </dgm:pt>
    <dgm:pt modelId="{F52123D7-2290-4174-A5CE-1A190FDE23AC}" type="pres">
      <dgm:prSet presAssocID="{AB859B53-DDBC-46A0-8358-E441EBFEE1EB}" presName="parSh" presStyleLbl="node1" presStyleIdx="2" presStyleCnt="4"/>
      <dgm:spPr>
        <a:prstGeom prst="hexagon">
          <a:avLst/>
        </a:prstGeom>
      </dgm:spPr>
    </dgm:pt>
    <dgm:pt modelId="{7537436B-C834-4A92-B4A0-F7297681EC67}" type="pres">
      <dgm:prSet presAssocID="{AB859B53-DDBC-46A0-8358-E441EBFEE1EB}" presName="desTx" presStyleLbl="fgAcc1" presStyleIdx="2" presStyleCnt="4">
        <dgm:presLayoutVars>
          <dgm:bulletEnabled val="1"/>
        </dgm:presLayoutVars>
      </dgm:prSet>
      <dgm:spPr/>
    </dgm:pt>
    <dgm:pt modelId="{F136AE9F-A4B6-4785-AF21-79DF83C851D0}" type="pres">
      <dgm:prSet presAssocID="{8E9C091E-80D9-4B79-AB8E-4141F60D995A}" presName="sibTrans" presStyleLbl="sibTrans2D1" presStyleIdx="2" presStyleCnt="3"/>
      <dgm:spPr/>
    </dgm:pt>
    <dgm:pt modelId="{8442FDA2-3239-4CB7-A922-D504B5574957}" type="pres">
      <dgm:prSet presAssocID="{8E9C091E-80D9-4B79-AB8E-4141F60D995A}" presName="connTx" presStyleLbl="sibTrans2D1" presStyleIdx="2" presStyleCnt="3"/>
      <dgm:spPr/>
    </dgm:pt>
    <dgm:pt modelId="{3D9653B3-B35E-475C-AE5A-7E99026FFD09}" type="pres">
      <dgm:prSet presAssocID="{C1A0DA00-9F23-47ED-BC51-B74F85293FC0}" presName="composite" presStyleCnt="0"/>
      <dgm:spPr/>
    </dgm:pt>
    <dgm:pt modelId="{03BD1CF4-D9F1-473D-90DA-95A464155623}" type="pres">
      <dgm:prSet presAssocID="{C1A0DA00-9F23-47ED-BC51-B74F85293FC0}" presName="parTx" presStyleLbl="node1" presStyleIdx="2" presStyleCnt="4">
        <dgm:presLayoutVars>
          <dgm:chMax val="0"/>
          <dgm:chPref val="0"/>
          <dgm:bulletEnabled val="1"/>
        </dgm:presLayoutVars>
      </dgm:prSet>
      <dgm:spPr>
        <a:prstGeom prst="hexagon">
          <a:avLst/>
        </a:prstGeom>
      </dgm:spPr>
    </dgm:pt>
    <dgm:pt modelId="{C7817899-11AD-48F7-B6E1-EF7FFBD9247F}" type="pres">
      <dgm:prSet presAssocID="{C1A0DA00-9F23-47ED-BC51-B74F85293FC0}" presName="parSh" presStyleLbl="node1" presStyleIdx="3" presStyleCnt="4"/>
      <dgm:spPr>
        <a:prstGeom prst="hexagon">
          <a:avLst/>
        </a:prstGeom>
      </dgm:spPr>
    </dgm:pt>
    <dgm:pt modelId="{33D16E14-7CCB-4B8B-AE9F-3D0ED5C30110}" type="pres">
      <dgm:prSet presAssocID="{C1A0DA00-9F23-47ED-BC51-B74F85293FC0}" presName="desTx" presStyleLbl="fgAcc1" presStyleIdx="3" presStyleCnt="4">
        <dgm:presLayoutVars>
          <dgm:bulletEnabled val="1"/>
        </dgm:presLayoutVars>
      </dgm:prSet>
      <dgm:spPr/>
    </dgm:pt>
  </dgm:ptLst>
  <dgm:cxnLst>
    <dgm:cxn modelId="{F35CAD05-515E-42DB-9874-220606366E09}" type="presOf" srcId="{3CF688FC-50EC-484A-99B6-C9A42167C1B7}" destId="{234D4C15-355E-48AC-B842-EDF8923E9B6A}" srcOrd="1" destOrd="0" presId="urn:microsoft.com/office/officeart/2005/8/layout/process3"/>
    <dgm:cxn modelId="{C7730807-692D-4750-995B-D8FAB8BFF3B8}" srcId="{3CF688FC-50EC-484A-99B6-C9A42167C1B7}" destId="{31E0DDE1-2EF0-49BD-B711-4C65CED69786}" srcOrd="2" destOrd="0" parTransId="{30B45890-A5F5-4945-9B56-44007FFC74C9}" sibTransId="{B5E98AE1-02D5-4AC0-AAF2-337ADF397014}"/>
    <dgm:cxn modelId="{BFC2240D-8603-4171-8361-23CB47FE8563}" type="presOf" srcId="{C1A0DA00-9F23-47ED-BC51-B74F85293FC0}" destId="{03BD1CF4-D9F1-473D-90DA-95A464155623}" srcOrd="0" destOrd="0" presId="urn:microsoft.com/office/officeart/2005/8/layout/process3"/>
    <dgm:cxn modelId="{6D88B30D-57F3-4C7E-8EB3-7E2A5B208288}" srcId="{C911245D-8422-4524-847D-1DF45D935C36}" destId="{D8C05738-65E5-4A98-913B-C06DFFFDFD47}" srcOrd="1" destOrd="0" parTransId="{05D878D5-0724-4B00-B805-276D6C040DCB}" sibTransId="{7BB7028A-269F-45F6-B993-D3C220016BC6}"/>
    <dgm:cxn modelId="{BFE26611-E2E7-4186-B028-4B96BBB9957D}" srcId="{C8DA66A4-E0F0-4A2A-9D12-3484E2250634}" destId="{AB859B53-DDBC-46A0-8358-E441EBFEE1EB}" srcOrd="2" destOrd="0" parTransId="{E8474156-10F1-4C62-9674-808420635D0C}" sibTransId="{8E9C091E-80D9-4B79-AB8E-4141F60D995A}"/>
    <dgm:cxn modelId="{3DB7B923-B273-4BB9-98E7-8083AE08A336}" type="presOf" srcId="{31E0DDE1-2EF0-49BD-B711-4C65CED69786}" destId="{9CCA813A-B818-4A81-A2D9-58D4EF4BEA87}" srcOrd="0" destOrd="2" presId="urn:microsoft.com/office/officeart/2005/8/layout/process3"/>
    <dgm:cxn modelId="{DF4DA534-DEC9-44BC-A948-9E5037AFA908}" type="presOf" srcId="{639120A1-481F-4BB9-9539-77B12DE01CED}" destId="{7537436B-C834-4A92-B4A0-F7297681EC67}" srcOrd="0" destOrd="3" presId="urn:microsoft.com/office/officeart/2005/8/layout/process3"/>
    <dgm:cxn modelId="{E87AB837-5CAD-43CC-BFA3-1D84AFCE965E}" type="presOf" srcId="{FC327C0B-341D-4F39-87E1-894025E365CB}" destId="{9CCA813A-B818-4A81-A2D9-58D4EF4BEA87}" srcOrd="0" destOrd="0" presId="urn:microsoft.com/office/officeart/2005/8/layout/process3"/>
    <dgm:cxn modelId="{7C85283A-7CE8-4D9F-B26A-9CF855C23F3B}" type="presOf" srcId="{3CF688FC-50EC-484A-99B6-C9A42167C1B7}" destId="{820A3259-6C8A-489D-9F8C-28851ABC8BE8}" srcOrd="0" destOrd="0" presId="urn:microsoft.com/office/officeart/2005/8/layout/process3"/>
    <dgm:cxn modelId="{9E6F1A3F-B2E9-46D8-8E2D-AEE7B00FE65D}" srcId="{C911245D-8422-4524-847D-1DF45D935C36}" destId="{39937C1E-A4D4-47D5-B982-70148080CAEC}" srcOrd="0" destOrd="0" parTransId="{9EF12DB8-56E7-49B5-998B-AFAFF21F4A4A}" sibTransId="{DA1CA130-012C-4D43-9F38-0396843966B5}"/>
    <dgm:cxn modelId="{D0B85F41-F020-407B-A4E7-875ABD47A320}" type="presOf" srcId="{8E9C091E-80D9-4B79-AB8E-4141F60D995A}" destId="{F136AE9F-A4B6-4785-AF21-79DF83C851D0}" srcOrd="0" destOrd="0" presId="urn:microsoft.com/office/officeart/2005/8/layout/process3"/>
    <dgm:cxn modelId="{FAC71C42-03FC-41FB-A7EC-492A6564CC46}" srcId="{9E471A2D-7E54-4358-99EF-2030332054BC}" destId="{639120A1-481F-4BB9-9539-77B12DE01CED}" srcOrd="0" destOrd="0" parTransId="{5AE94EFF-FBC7-41BE-90F4-5FA0C15E9965}" sibTransId="{3BFAB0F8-7CE7-4427-A498-4890B2BA421B}"/>
    <dgm:cxn modelId="{D1895065-15B2-4CBA-AB4E-5D9AD0143C41}" srcId="{C1A0DA00-9F23-47ED-BC51-B74F85293FC0}" destId="{0E28E4F6-0FD4-46D6-B14B-883830A57532}" srcOrd="2" destOrd="0" parTransId="{BE74BBA2-A472-40AE-BE31-4AC73BF9224D}" sibTransId="{6F6E4665-816C-4407-87C2-3C98128F5C12}"/>
    <dgm:cxn modelId="{153F7B49-465E-4075-902B-C3D8520C02CF}" type="presOf" srcId="{AB859B53-DDBC-46A0-8358-E441EBFEE1EB}" destId="{F52123D7-2290-4174-A5CE-1A190FDE23AC}" srcOrd="1" destOrd="0" presId="urn:microsoft.com/office/officeart/2005/8/layout/process3"/>
    <dgm:cxn modelId="{7F54166B-C699-4481-B4D2-CD5758CBCB3E}" type="presOf" srcId="{AB859B53-DDBC-46A0-8358-E441EBFEE1EB}" destId="{D07FDE24-651C-42BB-8A8F-CAF386094D9F}" srcOrd="0" destOrd="0" presId="urn:microsoft.com/office/officeart/2005/8/layout/process3"/>
    <dgm:cxn modelId="{ED34DE6C-E615-49DC-9374-08BBD0F2F7C3}" type="presOf" srcId="{8E728929-9517-4756-8375-F8890A651930}" destId="{33D16E14-7CCB-4B8B-AE9F-3D0ED5C30110}" srcOrd="0" destOrd="0" presId="urn:microsoft.com/office/officeart/2005/8/layout/process3"/>
    <dgm:cxn modelId="{57D2CB4F-1C46-47BF-A9B7-E432183D39DF}" type="presOf" srcId="{A0E7E6C1-431A-4692-B52A-2EDA28B38811}" destId="{33D16E14-7CCB-4B8B-AE9F-3D0ED5C30110}" srcOrd="0" destOrd="1" presId="urn:microsoft.com/office/officeart/2005/8/layout/process3"/>
    <dgm:cxn modelId="{C5285D51-F297-42EB-99AE-19D981BF7672}" type="presOf" srcId="{C911245D-8422-4524-847D-1DF45D935C36}" destId="{46B6494F-D146-4BA5-976D-7ED13DA477BD}" srcOrd="0" destOrd="0" presId="urn:microsoft.com/office/officeart/2005/8/layout/process3"/>
    <dgm:cxn modelId="{FD655E71-00F9-4D68-A8EA-8D1F0E2803BE}" type="presOf" srcId="{07B5F328-AD02-4755-AD1F-133446FEC1EF}" destId="{7537436B-C834-4A92-B4A0-F7297681EC67}" srcOrd="0" destOrd="0" presId="urn:microsoft.com/office/officeart/2005/8/layout/process3"/>
    <dgm:cxn modelId="{B7A45F52-CF18-482C-8F00-861D82D65CD6}" type="presOf" srcId="{FF742454-3392-448D-86C2-3AA049E28F3B}" destId="{7537436B-C834-4A92-B4A0-F7297681EC67}" srcOrd="0" destOrd="1" presId="urn:microsoft.com/office/officeart/2005/8/layout/process3"/>
    <dgm:cxn modelId="{0A78B752-B28C-4B67-A28C-BC8B7C2E3F24}" srcId="{C1A0DA00-9F23-47ED-BC51-B74F85293FC0}" destId="{7DE76080-1D91-4ADA-A48A-E32F21FE5B9D}" srcOrd="3" destOrd="0" parTransId="{76627AA8-6275-42FE-ABBD-618E2872D7EB}" sibTransId="{8F1F7647-75D5-4106-BF4F-4F2EF97CDC80}"/>
    <dgm:cxn modelId="{96321C76-5669-4002-8D63-B2D033ECF6DD}" srcId="{C8DA66A4-E0F0-4A2A-9D12-3484E2250634}" destId="{C911245D-8422-4524-847D-1DF45D935C36}" srcOrd="0" destOrd="0" parTransId="{3B760A70-51AF-4292-B5B7-93773946FE99}" sibTransId="{12DC203A-6398-482F-A2F3-054EB2C39898}"/>
    <dgm:cxn modelId="{66B0347E-C694-45D2-BC02-AA420FABD01A}" type="presOf" srcId="{C8DA66A4-E0F0-4A2A-9D12-3484E2250634}" destId="{FF07473F-4DB8-455E-9E02-FFEE086FA3FD}" srcOrd="0" destOrd="0" presId="urn:microsoft.com/office/officeart/2005/8/layout/process3"/>
    <dgm:cxn modelId="{54EE007F-BE11-4EA6-8A26-2B44512F3633}" type="presOf" srcId="{12DC203A-6398-482F-A2F3-054EB2C39898}" destId="{A971685A-C95C-4F56-8B9F-A0CC462F9CDC}" srcOrd="1" destOrd="0" presId="urn:microsoft.com/office/officeart/2005/8/layout/process3"/>
    <dgm:cxn modelId="{4F580A80-B5F3-4E22-A8FB-547F1A829DCB}" type="presOf" srcId="{C1A0DA00-9F23-47ED-BC51-B74F85293FC0}" destId="{C7817899-11AD-48F7-B6E1-EF7FFBD9247F}" srcOrd="1" destOrd="0" presId="urn:microsoft.com/office/officeart/2005/8/layout/process3"/>
    <dgm:cxn modelId="{AB31E583-0ADA-44F5-AE47-DEC3AC03DA11}" type="presOf" srcId="{C911245D-8422-4524-847D-1DF45D935C36}" destId="{D79AB526-590E-49C5-902D-EEA6FD8A4FC3}" srcOrd="1" destOrd="0" presId="urn:microsoft.com/office/officeart/2005/8/layout/process3"/>
    <dgm:cxn modelId="{1A694885-3702-4144-B753-95718891A553}" type="presOf" srcId="{D15F81BE-0A1E-4779-9F4B-3E384ABDEB83}" destId="{1766CF9D-B3D6-4CEF-904B-6499C9612319}" srcOrd="1" destOrd="0" presId="urn:microsoft.com/office/officeart/2005/8/layout/process3"/>
    <dgm:cxn modelId="{05E5C68F-BAD4-46A2-B8D4-39B2DDA1D227}" srcId="{AB859B53-DDBC-46A0-8358-E441EBFEE1EB}" destId="{9E471A2D-7E54-4358-99EF-2030332054BC}" srcOrd="2" destOrd="0" parTransId="{F66D857B-7EFD-4095-8C8F-3A2987DECC14}" sibTransId="{38093776-0BFE-42FD-9138-0F620CA46AFF}"/>
    <dgm:cxn modelId="{7B214EA2-5D03-414C-88E6-4AD0C98520C4}" type="presOf" srcId="{7DE76080-1D91-4ADA-A48A-E32F21FE5B9D}" destId="{33D16E14-7CCB-4B8B-AE9F-3D0ED5C30110}" srcOrd="0" destOrd="3" presId="urn:microsoft.com/office/officeart/2005/8/layout/process3"/>
    <dgm:cxn modelId="{7BE5A7A3-278E-444D-BB46-01CAD4090ED1}" type="presOf" srcId="{12DC203A-6398-482F-A2F3-054EB2C39898}" destId="{1B49023E-20A8-408F-B55C-008BBB8C49C7}" srcOrd="0" destOrd="0" presId="urn:microsoft.com/office/officeart/2005/8/layout/process3"/>
    <dgm:cxn modelId="{2F0D3EAA-CB8D-4682-86CD-A21835857D24}" srcId="{AB859B53-DDBC-46A0-8358-E441EBFEE1EB}" destId="{07B5F328-AD02-4755-AD1F-133446FEC1EF}" srcOrd="0" destOrd="0" parTransId="{2C494D2F-D7C1-4E2D-9346-63EDAC993D09}" sibTransId="{29948794-80F9-488A-8E00-3D035F641364}"/>
    <dgm:cxn modelId="{22E1AAB1-ECB9-4506-9386-006D1B8C839D}" srcId="{C8DA66A4-E0F0-4A2A-9D12-3484E2250634}" destId="{3CF688FC-50EC-484A-99B6-C9A42167C1B7}" srcOrd="1" destOrd="0" parTransId="{413C2A54-8668-4983-A149-0D0614B269EF}" sibTransId="{D15F81BE-0A1E-4779-9F4B-3E384ABDEB83}"/>
    <dgm:cxn modelId="{833B7DB4-CC47-451E-A049-565D55E10249}" type="presOf" srcId="{D15F81BE-0A1E-4779-9F4B-3E384ABDEB83}" destId="{744723F8-11FF-4662-BD0F-2169B7365A1B}" srcOrd="0" destOrd="0" presId="urn:microsoft.com/office/officeart/2005/8/layout/process3"/>
    <dgm:cxn modelId="{331F63BD-A502-4978-971E-3456498801CD}" srcId="{C8DA66A4-E0F0-4A2A-9D12-3484E2250634}" destId="{C1A0DA00-9F23-47ED-BC51-B74F85293FC0}" srcOrd="3" destOrd="0" parTransId="{8D33A1CF-1CDB-463A-B6DA-3F2259D39942}" sibTransId="{B2D75896-426B-4605-985B-4348544897D0}"/>
    <dgm:cxn modelId="{B33AD7BF-C61E-481F-AC6A-B95259D01CB2}" srcId="{3CF688FC-50EC-484A-99B6-C9A42167C1B7}" destId="{E7DFCC07-15F3-45F0-ADE4-CA1AB54DE893}" srcOrd="1" destOrd="0" parTransId="{2E630E2A-5985-4C61-9E3C-B0A309357EC1}" sibTransId="{019C0C1D-0FA0-4C85-B536-8418AD2FD00D}"/>
    <dgm:cxn modelId="{1F66CCC1-661B-4A0E-81D6-9B5AD61381ED}" srcId="{C1A0DA00-9F23-47ED-BC51-B74F85293FC0}" destId="{A0E7E6C1-431A-4692-B52A-2EDA28B38811}" srcOrd="1" destOrd="0" parTransId="{93C4B967-1935-4AE7-AE87-35C6F49B12F4}" sibTransId="{A2E8DC8D-5253-4914-AC68-D5BDEC62F591}"/>
    <dgm:cxn modelId="{E94B6DC4-F556-4B6C-A451-A90933C9D612}" srcId="{AB859B53-DDBC-46A0-8358-E441EBFEE1EB}" destId="{FF742454-3392-448D-86C2-3AA049E28F3B}" srcOrd="1" destOrd="0" parTransId="{CD1E1B98-CBDF-4080-A996-A1068D858C8B}" sibTransId="{08524788-89F6-4611-9E46-4A49524694DC}"/>
    <dgm:cxn modelId="{442A36C9-B1A3-472A-952F-37BB4CE46E2E}" srcId="{C1A0DA00-9F23-47ED-BC51-B74F85293FC0}" destId="{8E728929-9517-4756-8375-F8890A651930}" srcOrd="0" destOrd="0" parTransId="{2757EE43-058B-4ECA-9018-3599A619E7F4}" sibTransId="{B0004935-656A-470D-97B5-44B161B872D7}"/>
    <dgm:cxn modelId="{69D3A8CC-43A3-48B6-AC56-1CE0EFDBC678}" type="presOf" srcId="{0E28E4F6-0FD4-46D6-B14B-883830A57532}" destId="{33D16E14-7CCB-4B8B-AE9F-3D0ED5C30110}" srcOrd="0" destOrd="2" presId="urn:microsoft.com/office/officeart/2005/8/layout/process3"/>
    <dgm:cxn modelId="{F8B36DD0-C59E-4494-9A63-7C32CB904B0F}" type="presOf" srcId="{39937C1E-A4D4-47D5-B982-70148080CAEC}" destId="{CD9E1802-071C-4763-B5A6-9A1073FA9524}" srcOrd="0" destOrd="0" presId="urn:microsoft.com/office/officeart/2005/8/layout/process3"/>
    <dgm:cxn modelId="{D56705DD-44F9-40B3-80CC-8594EBB74F5F}" type="presOf" srcId="{9E471A2D-7E54-4358-99EF-2030332054BC}" destId="{7537436B-C834-4A92-B4A0-F7297681EC67}" srcOrd="0" destOrd="2" presId="urn:microsoft.com/office/officeart/2005/8/layout/process3"/>
    <dgm:cxn modelId="{8AC74AE1-D28E-40C6-A5BF-DFA62CE8C265}" type="presOf" srcId="{E7DFCC07-15F3-45F0-ADE4-CA1AB54DE893}" destId="{9CCA813A-B818-4A81-A2D9-58D4EF4BEA87}" srcOrd="0" destOrd="1" presId="urn:microsoft.com/office/officeart/2005/8/layout/process3"/>
    <dgm:cxn modelId="{7425D2F2-3C6A-40BC-991B-ECB031F82959}" type="presOf" srcId="{D8C05738-65E5-4A98-913B-C06DFFFDFD47}" destId="{CD9E1802-071C-4763-B5A6-9A1073FA9524}" srcOrd="0" destOrd="1" presId="urn:microsoft.com/office/officeart/2005/8/layout/process3"/>
    <dgm:cxn modelId="{F8CC8BFC-6972-4411-BF01-7F225E1EF285}" type="presOf" srcId="{8E9C091E-80D9-4B79-AB8E-4141F60D995A}" destId="{8442FDA2-3239-4CB7-A922-D504B5574957}" srcOrd="1" destOrd="0" presId="urn:microsoft.com/office/officeart/2005/8/layout/process3"/>
    <dgm:cxn modelId="{757DECFC-2A2D-476A-9EA9-F66690E68BA9}" srcId="{3CF688FC-50EC-484A-99B6-C9A42167C1B7}" destId="{FC327C0B-341D-4F39-87E1-894025E365CB}" srcOrd="0" destOrd="0" parTransId="{CCF2D694-E842-4160-B164-3FC361C4C0CF}" sibTransId="{45FC8E26-6BC5-4DE4-B4C2-A29170D50D3A}"/>
    <dgm:cxn modelId="{DDC58282-29AF-4C5A-B5F6-4217DAFC7DBD}" type="presParOf" srcId="{FF07473F-4DB8-455E-9E02-FFEE086FA3FD}" destId="{03127E89-CF36-41D6-81E3-F93D440188B1}" srcOrd="0" destOrd="0" presId="urn:microsoft.com/office/officeart/2005/8/layout/process3"/>
    <dgm:cxn modelId="{0CF63F0C-DE68-4736-AB15-3B9D8466A08E}" type="presParOf" srcId="{03127E89-CF36-41D6-81E3-F93D440188B1}" destId="{46B6494F-D146-4BA5-976D-7ED13DA477BD}" srcOrd="0" destOrd="0" presId="urn:microsoft.com/office/officeart/2005/8/layout/process3"/>
    <dgm:cxn modelId="{6B682367-6F41-4EC3-8367-0CA6EF0FA484}" type="presParOf" srcId="{03127E89-CF36-41D6-81E3-F93D440188B1}" destId="{D79AB526-590E-49C5-902D-EEA6FD8A4FC3}" srcOrd="1" destOrd="0" presId="urn:microsoft.com/office/officeart/2005/8/layout/process3"/>
    <dgm:cxn modelId="{D864E6DA-4C11-4597-A25D-FA2544A486BF}" type="presParOf" srcId="{03127E89-CF36-41D6-81E3-F93D440188B1}" destId="{CD9E1802-071C-4763-B5A6-9A1073FA9524}" srcOrd="2" destOrd="0" presId="urn:microsoft.com/office/officeart/2005/8/layout/process3"/>
    <dgm:cxn modelId="{B138B490-EB06-449C-9117-9FD616D0367F}" type="presParOf" srcId="{FF07473F-4DB8-455E-9E02-FFEE086FA3FD}" destId="{1B49023E-20A8-408F-B55C-008BBB8C49C7}" srcOrd="1" destOrd="0" presId="urn:microsoft.com/office/officeart/2005/8/layout/process3"/>
    <dgm:cxn modelId="{3B769EC3-8D1E-4B3E-88F9-0202FB6CEDEF}" type="presParOf" srcId="{1B49023E-20A8-408F-B55C-008BBB8C49C7}" destId="{A971685A-C95C-4F56-8B9F-A0CC462F9CDC}" srcOrd="0" destOrd="0" presId="urn:microsoft.com/office/officeart/2005/8/layout/process3"/>
    <dgm:cxn modelId="{F6ABD9EC-99C0-4749-88AB-C35440D2BCDD}" type="presParOf" srcId="{FF07473F-4DB8-455E-9E02-FFEE086FA3FD}" destId="{D117FC2F-6767-42A3-A5BD-2E895F5F8B38}" srcOrd="2" destOrd="0" presId="urn:microsoft.com/office/officeart/2005/8/layout/process3"/>
    <dgm:cxn modelId="{5F95972A-6095-4D33-AF93-D9FD919FF205}" type="presParOf" srcId="{D117FC2F-6767-42A3-A5BD-2E895F5F8B38}" destId="{820A3259-6C8A-489D-9F8C-28851ABC8BE8}" srcOrd="0" destOrd="0" presId="urn:microsoft.com/office/officeart/2005/8/layout/process3"/>
    <dgm:cxn modelId="{E36E909F-60B6-4EB2-BD78-EFC40DDF9EB5}" type="presParOf" srcId="{D117FC2F-6767-42A3-A5BD-2E895F5F8B38}" destId="{234D4C15-355E-48AC-B842-EDF8923E9B6A}" srcOrd="1" destOrd="0" presId="urn:microsoft.com/office/officeart/2005/8/layout/process3"/>
    <dgm:cxn modelId="{0C0B71EE-C858-4BE5-83EF-A2DEFBE939D7}" type="presParOf" srcId="{D117FC2F-6767-42A3-A5BD-2E895F5F8B38}" destId="{9CCA813A-B818-4A81-A2D9-58D4EF4BEA87}" srcOrd="2" destOrd="0" presId="urn:microsoft.com/office/officeart/2005/8/layout/process3"/>
    <dgm:cxn modelId="{C02A566B-E4E9-4800-AA89-48764A7B509E}" type="presParOf" srcId="{FF07473F-4DB8-455E-9E02-FFEE086FA3FD}" destId="{744723F8-11FF-4662-BD0F-2169B7365A1B}" srcOrd="3" destOrd="0" presId="urn:microsoft.com/office/officeart/2005/8/layout/process3"/>
    <dgm:cxn modelId="{6CE4033B-4E01-4465-B43B-4FEDB08D405C}" type="presParOf" srcId="{744723F8-11FF-4662-BD0F-2169B7365A1B}" destId="{1766CF9D-B3D6-4CEF-904B-6499C9612319}" srcOrd="0" destOrd="0" presId="urn:microsoft.com/office/officeart/2005/8/layout/process3"/>
    <dgm:cxn modelId="{3ECE423E-3DCE-4AFD-A1A9-6FA13C581DD5}" type="presParOf" srcId="{FF07473F-4DB8-455E-9E02-FFEE086FA3FD}" destId="{82802082-56B1-4440-852A-3874F13BFDB9}" srcOrd="4" destOrd="0" presId="urn:microsoft.com/office/officeart/2005/8/layout/process3"/>
    <dgm:cxn modelId="{4FDD64F5-D212-4182-83A3-432C9C05F828}" type="presParOf" srcId="{82802082-56B1-4440-852A-3874F13BFDB9}" destId="{D07FDE24-651C-42BB-8A8F-CAF386094D9F}" srcOrd="0" destOrd="0" presId="urn:microsoft.com/office/officeart/2005/8/layout/process3"/>
    <dgm:cxn modelId="{98A1EC18-7EF2-4D18-AC1B-7D43E07DDBC9}" type="presParOf" srcId="{82802082-56B1-4440-852A-3874F13BFDB9}" destId="{F52123D7-2290-4174-A5CE-1A190FDE23AC}" srcOrd="1" destOrd="0" presId="urn:microsoft.com/office/officeart/2005/8/layout/process3"/>
    <dgm:cxn modelId="{C31AF6C4-5221-4AA8-B610-74ADC2A0200A}" type="presParOf" srcId="{82802082-56B1-4440-852A-3874F13BFDB9}" destId="{7537436B-C834-4A92-B4A0-F7297681EC67}" srcOrd="2" destOrd="0" presId="urn:microsoft.com/office/officeart/2005/8/layout/process3"/>
    <dgm:cxn modelId="{DB34A462-BC8C-4591-88EC-B24AE6F9B17B}" type="presParOf" srcId="{FF07473F-4DB8-455E-9E02-FFEE086FA3FD}" destId="{F136AE9F-A4B6-4785-AF21-79DF83C851D0}" srcOrd="5" destOrd="0" presId="urn:microsoft.com/office/officeart/2005/8/layout/process3"/>
    <dgm:cxn modelId="{3E921E3A-A305-45F5-B524-9BC2892FE4E8}" type="presParOf" srcId="{F136AE9F-A4B6-4785-AF21-79DF83C851D0}" destId="{8442FDA2-3239-4CB7-A922-D504B5574957}" srcOrd="0" destOrd="0" presId="urn:microsoft.com/office/officeart/2005/8/layout/process3"/>
    <dgm:cxn modelId="{CBDF5A6F-9776-4720-85D1-DB38E9D180AD}" type="presParOf" srcId="{FF07473F-4DB8-455E-9E02-FFEE086FA3FD}" destId="{3D9653B3-B35E-475C-AE5A-7E99026FFD09}" srcOrd="6" destOrd="0" presId="urn:microsoft.com/office/officeart/2005/8/layout/process3"/>
    <dgm:cxn modelId="{79062D5C-0F61-42AE-8A75-B0DB4E9EF7BA}" type="presParOf" srcId="{3D9653B3-B35E-475C-AE5A-7E99026FFD09}" destId="{03BD1CF4-D9F1-473D-90DA-95A464155623}" srcOrd="0" destOrd="0" presId="urn:microsoft.com/office/officeart/2005/8/layout/process3"/>
    <dgm:cxn modelId="{8F4C92BA-1DDE-45B8-BC0E-F9F98700C2D8}" type="presParOf" srcId="{3D9653B3-B35E-475C-AE5A-7E99026FFD09}" destId="{C7817899-11AD-48F7-B6E1-EF7FFBD9247F}" srcOrd="1" destOrd="0" presId="urn:microsoft.com/office/officeart/2005/8/layout/process3"/>
    <dgm:cxn modelId="{1809CC48-002A-4F49-B588-D88BF68FF052}" type="presParOf" srcId="{3D9653B3-B35E-475C-AE5A-7E99026FFD09}" destId="{33D16E14-7CCB-4B8B-AE9F-3D0ED5C30110}"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DEE7F6F-2E7B-47B5-B3B8-D5688C3DA45D}" type="doc">
      <dgm:prSet loTypeId="urn:microsoft.com/office/officeart/2005/8/layout/venn1" loCatId="relationship" qsTypeId="urn:microsoft.com/office/officeart/2005/8/quickstyle/3d1" qsCatId="3D" csTypeId="urn:microsoft.com/office/officeart/2005/8/colors/colorful1" csCatId="colorful" phldr="1"/>
      <dgm:spPr/>
      <dgm:t>
        <a:bodyPr/>
        <a:lstStyle/>
        <a:p>
          <a:endParaRPr lang="en-GB"/>
        </a:p>
      </dgm:t>
    </dgm:pt>
    <dgm:pt modelId="{F4CFAC48-8170-408A-A122-D4585FEDA6E2}">
      <dgm:prSet phldrT="[Text]"/>
      <dgm:spPr>
        <a:solidFill>
          <a:srgbClr val="8DD5DF"/>
        </a:solidFill>
      </dgm:spPr>
      <dgm:t>
        <a:bodyPr/>
        <a:lstStyle/>
        <a:p>
          <a:r>
            <a:rPr lang="en-GB" b="0" cap="none" spc="0" dirty="0">
              <a:ln w="18415" cmpd="sng">
                <a:prstDash val="solid"/>
              </a:ln>
              <a:effectLst>
                <a:outerShdw blurRad="63500" dir="3600000" algn="tl" rotWithShape="0">
                  <a:srgbClr val="000000">
                    <a:alpha val="70000"/>
                  </a:srgbClr>
                </a:outerShdw>
              </a:effectLst>
            </a:rPr>
            <a:t>Structured Teaching</a:t>
          </a:r>
        </a:p>
      </dgm:t>
    </dgm:pt>
    <dgm:pt modelId="{F65EE569-A051-4556-B58B-1A41F9FE9265}" type="par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3E24FEB7-C85A-495E-A48F-88D5EB3FFC90}" type="sibTrans" cxnId="{E214A2C5-F876-4B13-A190-30D52DE5CA19}">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23F58B1-7051-4C08-8F1C-013BE1822192}">
      <dgm:prSet phldrT="[Text]"/>
      <dgm:spPr>
        <a:solidFill>
          <a:srgbClr val="DAB4F2"/>
        </a:solidFill>
      </dgm:spPr>
      <dgm:t>
        <a:bodyPr/>
        <a:lstStyle/>
        <a:p>
          <a:r>
            <a:rPr lang="en-GB" b="0" cap="none" spc="0" dirty="0">
              <a:ln w="18415" cmpd="sng">
                <a:prstDash val="solid"/>
              </a:ln>
              <a:effectLst>
                <a:outerShdw blurRad="63500" dir="3600000" algn="tl" rotWithShape="0">
                  <a:srgbClr val="000000">
                    <a:alpha val="70000"/>
                  </a:srgbClr>
                </a:outerShdw>
              </a:effectLst>
            </a:rPr>
            <a:t>Family Focus</a:t>
          </a:r>
        </a:p>
      </dgm:t>
    </dgm:pt>
    <dgm:pt modelId="{3D1A4005-02AD-4F0C-886F-592DD3AC5A0D}" type="par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6BD5E335-8359-4D58-8AE8-2F344B17F276}" type="sibTrans" cxnId="{955D95C7-4456-4992-A2B1-2690E87AA60D}">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86A19015-60DB-4465-8FBA-9BF16BE39294}">
      <dgm:prSet phldrT="[Text]"/>
      <dgm:spPr>
        <a:solidFill>
          <a:schemeClr val="accent1">
            <a:lumMod val="60000"/>
            <a:lumOff val="40000"/>
          </a:schemeClr>
        </a:solidFill>
      </dgm:spPr>
      <dgm:t>
        <a:bodyPr/>
        <a:lstStyle/>
        <a:p>
          <a:r>
            <a:rPr lang="en-GB" b="0" cap="none" spc="0" dirty="0">
              <a:ln w="18415" cmpd="sng">
                <a:prstDash val="solid"/>
              </a:ln>
              <a:effectLst>
                <a:outerShdw blurRad="63500" dir="3600000" algn="tl" rotWithShape="0">
                  <a:srgbClr val="000000">
                    <a:alpha val="70000"/>
                  </a:srgbClr>
                </a:outerShdw>
              </a:effectLst>
            </a:rPr>
            <a:t>Child-Led Play</a:t>
          </a:r>
        </a:p>
      </dgm:t>
    </dgm:pt>
    <dgm:pt modelId="{C597EEAF-63D6-42B9-A091-3A89AB9B176B}" type="sib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F5067AC3-AEC8-46E7-B34E-154FC656FB3E}" type="parTrans" cxnId="{A76EC513-8ED6-4841-B7DC-1FF7940BE444}">
      <dgm:prSet/>
      <dgm:spPr/>
      <dgm:t>
        <a:bodyPr/>
        <a:lstStyle/>
        <a:p>
          <a:endParaRPr lang="en-GB" b="0" cap="none" spc="0">
            <a:ln w="18415" cmpd="sng">
              <a:solidFill>
                <a:srgbClr val="FFFFFF"/>
              </a:solidFill>
              <a:prstDash val="solid"/>
            </a:ln>
            <a:solidFill>
              <a:srgbClr val="FFFFFF"/>
            </a:solidFill>
            <a:effectLst>
              <a:outerShdw blurRad="63500" dir="3600000" algn="tl" rotWithShape="0">
                <a:srgbClr val="000000">
                  <a:alpha val="70000"/>
                </a:srgbClr>
              </a:outerShdw>
            </a:effectLst>
          </a:endParaRPr>
        </a:p>
      </dgm:t>
    </dgm:pt>
    <dgm:pt modelId="{9E0CB34C-090B-4BD7-A372-B4A8602D4F9E}" type="pres">
      <dgm:prSet presAssocID="{EDEE7F6F-2E7B-47B5-B3B8-D5688C3DA45D}" presName="compositeShape" presStyleCnt="0">
        <dgm:presLayoutVars>
          <dgm:chMax val="7"/>
          <dgm:dir/>
          <dgm:resizeHandles val="exact"/>
        </dgm:presLayoutVars>
      </dgm:prSet>
      <dgm:spPr/>
    </dgm:pt>
    <dgm:pt modelId="{8237255B-6DD9-4B9A-A2A0-2648B8942081}" type="pres">
      <dgm:prSet presAssocID="{86A19015-60DB-4465-8FBA-9BF16BE39294}" presName="circ1" presStyleLbl="vennNode1" presStyleIdx="0" presStyleCnt="3" custLinFactNeighborX="679" custLinFactNeighborY="-22979"/>
      <dgm:spPr/>
    </dgm:pt>
    <dgm:pt modelId="{DA1EC446-AA87-4473-8D48-EF2E6C7A3F20}" type="pres">
      <dgm:prSet presAssocID="{86A19015-60DB-4465-8FBA-9BF16BE39294}" presName="circ1Tx" presStyleLbl="revTx" presStyleIdx="0" presStyleCnt="0">
        <dgm:presLayoutVars>
          <dgm:chMax val="0"/>
          <dgm:chPref val="0"/>
          <dgm:bulletEnabled val="1"/>
        </dgm:presLayoutVars>
      </dgm:prSet>
      <dgm:spPr/>
    </dgm:pt>
    <dgm:pt modelId="{BC86B2B9-FA98-423F-ADF3-E98132ACB20D}" type="pres">
      <dgm:prSet presAssocID="{F4CFAC48-8170-408A-A122-D4585FEDA6E2}" presName="circ2" presStyleLbl="vennNode1" presStyleIdx="1" presStyleCnt="3" custLinFactNeighborX="12332" custLinFactNeighborY="2083"/>
      <dgm:spPr/>
    </dgm:pt>
    <dgm:pt modelId="{C76975DB-F570-40B6-8B1F-F2310306687D}" type="pres">
      <dgm:prSet presAssocID="{F4CFAC48-8170-408A-A122-D4585FEDA6E2}" presName="circ2Tx" presStyleLbl="revTx" presStyleIdx="0" presStyleCnt="0">
        <dgm:presLayoutVars>
          <dgm:chMax val="0"/>
          <dgm:chPref val="0"/>
          <dgm:bulletEnabled val="1"/>
        </dgm:presLayoutVars>
      </dgm:prSet>
      <dgm:spPr/>
    </dgm:pt>
    <dgm:pt modelId="{4AB2C161-717A-48EA-8D6C-84A0A472F15B}" type="pres">
      <dgm:prSet presAssocID="{623F58B1-7051-4C08-8F1C-013BE1822192}" presName="circ3" presStyleLbl="vennNode1" presStyleIdx="2" presStyleCnt="3" custLinFactNeighborX="-2408" custLinFactNeighborY="1761"/>
      <dgm:spPr/>
    </dgm:pt>
    <dgm:pt modelId="{12BAF723-7AF3-49BD-871A-26DED1571EF8}" type="pres">
      <dgm:prSet presAssocID="{623F58B1-7051-4C08-8F1C-013BE1822192}" presName="circ3Tx" presStyleLbl="revTx" presStyleIdx="0" presStyleCnt="0">
        <dgm:presLayoutVars>
          <dgm:chMax val="0"/>
          <dgm:chPref val="0"/>
          <dgm:bulletEnabled val="1"/>
        </dgm:presLayoutVars>
      </dgm:prSet>
      <dgm:spPr/>
    </dgm:pt>
  </dgm:ptLst>
  <dgm:cxnLst>
    <dgm:cxn modelId="{4DBFCA0F-2E32-41D4-8E27-25CC969D9CED}" type="presOf" srcId="{623F58B1-7051-4C08-8F1C-013BE1822192}" destId="{12BAF723-7AF3-49BD-871A-26DED1571EF8}" srcOrd="1" destOrd="0" presId="urn:microsoft.com/office/officeart/2005/8/layout/venn1"/>
    <dgm:cxn modelId="{A76EC513-8ED6-4841-B7DC-1FF7940BE444}" srcId="{EDEE7F6F-2E7B-47B5-B3B8-D5688C3DA45D}" destId="{86A19015-60DB-4465-8FBA-9BF16BE39294}" srcOrd="0" destOrd="0" parTransId="{F5067AC3-AEC8-46E7-B34E-154FC656FB3E}" sibTransId="{C597EEAF-63D6-42B9-A091-3A89AB9B176B}"/>
    <dgm:cxn modelId="{C91F0944-5155-4586-8BBA-E613EECA5B0B}" type="presOf" srcId="{EDEE7F6F-2E7B-47B5-B3B8-D5688C3DA45D}" destId="{9E0CB34C-090B-4BD7-A372-B4A8602D4F9E}" srcOrd="0" destOrd="0" presId="urn:microsoft.com/office/officeart/2005/8/layout/venn1"/>
    <dgm:cxn modelId="{62F01E4A-DE68-40D8-AF42-5CF19AAA9DCB}" type="presOf" srcId="{86A19015-60DB-4465-8FBA-9BF16BE39294}" destId="{8237255B-6DD9-4B9A-A2A0-2648B8942081}" srcOrd="0" destOrd="0" presId="urn:microsoft.com/office/officeart/2005/8/layout/venn1"/>
    <dgm:cxn modelId="{E0D33071-5DA9-43A7-B6B7-855CD6F41315}" type="presOf" srcId="{623F58B1-7051-4C08-8F1C-013BE1822192}" destId="{4AB2C161-717A-48EA-8D6C-84A0A472F15B}" srcOrd="0" destOrd="0" presId="urn:microsoft.com/office/officeart/2005/8/layout/venn1"/>
    <dgm:cxn modelId="{DD3B6D57-475A-491E-AA72-942D519DFFA5}" type="presOf" srcId="{F4CFAC48-8170-408A-A122-D4585FEDA6E2}" destId="{BC86B2B9-FA98-423F-ADF3-E98132ACB20D}" srcOrd="0" destOrd="0" presId="urn:microsoft.com/office/officeart/2005/8/layout/venn1"/>
    <dgm:cxn modelId="{DA269884-78B9-48DC-8479-38318FE8EAB5}" type="presOf" srcId="{86A19015-60DB-4465-8FBA-9BF16BE39294}" destId="{DA1EC446-AA87-4473-8D48-EF2E6C7A3F20}" srcOrd="1" destOrd="0" presId="urn:microsoft.com/office/officeart/2005/8/layout/venn1"/>
    <dgm:cxn modelId="{E214A2C5-F876-4B13-A190-30D52DE5CA19}" srcId="{EDEE7F6F-2E7B-47B5-B3B8-D5688C3DA45D}" destId="{F4CFAC48-8170-408A-A122-D4585FEDA6E2}" srcOrd="1" destOrd="0" parTransId="{F65EE569-A051-4556-B58B-1A41F9FE9265}" sibTransId="{3E24FEB7-C85A-495E-A48F-88D5EB3FFC90}"/>
    <dgm:cxn modelId="{955D95C7-4456-4992-A2B1-2690E87AA60D}" srcId="{EDEE7F6F-2E7B-47B5-B3B8-D5688C3DA45D}" destId="{623F58B1-7051-4C08-8F1C-013BE1822192}" srcOrd="2" destOrd="0" parTransId="{3D1A4005-02AD-4F0C-886F-592DD3AC5A0D}" sibTransId="{6BD5E335-8359-4D58-8AE8-2F344B17F276}"/>
    <dgm:cxn modelId="{392E70F6-54CB-4AA2-A8EC-BB05E12DF1BD}" type="presOf" srcId="{F4CFAC48-8170-408A-A122-D4585FEDA6E2}" destId="{C76975DB-F570-40B6-8B1F-F2310306687D}" srcOrd="1" destOrd="0" presId="urn:microsoft.com/office/officeart/2005/8/layout/venn1"/>
    <dgm:cxn modelId="{F3C36BA0-3A51-479E-8CFF-1B7F55C6B6B3}" type="presParOf" srcId="{9E0CB34C-090B-4BD7-A372-B4A8602D4F9E}" destId="{8237255B-6DD9-4B9A-A2A0-2648B8942081}" srcOrd="0" destOrd="0" presId="urn:microsoft.com/office/officeart/2005/8/layout/venn1"/>
    <dgm:cxn modelId="{6B9A305B-5DCC-4652-83CE-73DC91622DB6}" type="presParOf" srcId="{9E0CB34C-090B-4BD7-A372-B4A8602D4F9E}" destId="{DA1EC446-AA87-4473-8D48-EF2E6C7A3F20}" srcOrd="1" destOrd="0" presId="urn:microsoft.com/office/officeart/2005/8/layout/venn1"/>
    <dgm:cxn modelId="{C741E68C-5A73-4A77-B45C-5F1BA3DCFC5B}" type="presParOf" srcId="{9E0CB34C-090B-4BD7-A372-B4A8602D4F9E}" destId="{BC86B2B9-FA98-423F-ADF3-E98132ACB20D}" srcOrd="2" destOrd="0" presId="urn:microsoft.com/office/officeart/2005/8/layout/venn1"/>
    <dgm:cxn modelId="{90080C0B-B4D1-4908-95E4-243551D1ECB0}" type="presParOf" srcId="{9E0CB34C-090B-4BD7-A372-B4A8602D4F9E}" destId="{C76975DB-F570-40B6-8B1F-F2310306687D}" srcOrd="3" destOrd="0" presId="urn:microsoft.com/office/officeart/2005/8/layout/venn1"/>
    <dgm:cxn modelId="{2A440C0D-16B1-47DA-930F-7AEFE99C0995}" type="presParOf" srcId="{9E0CB34C-090B-4BD7-A372-B4A8602D4F9E}" destId="{4AB2C161-717A-48EA-8D6C-84A0A472F15B}" srcOrd="4" destOrd="0" presId="urn:microsoft.com/office/officeart/2005/8/layout/venn1"/>
    <dgm:cxn modelId="{8AD5CC9C-DAC8-4F53-A5F8-AA38C218189E}" type="presParOf" srcId="{9E0CB34C-090B-4BD7-A372-B4A8602D4F9E}" destId="{12BAF723-7AF3-49BD-871A-26DED1571EF8}"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1C834CE2-9EC4-4B0A-8DD9-1942EA313EB0}" type="doc">
      <dgm:prSet loTypeId="urn:microsoft.com/office/officeart/2005/8/layout/venn1" loCatId="relationship" qsTypeId="urn:microsoft.com/office/officeart/2005/8/quickstyle/3d1" qsCatId="3D" csTypeId="urn:microsoft.com/office/officeart/2005/8/colors/colorful3" csCatId="colorful" phldr="1"/>
      <dgm:spPr/>
      <dgm:t>
        <a:bodyPr/>
        <a:lstStyle/>
        <a:p>
          <a:endParaRPr lang="en-GB"/>
        </a:p>
      </dgm:t>
    </dgm:pt>
    <dgm:pt modelId="{BACCF9BD-E9C3-4884-AC25-03B367D50183}">
      <dgm:prSet custT="1"/>
      <dgm:spPr>
        <a:solidFill>
          <a:schemeClr val="accent1">
            <a:lumMod val="20000"/>
            <a:lumOff val="80000"/>
          </a:schemeClr>
        </a:solidFill>
      </dgm:spPr>
      <dgm:t>
        <a:bodyPr/>
        <a:lstStyle/>
        <a:p>
          <a:r>
            <a:rPr lang="en-GB" sz="2800" dirty="0">
              <a:latin typeface="+mn-lt"/>
            </a:rPr>
            <a:t>Portage</a:t>
          </a:r>
        </a:p>
        <a:p>
          <a:r>
            <a:rPr lang="en-GB" sz="1600" dirty="0">
              <a:latin typeface="+mn-lt"/>
            </a:rPr>
            <a:t>Home Visitor, Team &amp; Supervisor</a:t>
          </a:r>
          <a:endParaRPr lang="en-GB" sz="900" dirty="0">
            <a:latin typeface="+mn-lt"/>
          </a:endParaRPr>
        </a:p>
      </dgm:t>
    </dgm:pt>
    <dgm:pt modelId="{74210F7D-7634-413A-861F-1892D6D67258}" type="parTrans" cxnId="{CE9D2AA2-04FB-4016-A179-AE6FE299287A}">
      <dgm:prSet/>
      <dgm:spPr/>
      <dgm:t>
        <a:bodyPr/>
        <a:lstStyle/>
        <a:p>
          <a:endParaRPr lang="en-GB"/>
        </a:p>
      </dgm:t>
    </dgm:pt>
    <dgm:pt modelId="{6A3CB2DC-DB72-4EA2-9DC4-0A354952017D}" type="sibTrans" cxnId="{CE9D2AA2-04FB-4016-A179-AE6FE299287A}">
      <dgm:prSet/>
      <dgm:spPr/>
      <dgm:t>
        <a:bodyPr/>
        <a:lstStyle/>
        <a:p>
          <a:endParaRPr lang="en-GB"/>
        </a:p>
      </dgm:t>
    </dgm:pt>
    <dgm:pt modelId="{B50845A3-5333-48F7-A66D-998A41120BDF}">
      <dgm:prSet custT="1"/>
      <dgm:spPr>
        <a:solidFill>
          <a:schemeClr val="accent1">
            <a:lumMod val="60000"/>
            <a:lumOff val="40000"/>
          </a:schemeClr>
        </a:solidFill>
      </dgm:spPr>
      <dgm:t>
        <a:bodyPr/>
        <a:lstStyle/>
        <a:p>
          <a:r>
            <a:rPr lang="en-GB" sz="2800" dirty="0">
              <a:latin typeface="+mn-lt"/>
            </a:rPr>
            <a:t>Family</a:t>
          </a:r>
        </a:p>
        <a:p>
          <a:r>
            <a:rPr lang="en-GB" sz="1600" dirty="0">
              <a:latin typeface="+mn-lt"/>
            </a:rPr>
            <a:t>Parents/Carers, Siblings, Wider Family</a:t>
          </a:r>
        </a:p>
        <a:p>
          <a:endParaRPr lang="en-GB" sz="2400" dirty="0"/>
        </a:p>
      </dgm:t>
    </dgm:pt>
    <dgm:pt modelId="{D590F895-2DFD-4CCD-95A4-65EC48F80EA2}" type="parTrans" cxnId="{22426D79-965B-4D17-9C2D-E5E763B1959A}">
      <dgm:prSet/>
      <dgm:spPr/>
      <dgm:t>
        <a:bodyPr/>
        <a:lstStyle/>
        <a:p>
          <a:endParaRPr lang="en-GB"/>
        </a:p>
      </dgm:t>
    </dgm:pt>
    <dgm:pt modelId="{7D50FBFB-B811-4DCD-BA53-FCFEA251928B}" type="sibTrans" cxnId="{22426D79-965B-4D17-9C2D-E5E763B1959A}">
      <dgm:prSet/>
      <dgm:spPr/>
      <dgm:t>
        <a:bodyPr/>
        <a:lstStyle/>
        <a:p>
          <a:endParaRPr lang="en-GB"/>
        </a:p>
      </dgm:t>
    </dgm:pt>
    <dgm:pt modelId="{3E9EA4C4-7380-4C64-A8A0-FDBD36CEB9A6}">
      <dgm:prSet custT="1"/>
      <dgm:spPr>
        <a:solidFill>
          <a:schemeClr val="accent5">
            <a:lumMod val="40000"/>
            <a:lumOff val="60000"/>
          </a:schemeClr>
        </a:solidFill>
      </dgm:spPr>
      <dgm:t>
        <a:bodyPr/>
        <a:lstStyle/>
        <a:p>
          <a:r>
            <a:rPr lang="en-GB" sz="2800" dirty="0">
              <a:latin typeface="+mn-lt"/>
            </a:rPr>
            <a:t>Other Agencies</a:t>
          </a:r>
        </a:p>
        <a:p>
          <a:r>
            <a:rPr lang="en-GB" sz="1600" dirty="0">
              <a:latin typeface="+mn-lt"/>
            </a:rPr>
            <a:t>Including Early Years Providers</a:t>
          </a:r>
        </a:p>
        <a:p>
          <a:r>
            <a:rPr lang="en-GB" sz="2800" dirty="0"/>
            <a:t> </a:t>
          </a:r>
        </a:p>
      </dgm:t>
    </dgm:pt>
    <dgm:pt modelId="{2EE56036-A461-4CC5-AE85-7C1EDDB4F9A3}" type="parTrans" cxnId="{A03E063D-B060-4197-AC73-0833D28EAD26}">
      <dgm:prSet/>
      <dgm:spPr/>
      <dgm:t>
        <a:bodyPr/>
        <a:lstStyle/>
        <a:p>
          <a:endParaRPr lang="en-GB"/>
        </a:p>
      </dgm:t>
    </dgm:pt>
    <dgm:pt modelId="{6C33AE2F-9CB4-4DB5-8234-88266EB7C5AE}" type="sibTrans" cxnId="{A03E063D-B060-4197-AC73-0833D28EAD26}">
      <dgm:prSet/>
      <dgm:spPr/>
      <dgm:t>
        <a:bodyPr/>
        <a:lstStyle/>
        <a:p>
          <a:endParaRPr lang="en-GB"/>
        </a:p>
      </dgm:t>
    </dgm:pt>
    <dgm:pt modelId="{0DD87DE9-0F97-4FBF-9776-BEF76B148C3B}" type="pres">
      <dgm:prSet presAssocID="{1C834CE2-9EC4-4B0A-8DD9-1942EA313EB0}" presName="compositeShape" presStyleCnt="0">
        <dgm:presLayoutVars>
          <dgm:chMax val="7"/>
          <dgm:dir/>
          <dgm:resizeHandles val="exact"/>
        </dgm:presLayoutVars>
      </dgm:prSet>
      <dgm:spPr/>
    </dgm:pt>
    <dgm:pt modelId="{015F90A5-7DFC-419D-B030-9E107D0F6C0A}" type="pres">
      <dgm:prSet presAssocID="{BACCF9BD-E9C3-4884-AC25-03B367D50183}" presName="circ1" presStyleLbl="vennNode1" presStyleIdx="0" presStyleCnt="3" custLinFactNeighborX="1304" custLinFactNeighborY="-2112"/>
      <dgm:spPr/>
    </dgm:pt>
    <dgm:pt modelId="{4E14D964-75CB-4D31-9072-89F025A79F73}" type="pres">
      <dgm:prSet presAssocID="{BACCF9BD-E9C3-4884-AC25-03B367D50183}" presName="circ1Tx" presStyleLbl="revTx" presStyleIdx="0" presStyleCnt="0">
        <dgm:presLayoutVars>
          <dgm:chMax val="0"/>
          <dgm:chPref val="0"/>
          <dgm:bulletEnabled val="1"/>
        </dgm:presLayoutVars>
      </dgm:prSet>
      <dgm:spPr/>
    </dgm:pt>
    <dgm:pt modelId="{904377C7-D970-4D64-8640-E3282D82362D}" type="pres">
      <dgm:prSet presAssocID="{B50845A3-5333-48F7-A66D-998A41120BDF}" presName="circ2" presStyleLbl="vennNode1" presStyleIdx="1" presStyleCnt="3" custScaleX="97820" custScaleY="100000" custLinFactNeighborX="1408" custLinFactNeighborY="5009"/>
      <dgm:spPr/>
    </dgm:pt>
    <dgm:pt modelId="{987CFCD5-B022-4D45-985E-3299703A2A46}" type="pres">
      <dgm:prSet presAssocID="{B50845A3-5333-48F7-A66D-998A41120BDF}" presName="circ2Tx" presStyleLbl="revTx" presStyleIdx="0" presStyleCnt="0">
        <dgm:presLayoutVars>
          <dgm:chMax val="0"/>
          <dgm:chPref val="0"/>
          <dgm:bulletEnabled val="1"/>
        </dgm:presLayoutVars>
      </dgm:prSet>
      <dgm:spPr/>
    </dgm:pt>
    <dgm:pt modelId="{41BF0FFD-79A5-4CA8-8C8B-2E2FFBA8BA1F}" type="pres">
      <dgm:prSet presAssocID="{3E9EA4C4-7380-4C64-A8A0-FDBD36CEB9A6}" presName="circ3" presStyleLbl="vennNode1" presStyleIdx="2" presStyleCnt="3"/>
      <dgm:spPr/>
    </dgm:pt>
    <dgm:pt modelId="{289020AB-2310-4A72-9648-E74D5AF12F7E}" type="pres">
      <dgm:prSet presAssocID="{3E9EA4C4-7380-4C64-A8A0-FDBD36CEB9A6}" presName="circ3Tx" presStyleLbl="revTx" presStyleIdx="0" presStyleCnt="0">
        <dgm:presLayoutVars>
          <dgm:chMax val="0"/>
          <dgm:chPref val="0"/>
          <dgm:bulletEnabled val="1"/>
        </dgm:presLayoutVars>
      </dgm:prSet>
      <dgm:spPr/>
    </dgm:pt>
  </dgm:ptLst>
  <dgm:cxnLst>
    <dgm:cxn modelId="{94535A0A-17C8-449D-A491-F431F4AC5E01}" type="presOf" srcId="{B50845A3-5333-48F7-A66D-998A41120BDF}" destId="{987CFCD5-B022-4D45-985E-3299703A2A46}" srcOrd="1" destOrd="0" presId="urn:microsoft.com/office/officeart/2005/8/layout/venn1"/>
    <dgm:cxn modelId="{AB783937-4800-4C64-A25A-202AF9E705BA}" type="presOf" srcId="{BACCF9BD-E9C3-4884-AC25-03B367D50183}" destId="{015F90A5-7DFC-419D-B030-9E107D0F6C0A}" srcOrd="0" destOrd="0" presId="urn:microsoft.com/office/officeart/2005/8/layout/venn1"/>
    <dgm:cxn modelId="{A03E063D-B060-4197-AC73-0833D28EAD26}" srcId="{1C834CE2-9EC4-4B0A-8DD9-1942EA313EB0}" destId="{3E9EA4C4-7380-4C64-A8A0-FDBD36CEB9A6}" srcOrd="2" destOrd="0" parTransId="{2EE56036-A461-4CC5-AE85-7C1EDDB4F9A3}" sibTransId="{6C33AE2F-9CB4-4DB5-8234-88266EB7C5AE}"/>
    <dgm:cxn modelId="{22426D79-965B-4D17-9C2D-E5E763B1959A}" srcId="{1C834CE2-9EC4-4B0A-8DD9-1942EA313EB0}" destId="{B50845A3-5333-48F7-A66D-998A41120BDF}" srcOrd="1" destOrd="0" parTransId="{D590F895-2DFD-4CCD-95A4-65EC48F80EA2}" sibTransId="{7D50FBFB-B811-4DCD-BA53-FCFEA251928B}"/>
    <dgm:cxn modelId="{8DF4AE79-F292-493C-A6B0-3298EB274AD6}" type="presOf" srcId="{B50845A3-5333-48F7-A66D-998A41120BDF}" destId="{904377C7-D970-4D64-8640-E3282D82362D}" srcOrd="0" destOrd="0" presId="urn:microsoft.com/office/officeart/2005/8/layout/venn1"/>
    <dgm:cxn modelId="{2330C98F-5603-4F06-84CC-D6B1BA4264B5}" type="presOf" srcId="{3E9EA4C4-7380-4C64-A8A0-FDBD36CEB9A6}" destId="{289020AB-2310-4A72-9648-E74D5AF12F7E}" srcOrd="1" destOrd="0" presId="urn:microsoft.com/office/officeart/2005/8/layout/venn1"/>
    <dgm:cxn modelId="{CE9D2AA2-04FB-4016-A179-AE6FE299287A}" srcId="{1C834CE2-9EC4-4B0A-8DD9-1942EA313EB0}" destId="{BACCF9BD-E9C3-4884-AC25-03B367D50183}" srcOrd="0" destOrd="0" parTransId="{74210F7D-7634-413A-861F-1892D6D67258}" sibTransId="{6A3CB2DC-DB72-4EA2-9DC4-0A354952017D}"/>
    <dgm:cxn modelId="{3364ABB8-F727-4AD4-BEF8-075BEBFA309B}" type="presOf" srcId="{1C834CE2-9EC4-4B0A-8DD9-1942EA313EB0}" destId="{0DD87DE9-0F97-4FBF-9776-BEF76B148C3B}" srcOrd="0" destOrd="0" presId="urn:microsoft.com/office/officeart/2005/8/layout/venn1"/>
    <dgm:cxn modelId="{5DB09FE7-FC72-4514-8E74-D775CAEAF338}" type="presOf" srcId="{3E9EA4C4-7380-4C64-A8A0-FDBD36CEB9A6}" destId="{41BF0FFD-79A5-4CA8-8C8B-2E2FFBA8BA1F}" srcOrd="0" destOrd="0" presId="urn:microsoft.com/office/officeart/2005/8/layout/venn1"/>
    <dgm:cxn modelId="{8FF151ED-C5D0-4DBC-968A-8E13DE71EF1C}" type="presOf" srcId="{BACCF9BD-E9C3-4884-AC25-03B367D50183}" destId="{4E14D964-75CB-4D31-9072-89F025A79F73}" srcOrd="1" destOrd="0" presId="urn:microsoft.com/office/officeart/2005/8/layout/venn1"/>
    <dgm:cxn modelId="{1CA856C9-D846-45FD-9F74-1B055FE293F2}" type="presParOf" srcId="{0DD87DE9-0F97-4FBF-9776-BEF76B148C3B}" destId="{015F90A5-7DFC-419D-B030-9E107D0F6C0A}" srcOrd="0" destOrd="0" presId="urn:microsoft.com/office/officeart/2005/8/layout/venn1"/>
    <dgm:cxn modelId="{43C6658A-6B3B-42E4-B339-EEBAF6A8F811}" type="presParOf" srcId="{0DD87DE9-0F97-4FBF-9776-BEF76B148C3B}" destId="{4E14D964-75CB-4D31-9072-89F025A79F73}" srcOrd="1" destOrd="0" presId="urn:microsoft.com/office/officeart/2005/8/layout/venn1"/>
    <dgm:cxn modelId="{1946ABE2-0E15-4B4F-AD5A-284FB9BB38FB}" type="presParOf" srcId="{0DD87DE9-0F97-4FBF-9776-BEF76B148C3B}" destId="{904377C7-D970-4D64-8640-E3282D82362D}" srcOrd="2" destOrd="0" presId="urn:microsoft.com/office/officeart/2005/8/layout/venn1"/>
    <dgm:cxn modelId="{79EA3CA9-00D0-45C2-9F1C-EA423618DFC5}" type="presParOf" srcId="{0DD87DE9-0F97-4FBF-9776-BEF76B148C3B}" destId="{987CFCD5-B022-4D45-985E-3299703A2A46}" srcOrd="3" destOrd="0" presId="urn:microsoft.com/office/officeart/2005/8/layout/venn1"/>
    <dgm:cxn modelId="{02626CE0-7929-4FE7-92F9-66DDD40754D3}" type="presParOf" srcId="{0DD87DE9-0F97-4FBF-9776-BEF76B148C3B}" destId="{41BF0FFD-79A5-4CA8-8C8B-2E2FFBA8BA1F}" srcOrd="4" destOrd="0" presId="urn:microsoft.com/office/officeart/2005/8/layout/venn1"/>
    <dgm:cxn modelId="{789795F9-94D6-4884-B823-6A3D3D0DEA56}" type="presParOf" srcId="{0DD87DE9-0F97-4FBF-9776-BEF76B148C3B}" destId="{289020AB-2310-4A72-9648-E74D5AF12F7E}"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E90C34D-7636-431F-A9AA-9114D141DBD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C021ACE3-A644-47FD-9887-19A9F76E720A}">
      <dgm:prSet/>
      <dgm:spPr/>
      <dgm:t>
        <a:bodyPr/>
        <a:lstStyle/>
        <a:p>
          <a:r>
            <a:rPr lang="en-GB" dirty="0"/>
            <a:t>To understand the Portage model and how it can support the work of settings with children with SEND</a:t>
          </a:r>
          <a:endParaRPr lang="en-US" dirty="0"/>
        </a:p>
      </dgm:t>
    </dgm:pt>
    <dgm:pt modelId="{BF3FA5F0-BB6C-40E3-870C-EEAC0CA4913C}" type="parTrans" cxnId="{1DD84DA0-A82B-4A82-9ABF-61991542F003}">
      <dgm:prSet/>
      <dgm:spPr/>
      <dgm:t>
        <a:bodyPr/>
        <a:lstStyle/>
        <a:p>
          <a:endParaRPr lang="en-US"/>
        </a:p>
      </dgm:t>
    </dgm:pt>
    <dgm:pt modelId="{15B90F29-79BB-48D5-A5FC-6A993072203B}" type="sibTrans" cxnId="{1DD84DA0-A82B-4A82-9ABF-61991542F003}">
      <dgm:prSet/>
      <dgm:spPr/>
      <dgm:t>
        <a:bodyPr/>
        <a:lstStyle/>
        <a:p>
          <a:endParaRPr lang="en-US"/>
        </a:p>
      </dgm:t>
    </dgm:pt>
    <dgm:pt modelId="{E271B30A-CE2F-45AB-BCE0-516B8E01A902}">
      <dgm:prSet/>
      <dgm:spPr/>
      <dgm:t>
        <a:bodyPr/>
        <a:lstStyle/>
        <a:p>
          <a:r>
            <a:rPr lang="en-GB" dirty="0"/>
            <a:t>To know the Portage Principles and how they can be used in settings</a:t>
          </a:r>
          <a:endParaRPr lang="en-US" dirty="0"/>
        </a:p>
      </dgm:t>
    </dgm:pt>
    <dgm:pt modelId="{139FCCB1-C7D0-4DBC-A668-90C17A5E6CA8}" type="parTrans" cxnId="{326B7DC8-B91A-4F64-8246-71690F875951}">
      <dgm:prSet/>
      <dgm:spPr/>
      <dgm:t>
        <a:bodyPr/>
        <a:lstStyle/>
        <a:p>
          <a:endParaRPr lang="en-US"/>
        </a:p>
      </dgm:t>
    </dgm:pt>
    <dgm:pt modelId="{A0E1204A-A0D3-4972-B4F4-177C73DC383B}" type="sibTrans" cxnId="{326B7DC8-B91A-4F64-8246-71690F875951}">
      <dgm:prSet/>
      <dgm:spPr/>
      <dgm:t>
        <a:bodyPr/>
        <a:lstStyle/>
        <a:p>
          <a:endParaRPr lang="en-US"/>
        </a:p>
      </dgm:t>
    </dgm:pt>
    <dgm:pt modelId="{28B9E1C5-0A78-40EB-BB43-70050E0343C7}">
      <dgm:prSet/>
      <dgm:spPr/>
      <dgm:t>
        <a:bodyPr/>
        <a:lstStyle/>
        <a:p>
          <a:r>
            <a:rPr lang="en-GB" dirty="0"/>
            <a:t>To recognise the importance of working in partnership with families</a:t>
          </a:r>
          <a:endParaRPr lang="en-US" dirty="0"/>
        </a:p>
      </dgm:t>
    </dgm:pt>
    <dgm:pt modelId="{C556243E-C8C7-433D-8DC0-7A709268D3C6}" type="parTrans" cxnId="{A5FBCFFA-9624-4212-81B0-B95D3C262D65}">
      <dgm:prSet/>
      <dgm:spPr/>
      <dgm:t>
        <a:bodyPr/>
        <a:lstStyle/>
        <a:p>
          <a:endParaRPr lang="en-US"/>
        </a:p>
      </dgm:t>
    </dgm:pt>
    <dgm:pt modelId="{6AB9BD85-2623-4327-8EA1-28465BC07091}" type="sibTrans" cxnId="{A5FBCFFA-9624-4212-81B0-B95D3C262D65}">
      <dgm:prSet/>
      <dgm:spPr/>
      <dgm:t>
        <a:bodyPr/>
        <a:lstStyle/>
        <a:p>
          <a:endParaRPr lang="en-US"/>
        </a:p>
      </dgm:t>
    </dgm:pt>
    <dgm:pt modelId="{34CFD337-F6A6-4043-B47D-1F4F6C8633A7}">
      <dgm:prSet/>
      <dgm:spPr/>
      <dgm:t>
        <a:bodyPr/>
        <a:lstStyle/>
        <a:p>
          <a:r>
            <a:rPr lang="en-GB"/>
            <a:t>To understand the value of Portage in relation to national SEND reforms and new initiatives</a:t>
          </a:r>
          <a:endParaRPr lang="en-US"/>
        </a:p>
      </dgm:t>
    </dgm:pt>
    <dgm:pt modelId="{8AC829B6-DEBF-4D32-9D5C-C7A1ABB017D5}" type="parTrans" cxnId="{F1B5F153-D566-4174-AFFD-2CF7D46E4B3B}">
      <dgm:prSet/>
      <dgm:spPr/>
      <dgm:t>
        <a:bodyPr/>
        <a:lstStyle/>
        <a:p>
          <a:endParaRPr lang="en-US"/>
        </a:p>
      </dgm:t>
    </dgm:pt>
    <dgm:pt modelId="{90B6156E-C989-409A-AECA-BB702AA3A537}" type="sibTrans" cxnId="{F1B5F153-D566-4174-AFFD-2CF7D46E4B3B}">
      <dgm:prSet/>
      <dgm:spPr/>
      <dgm:t>
        <a:bodyPr/>
        <a:lstStyle/>
        <a:p>
          <a:endParaRPr lang="en-US"/>
        </a:p>
      </dgm:t>
    </dgm:pt>
    <dgm:pt modelId="{A55D42BC-873A-46A9-8EDD-14A0B586277F}" type="pres">
      <dgm:prSet presAssocID="{5E90C34D-7636-431F-A9AA-9114D141DBDA}" presName="linear" presStyleCnt="0">
        <dgm:presLayoutVars>
          <dgm:animLvl val="lvl"/>
          <dgm:resizeHandles val="exact"/>
        </dgm:presLayoutVars>
      </dgm:prSet>
      <dgm:spPr/>
    </dgm:pt>
    <dgm:pt modelId="{C299D0E8-EB90-46EB-AFCA-BCBE8B9A23E6}" type="pres">
      <dgm:prSet presAssocID="{C021ACE3-A644-47FD-9887-19A9F76E720A}" presName="parentText" presStyleLbl="node1" presStyleIdx="0" presStyleCnt="4">
        <dgm:presLayoutVars>
          <dgm:chMax val="0"/>
          <dgm:bulletEnabled val="1"/>
        </dgm:presLayoutVars>
      </dgm:prSet>
      <dgm:spPr/>
    </dgm:pt>
    <dgm:pt modelId="{E522E665-215E-4890-BBAC-6E2A8FDD83E0}" type="pres">
      <dgm:prSet presAssocID="{15B90F29-79BB-48D5-A5FC-6A993072203B}" presName="spacer" presStyleCnt="0"/>
      <dgm:spPr/>
    </dgm:pt>
    <dgm:pt modelId="{4F9961E0-BE9A-4BE8-B326-61C8A247CB72}" type="pres">
      <dgm:prSet presAssocID="{E271B30A-CE2F-45AB-BCE0-516B8E01A902}" presName="parentText" presStyleLbl="node1" presStyleIdx="1" presStyleCnt="4">
        <dgm:presLayoutVars>
          <dgm:chMax val="0"/>
          <dgm:bulletEnabled val="1"/>
        </dgm:presLayoutVars>
      </dgm:prSet>
      <dgm:spPr/>
    </dgm:pt>
    <dgm:pt modelId="{F736FB73-597E-4EAF-96C1-596BF139F127}" type="pres">
      <dgm:prSet presAssocID="{A0E1204A-A0D3-4972-B4F4-177C73DC383B}" presName="spacer" presStyleCnt="0"/>
      <dgm:spPr/>
    </dgm:pt>
    <dgm:pt modelId="{661C5F90-2767-442E-A29F-F01FDEB4A7B8}" type="pres">
      <dgm:prSet presAssocID="{28B9E1C5-0A78-40EB-BB43-70050E0343C7}" presName="parentText" presStyleLbl="node1" presStyleIdx="2" presStyleCnt="4">
        <dgm:presLayoutVars>
          <dgm:chMax val="0"/>
          <dgm:bulletEnabled val="1"/>
        </dgm:presLayoutVars>
      </dgm:prSet>
      <dgm:spPr/>
    </dgm:pt>
    <dgm:pt modelId="{992A88C5-8333-492D-8043-E7F1DE98996B}" type="pres">
      <dgm:prSet presAssocID="{6AB9BD85-2623-4327-8EA1-28465BC07091}" presName="spacer" presStyleCnt="0"/>
      <dgm:spPr/>
    </dgm:pt>
    <dgm:pt modelId="{EFFBC602-734F-44BC-8AD7-3D21FAC44445}" type="pres">
      <dgm:prSet presAssocID="{34CFD337-F6A6-4043-B47D-1F4F6C8633A7}" presName="parentText" presStyleLbl="node1" presStyleIdx="3" presStyleCnt="4">
        <dgm:presLayoutVars>
          <dgm:chMax val="0"/>
          <dgm:bulletEnabled val="1"/>
        </dgm:presLayoutVars>
      </dgm:prSet>
      <dgm:spPr/>
    </dgm:pt>
  </dgm:ptLst>
  <dgm:cxnLst>
    <dgm:cxn modelId="{A760470E-5038-4D7D-9358-5214ECE013AF}" type="presOf" srcId="{28B9E1C5-0A78-40EB-BB43-70050E0343C7}" destId="{661C5F90-2767-442E-A29F-F01FDEB4A7B8}" srcOrd="0" destOrd="0" presId="urn:microsoft.com/office/officeart/2005/8/layout/vList2"/>
    <dgm:cxn modelId="{6D3AED36-3C01-48E6-8D7A-2F8BBF9CEB3D}" type="presOf" srcId="{5E90C34D-7636-431F-A9AA-9114D141DBDA}" destId="{A55D42BC-873A-46A9-8EDD-14A0B586277F}" srcOrd="0" destOrd="0" presId="urn:microsoft.com/office/officeart/2005/8/layout/vList2"/>
    <dgm:cxn modelId="{F1B5F153-D566-4174-AFFD-2CF7D46E4B3B}" srcId="{5E90C34D-7636-431F-A9AA-9114D141DBDA}" destId="{34CFD337-F6A6-4043-B47D-1F4F6C8633A7}" srcOrd="3" destOrd="0" parTransId="{8AC829B6-DEBF-4D32-9D5C-C7A1ABB017D5}" sibTransId="{90B6156E-C989-409A-AECA-BB702AA3A537}"/>
    <dgm:cxn modelId="{C0604586-03E3-4791-966A-E64BEC6DA734}" type="presOf" srcId="{E271B30A-CE2F-45AB-BCE0-516B8E01A902}" destId="{4F9961E0-BE9A-4BE8-B326-61C8A247CB72}" srcOrd="0" destOrd="0" presId="urn:microsoft.com/office/officeart/2005/8/layout/vList2"/>
    <dgm:cxn modelId="{1DD84DA0-A82B-4A82-9ABF-61991542F003}" srcId="{5E90C34D-7636-431F-A9AA-9114D141DBDA}" destId="{C021ACE3-A644-47FD-9887-19A9F76E720A}" srcOrd="0" destOrd="0" parTransId="{BF3FA5F0-BB6C-40E3-870C-EEAC0CA4913C}" sibTransId="{15B90F29-79BB-48D5-A5FC-6A993072203B}"/>
    <dgm:cxn modelId="{544F13B8-EDBF-4BA2-9087-CD3F9FFC1D03}" type="presOf" srcId="{34CFD337-F6A6-4043-B47D-1F4F6C8633A7}" destId="{EFFBC602-734F-44BC-8AD7-3D21FAC44445}" srcOrd="0" destOrd="0" presId="urn:microsoft.com/office/officeart/2005/8/layout/vList2"/>
    <dgm:cxn modelId="{326B7DC8-B91A-4F64-8246-71690F875951}" srcId="{5E90C34D-7636-431F-A9AA-9114D141DBDA}" destId="{E271B30A-CE2F-45AB-BCE0-516B8E01A902}" srcOrd="1" destOrd="0" parTransId="{139FCCB1-C7D0-4DBC-A668-90C17A5E6CA8}" sibTransId="{A0E1204A-A0D3-4972-B4F4-177C73DC383B}"/>
    <dgm:cxn modelId="{518005E4-9E5F-47D0-AB98-471C13A91701}" type="presOf" srcId="{C021ACE3-A644-47FD-9887-19A9F76E720A}" destId="{C299D0E8-EB90-46EB-AFCA-BCBE8B9A23E6}" srcOrd="0" destOrd="0" presId="urn:microsoft.com/office/officeart/2005/8/layout/vList2"/>
    <dgm:cxn modelId="{A5FBCFFA-9624-4212-81B0-B95D3C262D65}" srcId="{5E90C34D-7636-431F-A9AA-9114D141DBDA}" destId="{28B9E1C5-0A78-40EB-BB43-70050E0343C7}" srcOrd="2" destOrd="0" parTransId="{C556243E-C8C7-433D-8DC0-7A709268D3C6}" sibTransId="{6AB9BD85-2623-4327-8EA1-28465BC07091}"/>
    <dgm:cxn modelId="{7F849602-0070-480C-A06D-EA434622F4A2}" type="presParOf" srcId="{A55D42BC-873A-46A9-8EDD-14A0B586277F}" destId="{C299D0E8-EB90-46EB-AFCA-BCBE8B9A23E6}" srcOrd="0" destOrd="0" presId="urn:microsoft.com/office/officeart/2005/8/layout/vList2"/>
    <dgm:cxn modelId="{771E74A3-BE86-41F1-8B86-39EAFD92408B}" type="presParOf" srcId="{A55D42BC-873A-46A9-8EDD-14A0B586277F}" destId="{E522E665-215E-4890-BBAC-6E2A8FDD83E0}" srcOrd="1" destOrd="0" presId="urn:microsoft.com/office/officeart/2005/8/layout/vList2"/>
    <dgm:cxn modelId="{97A0469C-E366-4568-8BBC-C103920BF264}" type="presParOf" srcId="{A55D42BC-873A-46A9-8EDD-14A0B586277F}" destId="{4F9961E0-BE9A-4BE8-B326-61C8A247CB72}" srcOrd="2" destOrd="0" presId="urn:microsoft.com/office/officeart/2005/8/layout/vList2"/>
    <dgm:cxn modelId="{F6AC5A7E-814B-4510-853D-FDDC7A882098}" type="presParOf" srcId="{A55D42BC-873A-46A9-8EDD-14A0B586277F}" destId="{F736FB73-597E-4EAF-96C1-596BF139F127}" srcOrd="3" destOrd="0" presId="urn:microsoft.com/office/officeart/2005/8/layout/vList2"/>
    <dgm:cxn modelId="{049D8AD8-3B33-465A-B9D8-6E5800FFA1B7}" type="presParOf" srcId="{A55D42BC-873A-46A9-8EDD-14A0B586277F}" destId="{661C5F90-2767-442E-A29F-F01FDEB4A7B8}" srcOrd="4" destOrd="0" presId="urn:microsoft.com/office/officeart/2005/8/layout/vList2"/>
    <dgm:cxn modelId="{8904DF15-B08B-43BB-9EA1-1DCF69386C7A}" type="presParOf" srcId="{A55D42BC-873A-46A9-8EDD-14A0B586277F}" destId="{992A88C5-8333-492D-8043-E7F1DE98996B}" srcOrd="5" destOrd="0" presId="urn:microsoft.com/office/officeart/2005/8/layout/vList2"/>
    <dgm:cxn modelId="{93FD1930-6CDC-4AC1-9EFB-62BC29CD79CE}" type="presParOf" srcId="{A55D42BC-873A-46A9-8EDD-14A0B586277F}" destId="{EFFBC602-734F-44BC-8AD7-3D21FAC4444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D0E8-EB90-46EB-AFCA-BCBE8B9A23E6}">
      <dsp:nvSpPr>
        <dsp:cNvPr id="0" name=""/>
        <dsp:cNvSpPr/>
      </dsp:nvSpPr>
      <dsp:spPr>
        <a:xfrm>
          <a:off x="0" y="78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To understand the Portage model and how it supports children with SEND</a:t>
          </a:r>
          <a:endParaRPr lang="en-US" sz="2500" kern="1200" dirty="0"/>
        </a:p>
      </dsp:txBody>
      <dsp:txXfrm>
        <a:off x="48547" y="127216"/>
        <a:ext cx="10418506" cy="897406"/>
      </dsp:txXfrm>
    </dsp:sp>
    <dsp:sp modelId="{4F9961E0-BE9A-4BE8-B326-61C8A247CB72}">
      <dsp:nvSpPr>
        <dsp:cNvPr id="0" name=""/>
        <dsp:cNvSpPr/>
      </dsp:nvSpPr>
      <dsp:spPr>
        <a:xfrm>
          <a:off x="0" y="1145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To understand the Portage Principles and how they underpin the Portage approach</a:t>
          </a:r>
          <a:endParaRPr lang="en-US" sz="2500" kern="1200" dirty="0"/>
        </a:p>
      </dsp:txBody>
      <dsp:txXfrm>
        <a:off x="48547" y="1193716"/>
        <a:ext cx="10418506" cy="897406"/>
      </dsp:txXfrm>
    </dsp:sp>
    <dsp:sp modelId="{661C5F90-2767-442E-A29F-F01FDEB4A7B8}">
      <dsp:nvSpPr>
        <dsp:cNvPr id="0" name=""/>
        <dsp:cNvSpPr/>
      </dsp:nvSpPr>
      <dsp:spPr>
        <a:xfrm>
          <a:off x="0" y="2211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To recognise the importance of working in partnership with families</a:t>
          </a:r>
          <a:endParaRPr lang="en-US" sz="2500" kern="1200"/>
        </a:p>
      </dsp:txBody>
      <dsp:txXfrm>
        <a:off x="48547" y="2260216"/>
        <a:ext cx="10418506" cy="897406"/>
      </dsp:txXfrm>
    </dsp:sp>
    <dsp:sp modelId="{EFFBC602-734F-44BC-8AD7-3D21FAC44445}">
      <dsp:nvSpPr>
        <dsp:cNvPr id="0" name=""/>
        <dsp:cNvSpPr/>
      </dsp:nvSpPr>
      <dsp:spPr>
        <a:xfrm>
          <a:off x="0" y="3278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To understand the value of Portage in relation to national SEND reforms and new initiatives</a:t>
          </a:r>
          <a:endParaRPr lang="en-US" sz="2500" kern="1200"/>
        </a:p>
      </dsp:txBody>
      <dsp:txXfrm>
        <a:off x="48547" y="3326716"/>
        <a:ext cx="10418506" cy="897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8E6004-C597-4524-8102-DC8B9D6D776A}">
      <dsp:nvSpPr>
        <dsp:cNvPr id="0" name=""/>
        <dsp:cNvSpPr/>
      </dsp:nvSpPr>
      <dsp:spPr>
        <a:xfrm>
          <a:off x="617219" y="0"/>
          <a:ext cx="6995160" cy="4525962"/>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09773D1F-B137-4DCE-822F-F92B482D100E}">
      <dsp:nvSpPr>
        <dsp:cNvPr id="0" name=""/>
        <dsp:cNvSpPr/>
      </dsp:nvSpPr>
      <dsp:spPr>
        <a:xfrm>
          <a:off x="8840" y="1357788"/>
          <a:ext cx="2648902" cy="181038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Practitioners using Portage Principles in their settings</a:t>
          </a:r>
        </a:p>
      </dsp:txBody>
      <dsp:txXfrm>
        <a:off x="97216" y="1446164"/>
        <a:ext cx="2472150" cy="1633632"/>
      </dsp:txXfrm>
    </dsp:sp>
    <dsp:sp modelId="{8ADFEE39-311D-4796-9104-C9BB59C1EE98}">
      <dsp:nvSpPr>
        <dsp:cNvPr id="0" name=""/>
        <dsp:cNvSpPr/>
      </dsp:nvSpPr>
      <dsp:spPr>
        <a:xfrm>
          <a:off x="2790348" y="1357788"/>
          <a:ext cx="2648902" cy="181038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Practitioners with elements of Home Visiting</a:t>
          </a:r>
        </a:p>
      </dsp:txBody>
      <dsp:txXfrm>
        <a:off x="2878724" y="1446164"/>
        <a:ext cx="2472150" cy="1633632"/>
      </dsp:txXfrm>
    </dsp:sp>
    <dsp:sp modelId="{7CBF1B54-207A-423E-AF92-6ED82720A6BF}">
      <dsp:nvSpPr>
        <dsp:cNvPr id="0" name=""/>
        <dsp:cNvSpPr/>
      </dsp:nvSpPr>
      <dsp:spPr>
        <a:xfrm>
          <a:off x="5571857" y="1398739"/>
          <a:ext cx="2648902" cy="1810384"/>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Fully developed Portage Service, offering Home Visits</a:t>
          </a:r>
        </a:p>
      </dsp:txBody>
      <dsp:txXfrm>
        <a:off x="5660233" y="1487115"/>
        <a:ext cx="2472150" cy="16336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557B1C-5D01-4667-B3F9-BAB2A1EADFAA}">
      <dsp:nvSpPr>
        <dsp:cNvPr id="0" name=""/>
        <dsp:cNvSpPr/>
      </dsp:nvSpPr>
      <dsp:spPr>
        <a:xfrm>
          <a:off x="0" y="25716"/>
          <a:ext cx="6598919"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Criteria </a:t>
          </a:r>
        </a:p>
      </dsp:txBody>
      <dsp:txXfrm>
        <a:off x="38638" y="64354"/>
        <a:ext cx="6521643" cy="714229"/>
      </dsp:txXfrm>
    </dsp:sp>
    <dsp:sp modelId="{8BB44520-2D0D-4B94-B0D8-52AD6ED10045}">
      <dsp:nvSpPr>
        <dsp:cNvPr id="0" name=""/>
        <dsp:cNvSpPr/>
      </dsp:nvSpPr>
      <dsp:spPr>
        <a:xfrm>
          <a:off x="0" y="912262"/>
          <a:ext cx="6598919"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Referral pathway</a:t>
          </a:r>
        </a:p>
      </dsp:txBody>
      <dsp:txXfrm>
        <a:off x="38638" y="950900"/>
        <a:ext cx="6521643" cy="714229"/>
      </dsp:txXfrm>
    </dsp:sp>
    <dsp:sp modelId="{CDDCF4D4-53EF-4CC5-84AE-B309B0C90866}">
      <dsp:nvSpPr>
        <dsp:cNvPr id="0" name=""/>
        <dsp:cNvSpPr/>
      </dsp:nvSpPr>
      <dsp:spPr>
        <a:xfrm>
          <a:off x="0" y="1798807"/>
          <a:ext cx="6598919"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Contact with the family </a:t>
          </a:r>
        </a:p>
      </dsp:txBody>
      <dsp:txXfrm>
        <a:off x="38638" y="1837445"/>
        <a:ext cx="6521643" cy="714229"/>
      </dsp:txXfrm>
    </dsp:sp>
    <dsp:sp modelId="{D19AA6B0-CAC1-4E28-8AEF-20FB1001BA98}">
      <dsp:nvSpPr>
        <dsp:cNvPr id="0" name=""/>
        <dsp:cNvSpPr/>
      </dsp:nvSpPr>
      <dsp:spPr>
        <a:xfrm>
          <a:off x="0" y="2685352"/>
          <a:ext cx="6598919"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Assess the needs of the child</a:t>
          </a:r>
        </a:p>
      </dsp:txBody>
      <dsp:txXfrm>
        <a:off x="38638" y="2723990"/>
        <a:ext cx="6521643" cy="714229"/>
      </dsp:txXfrm>
    </dsp:sp>
    <dsp:sp modelId="{CAA0C22C-BD03-4048-A8C3-85453851EB84}">
      <dsp:nvSpPr>
        <dsp:cNvPr id="0" name=""/>
        <dsp:cNvSpPr/>
      </dsp:nvSpPr>
      <dsp:spPr>
        <a:xfrm>
          <a:off x="0" y="3571897"/>
          <a:ext cx="6598919" cy="79150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kern="1200"/>
            <a:t>Offer of Portage involvement</a:t>
          </a:r>
        </a:p>
      </dsp:txBody>
      <dsp:txXfrm>
        <a:off x="38638" y="3610535"/>
        <a:ext cx="6521643" cy="7142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5E82D-5236-4B38-85BB-253563D3EEE1}">
      <dsp:nvSpPr>
        <dsp:cNvPr id="0" name=""/>
        <dsp:cNvSpPr/>
      </dsp:nvSpPr>
      <dsp:spPr>
        <a:xfrm>
          <a:off x="0" y="204"/>
          <a:ext cx="6263640" cy="90599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Relationship with the family and  Holistic Assessment</a:t>
          </a:r>
          <a:endParaRPr lang="en-US" sz="2400" kern="1200" dirty="0"/>
        </a:p>
      </dsp:txBody>
      <dsp:txXfrm>
        <a:off x="44227" y="44431"/>
        <a:ext cx="6175186" cy="817541"/>
      </dsp:txXfrm>
    </dsp:sp>
    <dsp:sp modelId="{B1AA5A04-F277-4B50-BFB3-5B5B5D2CFD54}">
      <dsp:nvSpPr>
        <dsp:cNvPr id="0" name=""/>
        <dsp:cNvSpPr/>
      </dsp:nvSpPr>
      <dsp:spPr>
        <a:xfrm>
          <a:off x="0" y="848698"/>
          <a:ext cx="6263640" cy="905995"/>
        </a:xfrm>
        <a:prstGeom prst="round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Play session where planned activities are  reviewed </a:t>
          </a:r>
          <a:endParaRPr lang="en-US" sz="2400" kern="1200" dirty="0"/>
        </a:p>
      </dsp:txBody>
      <dsp:txXfrm>
        <a:off x="44227" y="892925"/>
        <a:ext cx="6175186" cy="817541"/>
      </dsp:txXfrm>
    </dsp:sp>
    <dsp:sp modelId="{8478C826-D1AC-45CE-834E-2AEA91ECCB0E}">
      <dsp:nvSpPr>
        <dsp:cNvPr id="0" name=""/>
        <dsp:cNvSpPr/>
      </dsp:nvSpPr>
      <dsp:spPr>
        <a:xfrm>
          <a:off x="0" y="1839548"/>
          <a:ext cx="6263640" cy="905995"/>
        </a:xfrm>
        <a:prstGeom prst="round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New activities tried</a:t>
          </a:r>
          <a:endParaRPr lang="en-US" sz="2400" kern="1200" dirty="0"/>
        </a:p>
      </dsp:txBody>
      <dsp:txXfrm>
        <a:off x="44227" y="1883775"/>
        <a:ext cx="6175186" cy="817541"/>
      </dsp:txXfrm>
    </dsp:sp>
    <dsp:sp modelId="{A108D479-3603-437B-83B1-8F9338EE17C3}">
      <dsp:nvSpPr>
        <dsp:cNvPr id="0" name=""/>
        <dsp:cNvSpPr/>
      </dsp:nvSpPr>
      <dsp:spPr>
        <a:xfrm>
          <a:off x="0" y="2759143"/>
          <a:ext cx="6263640" cy="905995"/>
        </a:xfrm>
        <a:prstGeom prst="round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Joint decision what to work on next</a:t>
          </a:r>
          <a:endParaRPr lang="en-US" sz="2400" kern="1200" dirty="0"/>
        </a:p>
      </dsp:txBody>
      <dsp:txXfrm>
        <a:off x="44227" y="2803370"/>
        <a:ext cx="6175186" cy="817541"/>
      </dsp:txXfrm>
    </dsp:sp>
    <dsp:sp modelId="{8C1084FB-AA3F-48BD-9A15-1AA93E2F039B}">
      <dsp:nvSpPr>
        <dsp:cNvPr id="0" name=""/>
        <dsp:cNvSpPr/>
      </dsp:nvSpPr>
      <dsp:spPr>
        <a:xfrm>
          <a:off x="0" y="3678737"/>
          <a:ext cx="6263640" cy="905995"/>
        </a:xfrm>
        <a:prstGeom prst="round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Activity charts completed</a:t>
          </a:r>
          <a:endParaRPr lang="en-US" sz="2400" kern="1200" dirty="0"/>
        </a:p>
      </dsp:txBody>
      <dsp:txXfrm>
        <a:off x="44227" y="3722964"/>
        <a:ext cx="6175186" cy="817541"/>
      </dsp:txXfrm>
    </dsp:sp>
    <dsp:sp modelId="{110B75E7-A195-41BC-9864-8EFB590B66BA}">
      <dsp:nvSpPr>
        <dsp:cNvPr id="0" name=""/>
        <dsp:cNvSpPr/>
      </dsp:nvSpPr>
      <dsp:spPr>
        <a:xfrm>
          <a:off x="0" y="4598331"/>
          <a:ext cx="6263640" cy="90599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Opportunity for families to discuss concerns regarding their child's learning. </a:t>
          </a:r>
          <a:endParaRPr lang="en-US" sz="2400" kern="1200" dirty="0"/>
        </a:p>
      </dsp:txBody>
      <dsp:txXfrm>
        <a:off x="44227" y="4642558"/>
        <a:ext cx="6175186" cy="8175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9AB526-590E-49C5-902D-EEA6FD8A4FC3}">
      <dsp:nvSpPr>
        <dsp:cNvPr id="0" name=""/>
        <dsp:cNvSpPr/>
      </dsp:nvSpPr>
      <dsp:spPr>
        <a:xfrm>
          <a:off x="1388" y="1126345"/>
          <a:ext cx="1745163" cy="978350"/>
        </a:xfrm>
        <a:prstGeom prst="hexagon">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A Unique Child </a:t>
          </a:r>
        </a:p>
      </dsp:txBody>
      <dsp:txXfrm>
        <a:off x="201171" y="1201011"/>
        <a:ext cx="1345597" cy="502901"/>
      </dsp:txXfrm>
    </dsp:sp>
    <dsp:sp modelId="{CD9E1802-071C-4763-B5A6-9A1073FA9524}">
      <dsp:nvSpPr>
        <dsp:cNvPr id="0" name=""/>
        <dsp:cNvSpPr/>
      </dsp:nvSpPr>
      <dsp:spPr>
        <a:xfrm>
          <a:off x="358831" y="1778579"/>
          <a:ext cx="1745163" cy="144641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a:t>Celebrating diversity</a:t>
          </a:r>
        </a:p>
        <a:p>
          <a:pPr marL="114300" lvl="1" indent="-114300" algn="l" defTabSz="577850">
            <a:lnSpc>
              <a:spcPct val="90000"/>
            </a:lnSpc>
            <a:spcBef>
              <a:spcPct val="0"/>
            </a:spcBef>
            <a:spcAft>
              <a:spcPct val="15000"/>
            </a:spcAft>
            <a:buChar char="•"/>
          </a:pPr>
          <a:r>
            <a:rPr lang="en-GB" sz="1300" kern="1200" dirty="0"/>
            <a:t>Whole child, family and community</a:t>
          </a:r>
        </a:p>
      </dsp:txBody>
      <dsp:txXfrm>
        <a:off x="401195" y="1820943"/>
        <a:ext cx="1660435" cy="1361684"/>
      </dsp:txXfrm>
    </dsp:sp>
    <dsp:sp modelId="{1B49023E-20A8-408F-B55C-008BBB8C49C7}">
      <dsp:nvSpPr>
        <dsp:cNvPr id="0" name=""/>
        <dsp:cNvSpPr/>
      </dsp:nvSpPr>
      <dsp:spPr>
        <a:xfrm>
          <a:off x="2011112" y="1235215"/>
          <a:ext cx="560868" cy="43449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2011112" y="1322114"/>
        <a:ext cx="430520" cy="260697"/>
      </dsp:txXfrm>
    </dsp:sp>
    <dsp:sp modelId="{234D4C15-355E-48AC-B842-EDF8923E9B6A}">
      <dsp:nvSpPr>
        <dsp:cNvPr id="0" name=""/>
        <dsp:cNvSpPr/>
      </dsp:nvSpPr>
      <dsp:spPr>
        <a:xfrm>
          <a:off x="2804794" y="1126345"/>
          <a:ext cx="1745163" cy="978350"/>
        </a:xfrm>
        <a:prstGeom prst="hexagon">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Positive Relationships</a:t>
          </a:r>
        </a:p>
      </dsp:txBody>
      <dsp:txXfrm>
        <a:off x="3004577" y="1201011"/>
        <a:ext cx="1345597" cy="502901"/>
      </dsp:txXfrm>
    </dsp:sp>
    <dsp:sp modelId="{9CCA813A-B818-4A81-A2D9-58D4EF4BEA87}">
      <dsp:nvSpPr>
        <dsp:cNvPr id="0" name=""/>
        <dsp:cNvSpPr/>
      </dsp:nvSpPr>
      <dsp:spPr>
        <a:xfrm>
          <a:off x="3162237" y="1778579"/>
          <a:ext cx="1745163" cy="144641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a:t>Partnerships</a:t>
          </a:r>
        </a:p>
        <a:p>
          <a:pPr marL="114300" lvl="1" indent="-114300" algn="l" defTabSz="577850">
            <a:lnSpc>
              <a:spcPct val="90000"/>
            </a:lnSpc>
            <a:spcBef>
              <a:spcPct val="0"/>
            </a:spcBef>
            <a:spcAft>
              <a:spcPct val="15000"/>
            </a:spcAft>
            <a:buChar char="•"/>
          </a:pPr>
          <a:r>
            <a:rPr lang="en-GB" sz="1300" kern="1200"/>
            <a:t>Looking forward</a:t>
          </a:r>
          <a:endParaRPr lang="en-GB" sz="1300" kern="1200" dirty="0"/>
        </a:p>
        <a:p>
          <a:pPr marL="114300" lvl="1" indent="-114300" algn="l" defTabSz="577850">
            <a:lnSpc>
              <a:spcPct val="90000"/>
            </a:lnSpc>
            <a:spcBef>
              <a:spcPct val="0"/>
            </a:spcBef>
            <a:spcAft>
              <a:spcPct val="15000"/>
            </a:spcAft>
            <a:buChar char="•"/>
          </a:pPr>
          <a:r>
            <a:rPr lang="en-GB" sz="1300" kern="1200"/>
            <a:t>Being positive</a:t>
          </a:r>
          <a:endParaRPr lang="en-GB" sz="1300" kern="1200" dirty="0"/>
        </a:p>
      </dsp:txBody>
      <dsp:txXfrm>
        <a:off x="3204601" y="1820943"/>
        <a:ext cx="1660435" cy="1361684"/>
      </dsp:txXfrm>
    </dsp:sp>
    <dsp:sp modelId="{744723F8-11FF-4662-BD0F-2169B7365A1B}">
      <dsp:nvSpPr>
        <dsp:cNvPr id="0" name=""/>
        <dsp:cNvSpPr/>
      </dsp:nvSpPr>
      <dsp:spPr>
        <a:xfrm>
          <a:off x="4814517" y="1235215"/>
          <a:ext cx="560868" cy="43449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4814517" y="1322114"/>
        <a:ext cx="430520" cy="260697"/>
      </dsp:txXfrm>
    </dsp:sp>
    <dsp:sp modelId="{F52123D7-2290-4174-A5CE-1A190FDE23AC}">
      <dsp:nvSpPr>
        <dsp:cNvPr id="0" name=""/>
        <dsp:cNvSpPr/>
      </dsp:nvSpPr>
      <dsp:spPr>
        <a:xfrm>
          <a:off x="5608199" y="1126345"/>
          <a:ext cx="1745163" cy="978350"/>
        </a:xfrm>
        <a:prstGeom prst="hexagon">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Enabling Environments</a:t>
          </a:r>
        </a:p>
      </dsp:txBody>
      <dsp:txXfrm>
        <a:off x="5807982" y="1201011"/>
        <a:ext cx="1345597" cy="502901"/>
      </dsp:txXfrm>
    </dsp:sp>
    <dsp:sp modelId="{7537436B-C834-4A92-B4A0-F7297681EC67}">
      <dsp:nvSpPr>
        <dsp:cNvPr id="0" name=""/>
        <dsp:cNvSpPr/>
      </dsp:nvSpPr>
      <dsp:spPr>
        <a:xfrm>
          <a:off x="5965642" y="1778579"/>
          <a:ext cx="1745163" cy="1446412"/>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a:t>Inclusion</a:t>
          </a:r>
        </a:p>
        <a:p>
          <a:pPr marL="114300" lvl="1" indent="-114300" algn="l" defTabSz="577850">
            <a:lnSpc>
              <a:spcPct val="90000"/>
            </a:lnSpc>
            <a:spcBef>
              <a:spcPct val="0"/>
            </a:spcBef>
            <a:spcAft>
              <a:spcPct val="15000"/>
            </a:spcAft>
            <a:buChar char="•"/>
          </a:pPr>
          <a:r>
            <a:rPr lang="en-GB" sz="1300" kern="1200"/>
            <a:t>Supporting</a:t>
          </a:r>
          <a:endParaRPr lang="en-GB" sz="1300" kern="1200" dirty="0"/>
        </a:p>
        <a:p>
          <a:pPr marL="114300" lvl="1" indent="-114300" algn="l" defTabSz="577850">
            <a:lnSpc>
              <a:spcPct val="90000"/>
            </a:lnSpc>
            <a:spcBef>
              <a:spcPct val="0"/>
            </a:spcBef>
            <a:spcAft>
              <a:spcPct val="15000"/>
            </a:spcAft>
            <a:buChar char="•"/>
          </a:pPr>
          <a:r>
            <a:rPr lang="en-GB" sz="1300" kern="1200" dirty="0"/>
            <a:t>Practical, immediate, relevant</a:t>
          </a:r>
        </a:p>
        <a:p>
          <a:pPr marL="228600" lvl="2" indent="-114300" algn="l" defTabSz="577850">
            <a:lnSpc>
              <a:spcPct val="90000"/>
            </a:lnSpc>
            <a:spcBef>
              <a:spcPct val="0"/>
            </a:spcBef>
            <a:spcAft>
              <a:spcPct val="15000"/>
            </a:spcAft>
            <a:buChar char="•"/>
          </a:pPr>
          <a:endParaRPr lang="en-GB" sz="1300" kern="1200" dirty="0"/>
        </a:p>
      </dsp:txBody>
      <dsp:txXfrm>
        <a:off x="6008006" y="1820943"/>
        <a:ext cx="1660435" cy="1361684"/>
      </dsp:txXfrm>
    </dsp:sp>
    <dsp:sp modelId="{F136AE9F-A4B6-4785-AF21-79DF83C851D0}">
      <dsp:nvSpPr>
        <dsp:cNvPr id="0" name=""/>
        <dsp:cNvSpPr/>
      </dsp:nvSpPr>
      <dsp:spPr>
        <a:xfrm>
          <a:off x="7617923" y="1235215"/>
          <a:ext cx="560868" cy="434495"/>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a:off x="7617923" y="1322114"/>
        <a:ext cx="430520" cy="260697"/>
      </dsp:txXfrm>
    </dsp:sp>
    <dsp:sp modelId="{C7817899-11AD-48F7-B6E1-EF7FFBD9247F}">
      <dsp:nvSpPr>
        <dsp:cNvPr id="0" name=""/>
        <dsp:cNvSpPr/>
      </dsp:nvSpPr>
      <dsp:spPr>
        <a:xfrm>
          <a:off x="8411604" y="1126345"/>
          <a:ext cx="1745163" cy="978350"/>
        </a:xfrm>
        <a:prstGeom prst="hexagon">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49530" numCol="1" spcCol="1270" anchor="t" anchorCtr="0">
          <a:noAutofit/>
        </a:bodyPr>
        <a:lstStyle/>
        <a:p>
          <a:pPr marL="0" lvl="0" indent="0" algn="l" defTabSz="577850">
            <a:lnSpc>
              <a:spcPct val="90000"/>
            </a:lnSpc>
            <a:spcBef>
              <a:spcPct val="0"/>
            </a:spcBef>
            <a:spcAft>
              <a:spcPct val="35000"/>
            </a:spcAft>
            <a:buNone/>
          </a:pPr>
          <a:r>
            <a:rPr lang="en-GB" sz="1300" kern="1200" dirty="0"/>
            <a:t>Learning and Development</a:t>
          </a:r>
        </a:p>
      </dsp:txBody>
      <dsp:txXfrm>
        <a:off x="8611387" y="1201011"/>
        <a:ext cx="1345597" cy="502901"/>
      </dsp:txXfrm>
    </dsp:sp>
    <dsp:sp modelId="{33D16E14-7CCB-4B8B-AE9F-3D0ED5C30110}">
      <dsp:nvSpPr>
        <dsp:cNvPr id="0" name=""/>
        <dsp:cNvSpPr/>
      </dsp:nvSpPr>
      <dsp:spPr>
        <a:xfrm>
          <a:off x="8769047" y="1778579"/>
          <a:ext cx="1745163" cy="1446412"/>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2456" tIns="92456" rIns="92456" bIns="92456" numCol="1" spcCol="1270" anchor="t" anchorCtr="0">
          <a:noAutofit/>
        </a:bodyPr>
        <a:lstStyle/>
        <a:p>
          <a:pPr marL="114300" lvl="1" indent="-114300" algn="l" defTabSz="577850">
            <a:lnSpc>
              <a:spcPct val="90000"/>
            </a:lnSpc>
            <a:spcBef>
              <a:spcPct val="0"/>
            </a:spcBef>
            <a:spcAft>
              <a:spcPct val="15000"/>
            </a:spcAft>
            <a:buChar char="•"/>
          </a:pPr>
          <a:r>
            <a:rPr lang="en-GB" sz="1300" kern="1200"/>
            <a:t>Enabling</a:t>
          </a:r>
        </a:p>
        <a:p>
          <a:pPr marL="114300" lvl="1" indent="-114300" algn="l" defTabSz="577850">
            <a:lnSpc>
              <a:spcPct val="90000"/>
            </a:lnSpc>
            <a:spcBef>
              <a:spcPct val="0"/>
            </a:spcBef>
            <a:spcAft>
              <a:spcPct val="15000"/>
            </a:spcAft>
            <a:buChar char="•"/>
          </a:pPr>
          <a:r>
            <a:rPr lang="en-GB" sz="1300" kern="1200" dirty="0"/>
            <a:t>Small steps</a:t>
          </a:r>
        </a:p>
        <a:p>
          <a:pPr marL="114300" lvl="1" indent="-114300" algn="l" defTabSz="577850">
            <a:lnSpc>
              <a:spcPct val="90000"/>
            </a:lnSpc>
            <a:spcBef>
              <a:spcPct val="0"/>
            </a:spcBef>
            <a:spcAft>
              <a:spcPct val="15000"/>
            </a:spcAft>
            <a:buChar char="•"/>
          </a:pPr>
          <a:r>
            <a:rPr lang="en-GB" sz="1300" kern="1200"/>
            <a:t>Generalising skills</a:t>
          </a:r>
          <a:endParaRPr lang="en-GB" sz="1300" kern="1200" dirty="0"/>
        </a:p>
        <a:p>
          <a:pPr marL="114300" lvl="1" indent="-114300" algn="l" defTabSz="577850">
            <a:lnSpc>
              <a:spcPct val="90000"/>
            </a:lnSpc>
            <a:spcBef>
              <a:spcPct val="0"/>
            </a:spcBef>
            <a:spcAft>
              <a:spcPct val="15000"/>
            </a:spcAft>
            <a:buChar char="•"/>
          </a:pPr>
          <a:r>
            <a:rPr lang="en-GB" sz="1300" kern="1200"/>
            <a:t>Celebrating success</a:t>
          </a:r>
          <a:endParaRPr lang="en-GB" sz="1300" kern="1200" dirty="0"/>
        </a:p>
      </dsp:txBody>
      <dsp:txXfrm>
        <a:off x="8811411" y="1820943"/>
        <a:ext cx="1660435" cy="136168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37255B-6DD9-4B9A-A2A0-2648B8942081}">
      <dsp:nvSpPr>
        <dsp:cNvPr id="0" name=""/>
        <dsp:cNvSpPr/>
      </dsp:nvSpPr>
      <dsp:spPr>
        <a:xfrm>
          <a:off x="2038663" y="0"/>
          <a:ext cx="2993517" cy="2993517"/>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0" kern="1200" cap="none" spc="0" dirty="0">
              <a:ln w="18415" cmpd="sng">
                <a:prstDash val="solid"/>
              </a:ln>
              <a:effectLst>
                <a:outerShdw blurRad="63500" dir="3600000" algn="tl" rotWithShape="0">
                  <a:srgbClr val="000000">
                    <a:alpha val="70000"/>
                  </a:srgbClr>
                </a:outerShdw>
              </a:effectLst>
            </a:rPr>
            <a:t>Child-Led Play</a:t>
          </a:r>
        </a:p>
      </dsp:txBody>
      <dsp:txXfrm>
        <a:off x="2437799" y="523865"/>
        <a:ext cx="2195245" cy="1347082"/>
      </dsp:txXfrm>
    </dsp:sp>
    <dsp:sp modelId="{BC86B2B9-FA98-423F-ADF3-E98132ACB20D}">
      <dsp:nvSpPr>
        <dsp:cNvPr id="0" name=""/>
        <dsp:cNvSpPr/>
      </dsp:nvSpPr>
      <dsp:spPr>
        <a:xfrm>
          <a:off x="3467658" y="1995668"/>
          <a:ext cx="2993517" cy="2993517"/>
        </a:xfrm>
        <a:prstGeom prst="ellipse">
          <a:avLst/>
        </a:prstGeom>
        <a:solidFill>
          <a:srgbClr val="8DD5DF"/>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0" kern="1200" cap="none" spc="0" dirty="0">
              <a:ln w="18415" cmpd="sng">
                <a:prstDash val="solid"/>
              </a:ln>
              <a:effectLst>
                <a:outerShdw blurRad="63500" dir="3600000" algn="tl" rotWithShape="0">
                  <a:srgbClr val="000000">
                    <a:alpha val="70000"/>
                  </a:srgbClr>
                </a:outerShdw>
              </a:effectLst>
            </a:rPr>
            <a:t>Structured Teaching</a:t>
          </a:r>
        </a:p>
      </dsp:txBody>
      <dsp:txXfrm>
        <a:off x="4383176" y="2768993"/>
        <a:ext cx="1796110" cy="1646434"/>
      </dsp:txXfrm>
    </dsp:sp>
    <dsp:sp modelId="{4AB2C161-717A-48EA-8D6C-84A0A472F15B}">
      <dsp:nvSpPr>
        <dsp:cNvPr id="0" name=""/>
        <dsp:cNvSpPr/>
      </dsp:nvSpPr>
      <dsp:spPr>
        <a:xfrm>
          <a:off x="866092" y="1986028"/>
          <a:ext cx="2993517" cy="2993517"/>
        </a:xfrm>
        <a:prstGeom prst="ellipse">
          <a:avLst/>
        </a:prstGeom>
        <a:solidFill>
          <a:srgbClr val="DAB4F2"/>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GB" sz="3000" b="0" kern="1200" cap="none" spc="0" dirty="0">
              <a:ln w="18415" cmpd="sng">
                <a:prstDash val="solid"/>
              </a:ln>
              <a:effectLst>
                <a:outerShdw blurRad="63500" dir="3600000" algn="tl" rotWithShape="0">
                  <a:srgbClr val="000000">
                    <a:alpha val="70000"/>
                  </a:srgbClr>
                </a:outerShdw>
              </a:effectLst>
            </a:rPr>
            <a:t>Family Focus</a:t>
          </a:r>
        </a:p>
      </dsp:txBody>
      <dsp:txXfrm>
        <a:off x="1147982" y="2759354"/>
        <a:ext cx="1796110" cy="164643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F90A5-7DFC-419D-B030-9E107D0F6C0A}">
      <dsp:nvSpPr>
        <dsp:cNvPr id="0" name=""/>
        <dsp:cNvSpPr/>
      </dsp:nvSpPr>
      <dsp:spPr>
        <a:xfrm>
          <a:off x="2921489" y="81262"/>
          <a:ext cx="2986144" cy="2986144"/>
        </a:xfrm>
        <a:prstGeom prst="ellipse">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n-lt"/>
            </a:rPr>
            <a:t>Portage</a:t>
          </a:r>
        </a:p>
        <a:p>
          <a:pPr marL="0" lvl="0" indent="0" algn="ctr" defTabSz="1244600">
            <a:lnSpc>
              <a:spcPct val="90000"/>
            </a:lnSpc>
            <a:spcBef>
              <a:spcPct val="0"/>
            </a:spcBef>
            <a:spcAft>
              <a:spcPct val="35000"/>
            </a:spcAft>
            <a:buNone/>
          </a:pPr>
          <a:r>
            <a:rPr lang="en-GB" sz="1600" kern="1200" dirty="0">
              <a:latin typeface="+mn-lt"/>
            </a:rPr>
            <a:t>Home Visitor, Team &amp; Supervisor</a:t>
          </a:r>
          <a:endParaRPr lang="en-GB" sz="900" kern="1200" dirty="0">
            <a:latin typeface="+mn-lt"/>
          </a:endParaRPr>
        </a:p>
      </dsp:txBody>
      <dsp:txXfrm>
        <a:off x="3319642" y="603838"/>
        <a:ext cx="2189839" cy="1343764"/>
      </dsp:txXfrm>
    </dsp:sp>
    <dsp:sp modelId="{904377C7-D970-4D64-8640-E3282D82362D}">
      <dsp:nvSpPr>
        <dsp:cNvPr id="0" name=""/>
        <dsp:cNvSpPr/>
      </dsp:nvSpPr>
      <dsp:spPr>
        <a:xfrm>
          <a:off x="4034644" y="2155000"/>
          <a:ext cx="2921046" cy="2986144"/>
        </a:xfrm>
        <a:prstGeom prst="ellipse">
          <a:avLst/>
        </a:prstGeom>
        <a:solidFill>
          <a:schemeClr val="accent1">
            <a:lumMod val="60000"/>
            <a:lumOff val="4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n-lt"/>
            </a:rPr>
            <a:t>Family</a:t>
          </a:r>
        </a:p>
        <a:p>
          <a:pPr marL="0" lvl="0" indent="0" algn="ctr" defTabSz="1244600">
            <a:lnSpc>
              <a:spcPct val="90000"/>
            </a:lnSpc>
            <a:spcBef>
              <a:spcPct val="0"/>
            </a:spcBef>
            <a:spcAft>
              <a:spcPct val="35000"/>
            </a:spcAft>
            <a:buNone/>
          </a:pPr>
          <a:r>
            <a:rPr lang="en-GB" sz="1600" kern="1200" dirty="0">
              <a:latin typeface="+mn-lt"/>
            </a:rPr>
            <a:t>Parents/Carers, Siblings, Wider Family</a:t>
          </a:r>
        </a:p>
        <a:p>
          <a:pPr marL="0" lvl="0" indent="0" algn="ctr" defTabSz="1244600">
            <a:lnSpc>
              <a:spcPct val="90000"/>
            </a:lnSpc>
            <a:spcBef>
              <a:spcPct val="0"/>
            </a:spcBef>
            <a:spcAft>
              <a:spcPct val="35000"/>
            </a:spcAft>
            <a:buNone/>
          </a:pPr>
          <a:endParaRPr lang="en-GB" sz="2400" kern="1200" dirty="0"/>
        </a:p>
      </dsp:txBody>
      <dsp:txXfrm>
        <a:off x="4927997" y="2926421"/>
        <a:ext cx="1752627" cy="1642379"/>
      </dsp:txXfrm>
    </dsp:sp>
    <dsp:sp modelId="{41BF0FFD-79A5-4CA8-8C8B-2E2FFBA8BA1F}">
      <dsp:nvSpPr>
        <dsp:cNvPr id="0" name=""/>
        <dsp:cNvSpPr/>
      </dsp:nvSpPr>
      <dsp:spPr>
        <a:xfrm>
          <a:off x="1805049" y="2010670"/>
          <a:ext cx="2986144" cy="2986144"/>
        </a:xfrm>
        <a:prstGeom prst="ellipse">
          <a:avLst/>
        </a:prstGeom>
        <a:solidFill>
          <a:schemeClr val="accent5">
            <a:lumMod val="40000"/>
            <a:lumOff val="60000"/>
          </a:schemeClr>
        </a:solidFill>
        <a:ln>
          <a:noFill/>
        </a:ln>
        <a:effectLst/>
        <a:scene3d>
          <a:camera prst="orthographicFront"/>
          <a:lightRig rig="flat" dir="t"/>
        </a:scene3d>
        <a:sp3d prstMaterial="plastic">
          <a:bevelT w="120900" h="88900"/>
          <a:bevelB w="88900" h="31750" prst="angle"/>
        </a:sp3d>
      </dsp:spPr>
      <dsp:style>
        <a:lnRef idx="0">
          <a:scrgbClr r="0" g="0" b="0"/>
        </a:lnRef>
        <a:fillRef idx="1">
          <a:scrgbClr r="0" g="0" b="0"/>
        </a:fillRef>
        <a:effectRef idx="1">
          <a:scrgbClr r="0" g="0" b="0"/>
        </a:effectRef>
        <a:fontRef idx="minor">
          <a:schemeClr val="tx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GB" sz="2800" kern="1200" dirty="0">
              <a:latin typeface="+mn-lt"/>
            </a:rPr>
            <a:t>Other Agencies</a:t>
          </a:r>
        </a:p>
        <a:p>
          <a:pPr marL="0" lvl="0" indent="0" algn="ctr" defTabSz="1244600">
            <a:lnSpc>
              <a:spcPct val="90000"/>
            </a:lnSpc>
            <a:spcBef>
              <a:spcPct val="0"/>
            </a:spcBef>
            <a:spcAft>
              <a:spcPct val="35000"/>
            </a:spcAft>
            <a:buNone/>
          </a:pPr>
          <a:r>
            <a:rPr lang="en-GB" sz="1600" kern="1200" dirty="0">
              <a:latin typeface="+mn-lt"/>
            </a:rPr>
            <a:t>Including Early Years Providers</a:t>
          </a:r>
        </a:p>
        <a:p>
          <a:pPr marL="0" lvl="0" indent="0" algn="ctr" defTabSz="1244600">
            <a:lnSpc>
              <a:spcPct val="90000"/>
            </a:lnSpc>
            <a:spcBef>
              <a:spcPct val="0"/>
            </a:spcBef>
            <a:spcAft>
              <a:spcPct val="35000"/>
            </a:spcAft>
            <a:buNone/>
          </a:pPr>
          <a:r>
            <a:rPr lang="en-GB" sz="2800" kern="1200" dirty="0"/>
            <a:t> </a:t>
          </a:r>
        </a:p>
      </dsp:txBody>
      <dsp:txXfrm>
        <a:off x="2086245" y="2782091"/>
        <a:ext cx="1791686" cy="16423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99D0E8-EB90-46EB-AFCA-BCBE8B9A23E6}">
      <dsp:nvSpPr>
        <dsp:cNvPr id="0" name=""/>
        <dsp:cNvSpPr/>
      </dsp:nvSpPr>
      <dsp:spPr>
        <a:xfrm>
          <a:off x="0" y="78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To understand the Portage model and how it can support the work of settings with children with SEND</a:t>
          </a:r>
          <a:endParaRPr lang="en-US" sz="2500" kern="1200" dirty="0"/>
        </a:p>
      </dsp:txBody>
      <dsp:txXfrm>
        <a:off x="48547" y="127216"/>
        <a:ext cx="10418506" cy="897406"/>
      </dsp:txXfrm>
    </dsp:sp>
    <dsp:sp modelId="{4F9961E0-BE9A-4BE8-B326-61C8A247CB72}">
      <dsp:nvSpPr>
        <dsp:cNvPr id="0" name=""/>
        <dsp:cNvSpPr/>
      </dsp:nvSpPr>
      <dsp:spPr>
        <a:xfrm>
          <a:off x="0" y="1145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To know the Portage Principles and how they can be used in settings</a:t>
          </a:r>
          <a:endParaRPr lang="en-US" sz="2500" kern="1200" dirty="0"/>
        </a:p>
      </dsp:txBody>
      <dsp:txXfrm>
        <a:off x="48547" y="1193716"/>
        <a:ext cx="10418506" cy="897406"/>
      </dsp:txXfrm>
    </dsp:sp>
    <dsp:sp modelId="{661C5F90-2767-442E-A29F-F01FDEB4A7B8}">
      <dsp:nvSpPr>
        <dsp:cNvPr id="0" name=""/>
        <dsp:cNvSpPr/>
      </dsp:nvSpPr>
      <dsp:spPr>
        <a:xfrm>
          <a:off x="0" y="22116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dirty="0"/>
            <a:t>To recognise the importance of working in partnership with families</a:t>
          </a:r>
          <a:endParaRPr lang="en-US" sz="2500" kern="1200" dirty="0"/>
        </a:p>
      </dsp:txBody>
      <dsp:txXfrm>
        <a:off x="48547" y="2260216"/>
        <a:ext cx="10418506" cy="897406"/>
      </dsp:txXfrm>
    </dsp:sp>
    <dsp:sp modelId="{EFFBC602-734F-44BC-8AD7-3D21FAC44445}">
      <dsp:nvSpPr>
        <dsp:cNvPr id="0" name=""/>
        <dsp:cNvSpPr/>
      </dsp:nvSpPr>
      <dsp:spPr>
        <a:xfrm>
          <a:off x="0" y="3278169"/>
          <a:ext cx="10515600" cy="994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GB" sz="2500" kern="1200"/>
            <a:t>To understand the value of Portage in relation to national SEND reforms and new initiatives</a:t>
          </a:r>
          <a:endParaRPr lang="en-US" sz="2500" kern="1200"/>
        </a:p>
      </dsp:txBody>
      <dsp:txXfrm>
        <a:off x="48547" y="3326716"/>
        <a:ext cx="10418506" cy="8974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9" cy="50283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2599" y="1"/>
            <a:ext cx="2985559" cy="502835"/>
          </a:xfrm>
          <a:prstGeom prst="rect">
            <a:avLst/>
          </a:prstGeom>
        </p:spPr>
        <p:txBody>
          <a:bodyPr vert="horz" lIns="96616" tIns="48308" rIns="96616" bIns="48308" rtlCol="0"/>
          <a:lstStyle>
            <a:lvl1pPr algn="r">
              <a:defRPr sz="1300"/>
            </a:lvl1pPr>
          </a:lstStyle>
          <a:p>
            <a:fld id="{5990D5E9-0EB6-431F-8E35-880D5CC4A071}" type="datetimeFigureOut">
              <a:rPr lang="en-GB" smtClean="0"/>
              <a:t>09/08/2023</a:t>
            </a:fld>
            <a:endParaRPr lang="en-GB"/>
          </a:p>
        </p:txBody>
      </p:sp>
      <p:sp>
        <p:nvSpPr>
          <p:cNvPr id="4" name="Footer Placeholder 3"/>
          <p:cNvSpPr>
            <a:spLocks noGrp="1"/>
          </p:cNvSpPr>
          <p:nvPr>
            <p:ph type="ftr" sz="quarter" idx="2"/>
          </p:nvPr>
        </p:nvSpPr>
        <p:spPr>
          <a:xfrm>
            <a:off x="1" y="9519056"/>
            <a:ext cx="2985559" cy="502834"/>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2599" y="9519056"/>
            <a:ext cx="2985559" cy="502834"/>
          </a:xfrm>
          <a:prstGeom prst="rect">
            <a:avLst/>
          </a:prstGeom>
        </p:spPr>
        <p:txBody>
          <a:bodyPr vert="horz" lIns="96616" tIns="48308" rIns="96616" bIns="48308" rtlCol="0" anchor="b"/>
          <a:lstStyle>
            <a:lvl1pPr algn="r">
              <a:defRPr sz="1300"/>
            </a:lvl1pPr>
          </a:lstStyle>
          <a:p>
            <a:fld id="{FAF693D7-22D7-4E16-9E6A-B417E582B313}" type="slidenum">
              <a:rPr lang="en-GB" smtClean="0"/>
              <a:t>‹#›</a:t>
            </a:fld>
            <a:endParaRPr lang="en-GB"/>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85559" cy="50283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2599" y="1"/>
            <a:ext cx="2985559" cy="502835"/>
          </a:xfrm>
          <a:prstGeom prst="rect">
            <a:avLst/>
          </a:prstGeom>
        </p:spPr>
        <p:txBody>
          <a:bodyPr vert="horz" lIns="96616" tIns="48308" rIns="96616" bIns="48308" rtlCol="0"/>
          <a:lstStyle>
            <a:lvl1pPr algn="r">
              <a:defRPr sz="1300"/>
            </a:lvl1pPr>
          </a:lstStyle>
          <a:p>
            <a:fld id="{7EAAFF0F-7A83-4EAC-B27D-56A6457EFFAD}" type="datetimeFigureOut">
              <a:rPr lang="en-GB" smtClean="0"/>
              <a:t>09/08/2023</a:t>
            </a:fld>
            <a:endParaRPr lang="en-GB"/>
          </a:p>
        </p:txBody>
      </p:sp>
      <p:sp>
        <p:nvSpPr>
          <p:cNvPr id="4" name="Slide Image Placeholder 3"/>
          <p:cNvSpPr>
            <a:spLocks noGrp="1" noRot="1" noChangeAspect="1"/>
          </p:cNvSpPr>
          <p:nvPr>
            <p:ph type="sldImg" idx="2"/>
          </p:nvPr>
        </p:nvSpPr>
        <p:spPr>
          <a:xfrm>
            <a:off x="438150" y="1252538"/>
            <a:ext cx="6013450" cy="338296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976" y="4823035"/>
            <a:ext cx="5511800" cy="3946118"/>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519056"/>
            <a:ext cx="2985559" cy="502834"/>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2599" y="9519056"/>
            <a:ext cx="2985559" cy="502834"/>
          </a:xfrm>
          <a:prstGeom prst="rect">
            <a:avLst/>
          </a:prstGeom>
        </p:spPr>
        <p:txBody>
          <a:bodyPr vert="horz" lIns="96616" tIns="48308" rIns="96616" bIns="48308" rtlCol="0" anchor="b"/>
          <a:lstStyle>
            <a:lvl1pPr algn="r">
              <a:defRPr sz="1300"/>
            </a:lvl1pPr>
          </a:lstStyle>
          <a:p>
            <a:fld id="{4A58128E-F9F3-4300-B527-B0FD97878106}" type="slidenum">
              <a:rPr lang="en-GB" smtClean="0"/>
              <a:t>‹#›</a:t>
            </a:fld>
            <a:endParaRPr lang="en-GB"/>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b="1" dirty="0">
                <a:latin typeface="Arial" panose="020B0604020202020204" pitchFamily="34" charset="0"/>
                <a:ea typeface="Times New Roman" panose="02020603050405020304" pitchFamily="18" charset="0"/>
                <a:cs typeface="Arial" panose="020B0604020202020204" pitchFamily="34" charset="0"/>
              </a:rPr>
              <a:t>PERFORMANCE OF PRESENTERS: Total time 90 minutes</a:t>
            </a:r>
            <a:endParaRPr lang="en-GB" dirty="0">
              <a:latin typeface="Arial" panose="020B0604020202020204" pitchFamily="34" charset="0"/>
              <a:ea typeface="Times New Roman" panose="02020603050405020304" pitchFamily="18" charset="0"/>
              <a:cs typeface="Arial" panose="020B0604020202020204" pitchFamily="34" charset="0"/>
            </a:endParaRPr>
          </a:p>
          <a:p>
            <a:pPr marL="462281" lvl="1" indent="0" hangingPunct="0">
              <a:buFont typeface="Symbol" panose="05050102010706020507" pitchFamily="18" charset="2"/>
              <a:buNone/>
            </a:pPr>
            <a:r>
              <a:rPr lang="en-GB" dirty="0">
                <a:latin typeface="Arial" panose="020B0604020202020204" pitchFamily="34" charset="0"/>
                <a:ea typeface="Times New Roman" panose="02020603050405020304" pitchFamily="18" charset="0"/>
                <a:cs typeface="Arial" panose="020B0604020202020204" pitchFamily="34" charset="0"/>
              </a:rPr>
              <a:t>Explain what Portage is and provide information on its effectiveness</a:t>
            </a:r>
          </a:p>
          <a:p>
            <a:pPr marL="751207" lvl="1" indent="-288926" hangingPunct="0">
              <a:buFont typeface="Symbol" panose="05050102010706020507" pitchFamily="18" charset="2"/>
              <a:buChar char=""/>
              <a:tabLst>
                <a:tab pos="277368" algn="l"/>
              </a:tabLst>
            </a:pPr>
            <a:r>
              <a:rPr lang="en-GB" dirty="0">
                <a:latin typeface="Arial" panose="020B0604020202020204" pitchFamily="34" charset="0"/>
                <a:ea typeface="Times New Roman" panose="02020603050405020304" pitchFamily="18" charset="0"/>
                <a:cs typeface="Arial" panose="020B0604020202020204" pitchFamily="34" charset="0"/>
              </a:rPr>
              <a:t>Explain and illustrate the Portage model and principles and how they are incorporated in the work of Early Years settings</a:t>
            </a:r>
          </a:p>
          <a:p>
            <a:pPr marL="751207" lvl="1" indent="-288926" hangingPunct="0">
              <a:buFont typeface="Symbol" panose="05050102010706020507" pitchFamily="18" charset="2"/>
              <a:buChar char=""/>
              <a:tabLst>
                <a:tab pos="277368" algn="l"/>
              </a:tabLst>
            </a:pPr>
            <a:r>
              <a:rPr lang="en-GB" dirty="0">
                <a:latin typeface="Arial" panose="020B0604020202020204" pitchFamily="34" charset="0"/>
                <a:ea typeface="Times New Roman" panose="02020603050405020304" pitchFamily="18" charset="0"/>
                <a:cs typeface="Arial" panose="020B0604020202020204" pitchFamily="34" charset="0"/>
              </a:rPr>
              <a:t>Discuss the importance and value of working in partnership with parents</a:t>
            </a:r>
          </a:p>
          <a:p>
            <a:pPr marL="751207" lvl="1" indent="-288926" hangingPunct="0">
              <a:buFont typeface="Symbol" panose="05050102010706020507" pitchFamily="18" charset="2"/>
              <a:buChar char=""/>
              <a:tabLst>
                <a:tab pos="277368" algn="l"/>
              </a:tabLst>
            </a:pPr>
            <a:r>
              <a:rPr lang="en-GB" dirty="0">
                <a:latin typeface="Arial" panose="020B0604020202020204" pitchFamily="34" charset="0"/>
                <a:ea typeface="Times New Roman" panose="02020603050405020304" pitchFamily="18" charset="0"/>
                <a:cs typeface="Arial" panose="020B0604020202020204" pitchFamily="34" charset="0"/>
              </a:rPr>
              <a:t>Explain the National Context and current reforms in relation to Portage</a:t>
            </a:r>
          </a:p>
          <a:p>
            <a:pPr marL="751207" lvl="1" indent="-288926" hangingPunct="0">
              <a:buFont typeface="Symbol" panose="05050102010706020507" pitchFamily="18" charset="2"/>
              <a:buChar char=""/>
              <a:tabLst>
                <a:tab pos="277368" algn="l"/>
              </a:tabLst>
            </a:pPr>
            <a:r>
              <a:rPr lang="en-GB" dirty="0">
                <a:latin typeface="Arial" panose="020B0604020202020204" pitchFamily="34" charset="0"/>
                <a:ea typeface="Times New Roman" panose="02020603050405020304" pitchFamily="18" charset="0"/>
                <a:cs typeface="Arial" panose="020B0604020202020204" pitchFamily="34" charset="0"/>
              </a:rPr>
              <a:t>Provide information on the National Portage Association</a:t>
            </a:r>
          </a:p>
          <a:p>
            <a:pPr hangingPunct="0">
              <a:tabLst>
                <a:tab pos="277368" algn="l"/>
              </a:tabLst>
            </a:pPr>
            <a:r>
              <a:rPr lang="en-GB" dirty="0">
                <a:latin typeface="Arial" panose="020B0604020202020204" pitchFamily="34" charset="0"/>
                <a:ea typeface="Times New Roman" panose="02020603050405020304" pitchFamily="18" charset="0"/>
                <a:cs typeface="Arial" panose="020B0604020202020204" pitchFamily="34" charset="0"/>
              </a:rPr>
              <a:t> </a:t>
            </a:r>
            <a:r>
              <a:rPr lang="en-GB" b="1" dirty="0">
                <a:latin typeface="Arial" panose="020B0604020202020204" pitchFamily="34" charset="0"/>
                <a:ea typeface="Times New Roman" panose="02020603050405020304" pitchFamily="18" charset="0"/>
                <a:cs typeface="Arial" panose="020B0604020202020204" pitchFamily="34" charset="0"/>
              </a:rPr>
              <a:t>Welcome </a:t>
            </a:r>
            <a:r>
              <a:rPr lang="en-GB" dirty="0">
                <a:latin typeface="Arial" panose="020B0604020202020204" pitchFamily="34" charset="0"/>
                <a:ea typeface="Times New Roman" panose="02020603050405020304" pitchFamily="18" charset="0"/>
                <a:cs typeface="Arial" panose="020B0604020202020204" pitchFamily="34" charset="0"/>
              </a:rPr>
              <a:t> </a:t>
            </a:r>
          </a:p>
          <a:p>
            <a:pPr marL="346711" indent="-346711" hangingPunct="0">
              <a:buSzPts val="1200"/>
              <a:buFont typeface="Symbol" panose="05050102010706020507" pitchFamily="18" charset="2"/>
              <a:buChar char=""/>
              <a:tabLst>
                <a:tab pos="303694" algn="l"/>
              </a:tabLst>
            </a:pPr>
            <a:r>
              <a:rPr lang="en-GB" dirty="0">
                <a:latin typeface="Arial" panose="020B0604020202020204" pitchFamily="34" charset="0"/>
                <a:ea typeface="Times New Roman" panose="02020603050405020304" pitchFamily="18" charset="0"/>
                <a:cs typeface="Arial" panose="020B0604020202020204" pitchFamily="34" charset="0"/>
              </a:rPr>
              <a:t>To welcome participants</a:t>
            </a:r>
          </a:p>
          <a:p>
            <a:pPr marL="346711" indent="-346711" hangingPunct="0">
              <a:buSzPts val="1200"/>
              <a:buFont typeface="Symbol" panose="05050102010706020507" pitchFamily="18" charset="2"/>
              <a:buChar char=""/>
              <a:tabLst>
                <a:tab pos="303694" algn="l"/>
              </a:tabLst>
            </a:pPr>
            <a:r>
              <a:rPr lang="en-GB" dirty="0">
                <a:latin typeface="Arial" panose="020B0604020202020204" pitchFamily="34" charset="0"/>
                <a:ea typeface="Times New Roman" panose="02020603050405020304" pitchFamily="18" charset="0"/>
                <a:cs typeface="Arial" panose="020B0604020202020204" pitchFamily="34" charset="0"/>
              </a:rPr>
              <a:t>To introduce trainers</a:t>
            </a:r>
          </a:p>
          <a:p>
            <a:pPr marL="346711" indent="-346711" hangingPunct="0">
              <a:buSzPts val="1200"/>
              <a:buFont typeface="Symbol" panose="05050102010706020507" pitchFamily="18" charset="2"/>
              <a:buChar char=""/>
              <a:tabLst>
                <a:tab pos="303694" algn="l"/>
              </a:tabLst>
            </a:pPr>
            <a:r>
              <a:rPr lang="en-GB" dirty="0">
                <a:latin typeface="Arial" panose="020B0604020202020204" pitchFamily="34" charset="0"/>
                <a:ea typeface="Times New Roman" panose="02020603050405020304" pitchFamily="18" charset="0"/>
                <a:cs typeface="Arial" panose="020B0604020202020204" pitchFamily="34" charset="0"/>
              </a:rPr>
              <a:t>To go through “housekeeping” elements (toilets / fire procedures etc.)</a:t>
            </a:r>
          </a:p>
          <a:p>
            <a:pPr hangingPunct="0">
              <a:tabLst>
                <a:tab pos="2666466" algn="ctr"/>
                <a:tab pos="5332930" algn="r"/>
                <a:tab pos="462282" algn="l"/>
              </a:tabLst>
            </a:pPr>
            <a:r>
              <a:rPr lang="en-GB" dirty="0">
                <a:latin typeface="Arial" panose="020B0604020202020204" pitchFamily="34" charset="0"/>
                <a:ea typeface="Times New Roman" panose="02020603050405020304" pitchFamily="18" charset="0"/>
                <a:cs typeface="Arial" panose="020B0604020202020204" pitchFamily="34" charset="0"/>
              </a:rPr>
              <a:t>  Trainers may want to have own specific PPs for housekeeping</a:t>
            </a:r>
          </a:p>
          <a:p>
            <a:pPr hangingPunct="0"/>
            <a:r>
              <a:rPr lang="en-GB" b="1" dirty="0">
                <a:latin typeface="Arial" panose="020B0604020202020204" pitchFamily="34" charset="0"/>
                <a:ea typeface="Times New Roman" panose="02020603050405020304" pitchFamily="18" charset="0"/>
                <a:cs typeface="Arial" panose="020B0604020202020204" pitchFamily="34" charset="0"/>
              </a:rPr>
              <a:t>Icebreakers &amp; ground rules</a:t>
            </a:r>
            <a:r>
              <a:rPr lang="en-GB" dirty="0">
                <a:latin typeface="Arial" panose="020B0604020202020204" pitchFamily="34" charset="0"/>
                <a:ea typeface="Times New Roman" panose="02020603050405020304" pitchFamily="18" charset="0"/>
                <a:cs typeface="Arial" panose="020B0604020202020204" pitchFamily="34" charset="0"/>
              </a:rPr>
              <a:t> </a:t>
            </a:r>
          </a:p>
          <a:p>
            <a:pPr marL="346711" indent="-346711" hangingPunct="0">
              <a:buSzPts val="1200"/>
              <a:buFont typeface="Symbol" panose="05050102010706020507" pitchFamily="18" charset="2"/>
              <a:buChar char=""/>
              <a:tabLst>
                <a:tab pos="303694" algn="l"/>
              </a:tabLst>
            </a:pPr>
            <a:r>
              <a:rPr lang="en-GB" dirty="0">
                <a:latin typeface="Arial" panose="020B0604020202020204" pitchFamily="34" charset="0"/>
                <a:ea typeface="Times New Roman" panose="02020603050405020304" pitchFamily="18" charset="0"/>
                <a:cs typeface="Arial" panose="020B0604020202020204" pitchFamily="34" charset="0"/>
              </a:rPr>
              <a:t>To introduce participants to each other</a:t>
            </a:r>
          </a:p>
          <a:p>
            <a:pPr marL="346711" indent="-346711" hangingPunct="0">
              <a:buSzPts val="1200"/>
              <a:buFont typeface="Symbol" panose="05050102010706020507" pitchFamily="18" charset="2"/>
              <a:buChar char=""/>
              <a:tabLst>
                <a:tab pos="303694" algn="l"/>
              </a:tabLst>
            </a:pPr>
            <a:r>
              <a:rPr lang="en-GB" dirty="0">
                <a:latin typeface="Arial" panose="020B0604020202020204" pitchFamily="34" charset="0"/>
                <a:ea typeface="Times New Roman" panose="02020603050405020304" pitchFamily="18" charset="0"/>
                <a:cs typeface="Arial" panose="020B0604020202020204" pitchFamily="34" charset="0"/>
              </a:rPr>
              <a:t>To set the scene regarding open discussion etc. in the workshop</a:t>
            </a:r>
          </a:p>
          <a:p>
            <a:pPr hangingPunct="0"/>
            <a:r>
              <a:rPr lang="en-GB">
                <a:latin typeface="Arial" panose="020B0604020202020204" pitchFamily="34" charset="0"/>
                <a:ea typeface="Times New Roman" panose="02020603050405020304" pitchFamily="18" charset="0"/>
                <a:cs typeface="Arial" panose="020B0604020202020204" pitchFamily="34" charset="0"/>
              </a:rPr>
              <a:t> Presenters </a:t>
            </a:r>
            <a:r>
              <a:rPr lang="en-GB" dirty="0">
                <a:latin typeface="Arial" panose="020B0604020202020204" pitchFamily="34" charset="0"/>
                <a:ea typeface="Times New Roman" panose="02020603050405020304" pitchFamily="18" charset="0"/>
                <a:cs typeface="Arial" panose="020B0604020202020204" pitchFamily="34" charset="0"/>
              </a:rPr>
              <a:t>may want to use icebreaker activities of their own here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Main points of ground rules, using the name cards with the ground rules one side, or could be put up on a flip chart.</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0A219DA0-B55C-4784-8F18-CB1CD2567E22}" type="slidenum">
              <a:rPr lang="en-GB" smtClean="0"/>
              <a:t>1</a:t>
            </a:fld>
            <a:endParaRPr lang="en-GB"/>
          </a:p>
        </p:txBody>
      </p:sp>
    </p:spTree>
    <p:extLst>
      <p:ext uri="{BB962C8B-B14F-4D97-AF65-F5344CB8AC3E}">
        <p14:creationId xmlns:p14="http://schemas.microsoft.com/office/powerpoint/2010/main" val="701522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ea typeface="Times New Roman" panose="02020603050405020304" pitchFamily="18" charset="0"/>
                <a:cs typeface="Arial" panose="020B0604020202020204" pitchFamily="34" charset="0"/>
              </a:rPr>
              <a:t>Course timetable</a:t>
            </a:r>
          </a:p>
          <a:p>
            <a:r>
              <a:rPr lang="en-GB" dirty="0">
                <a:latin typeface="Arial" panose="020B0604020202020204" pitchFamily="34" charset="0"/>
                <a:ea typeface="Times New Roman" panose="02020603050405020304" pitchFamily="18" charset="0"/>
                <a:cs typeface="Arial" panose="020B0604020202020204" pitchFamily="34" charset="0"/>
              </a:rPr>
              <a:t>To enable participants to see an outline of the 2 days and what is included in each day, also for information re: timings and breaks.</a:t>
            </a:r>
          </a:p>
          <a:p>
            <a:pPr hangingPunct="0">
              <a:tabLst>
                <a:tab pos="2666466" algn="ctr"/>
                <a:tab pos="5332930" algn="r"/>
                <a:tab pos="462282" algn="l"/>
              </a:tabLst>
            </a:pPr>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b="1" dirty="0">
                <a:latin typeface="Arial" panose="020B0604020202020204" pitchFamily="34" charset="0"/>
                <a:ea typeface="Times New Roman" panose="02020603050405020304" pitchFamily="18" charset="0"/>
                <a:cs typeface="Arial" panose="020B0604020202020204" pitchFamily="34" charset="0"/>
              </a:rPr>
              <a:t>NB: Modules may move within the timetable, depending on how the course is run. The parent perspective could follow The Small Steps approach module</a:t>
            </a:r>
            <a:endParaRPr lang="en-GB" dirty="0">
              <a:latin typeface="Arial" panose="020B0604020202020204" pitchFamily="34" charset="0"/>
              <a:ea typeface="Times New Roman" panose="02020603050405020304" pitchFamily="18" charset="0"/>
              <a:cs typeface="Arial" panose="020B0604020202020204" pitchFamily="34" charset="0"/>
            </a:endParaRPr>
          </a:p>
          <a:p>
            <a:pPr hangingPunct="0"/>
            <a:r>
              <a:rPr lang="en-GB" b="1" dirty="0">
                <a:latin typeface="Arial" panose="020B0604020202020204" pitchFamily="34" charset="0"/>
                <a:ea typeface="Times New Roman" panose="02020603050405020304" pitchFamily="18" charset="0"/>
                <a:cs typeface="Arial" panose="020B0604020202020204" pitchFamily="34" charset="0"/>
              </a:rPr>
              <a:t>Trainers should check time slot for setting the individual assignment at the end of day1 feedback given on day 2.</a:t>
            </a:r>
            <a:endParaRPr lang="en-GB" dirty="0">
              <a:latin typeface="Arial" panose="020B0604020202020204" pitchFamily="34" charset="0"/>
              <a:ea typeface="Times New Roman" panose="02020603050405020304" pitchFamily="18" charset="0"/>
              <a:cs typeface="Arial" panose="020B0604020202020204" pitchFamily="34" charset="0"/>
            </a:endParaRPr>
          </a:p>
          <a:p>
            <a:pPr defTabSz="923178" hangingPunct="0">
              <a:defRPr/>
            </a:pPr>
            <a:r>
              <a:rPr lang="en-GB" dirty="0">
                <a:latin typeface="Arial" panose="020B0604020202020204" pitchFamily="34" charset="0"/>
                <a:cs typeface="Arial" panose="020B0604020202020204" pitchFamily="34" charset="0"/>
              </a:rPr>
              <a:t>Highlight the Participants Handbook and that all information can be found in there and that it  is not  a copy of the  power points </a:t>
            </a:r>
          </a:p>
          <a:p>
            <a:pPr hangingPunct="0"/>
            <a:r>
              <a:rPr lang="en-GB" b="1" dirty="0">
                <a:latin typeface="Arial" panose="020B0604020202020204" pitchFamily="34" charset="0"/>
                <a:cs typeface="Arial" panose="020B0604020202020204" pitchFamily="34" charset="0"/>
              </a:rPr>
              <a:t>Day 1                                                                                            l</a:t>
            </a:r>
          </a:p>
          <a:p>
            <a:r>
              <a:rPr lang="en-GB" dirty="0">
                <a:latin typeface="Arial" panose="020B0604020202020204" pitchFamily="34" charset="0"/>
                <a:cs typeface="Arial" panose="020B0604020202020204" pitchFamily="34" charset="0"/>
              </a:rPr>
              <a:t>The Portage Model  90 The Development of Play 70 mins</a:t>
            </a:r>
          </a:p>
          <a:p>
            <a:r>
              <a:rPr lang="en-GB" dirty="0">
                <a:latin typeface="Arial" panose="020B0604020202020204" pitchFamily="34" charset="0"/>
                <a:cs typeface="Arial" panose="020B0604020202020204" pitchFamily="34" charset="0"/>
              </a:rPr>
              <a:t>A Parent’s Perspective  30 mins</a:t>
            </a:r>
          </a:p>
          <a:p>
            <a:r>
              <a:rPr lang="en-GB" dirty="0">
                <a:latin typeface="Arial" panose="020B0604020202020204" pitchFamily="34" charset="0"/>
                <a:cs typeface="Arial" panose="020B0604020202020204" pitchFamily="34" charset="0"/>
              </a:rPr>
              <a:t>Using Clear Language 65 mins</a:t>
            </a:r>
          </a:p>
          <a:p>
            <a:r>
              <a:rPr lang="en-GB" dirty="0">
                <a:latin typeface="Arial" panose="020B0604020202020204" pitchFamily="34" charset="0"/>
                <a:cs typeface="Arial" panose="020B0604020202020204" pitchFamily="34" charset="0"/>
              </a:rPr>
              <a:t>Planning Successful Outcomes  110 mins</a:t>
            </a:r>
          </a:p>
          <a:p>
            <a:r>
              <a:rPr lang="en-GB" b="1" dirty="0">
                <a:latin typeface="Arial" panose="020B0604020202020204" pitchFamily="34" charset="0"/>
                <a:cs typeface="Arial" panose="020B0604020202020204" pitchFamily="34" charset="0"/>
              </a:rPr>
              <a:t>Day 2</a:t>
            </a:r>
          </a:p>
          <a:p>
            <a:r>
              <a:rPr lang="en-GB" dirty="0">
                <a:latin typeface="Arial" panose="020B0604020202020204" pitchFamily="34" charset="0"/>
                <a:cs typeface="Arial" panose="020B0604020202020204" pitchFamily="34" charset="0"/>
              </a:rPr>
              <a:t>Recording and Sharing children's plans 60 mins</a:t>
            </a:r>
          </a:p>
          <a:p>
            <a:r>
              <a:rPr lang="en-GB" dirty="0">
                <a:latin typeface="Arial" panose="020B0604020202020204" pitchFamily="34" charset="0"/>
                <a:cs typeface="Arial" panose="020B0604020202020204" pitchFamily="34" charset="0"/>
              </a:rPr>
              <a:t>The Small Steps Approach 135 mins</a:t>
            </a:r>
          </a:p>
          <a:p>
            <a:r>
              <a:rPr lang="en-GB" dirty="0">
                <a:latin typeface="Arial" panose="020B0604020202020204" pitchFamily="34" charset="0"/>
                <a:cs typeface="Arial" panose="020B0604020202020204" pitchFamily="34" charset="0"/>
              </a:rPr>
              <a:t>Positive Approaches to Children’s Behaviour 120</a:t>
            </a:r>
          </a:p>
        </p:txBody>
      </p:sp>
      <p:sp>
        <p:nvSpPr>
          <p:cNvPr id="4" name="Slide Number Placeholder 3"/>
          <p:cNvSpPr>
            <a:spLocks noGrp="1"/>
          </p:cNvSpPr>
          <p:nvPr>
            <p:ph type="sldNum" sz="quarter" idx="10"/>
          </p:nvPr>
        </p:nvSpPr>
        <p:spPr/>
        <p:txBody>
          <a:bodyPr/>
          <a:lstStyle/>
          <a:p>
            <a:fld id="{4A58128E-F9F3-4300-B527-B0FD97878106}" type="slidenum">
              <a:rPr lang="en-GB" smtClean="0">
                <a:solidFill>
                  <a:prstClr val="black"/>
                </a:solidFill>
              </a:rPr>
              <a:pPr/>
              <a:t>2</a:t>
            </a:fld>
            <a:endParaRPr lang="en-GB">
              <a:solidFill>
                <a:prstClr val="black"/>
              </a:solidFill>
            </a:endParaRPr>
          </a:p>
        </p:txBody>
      </p:sp>
    </p:spTree>
    <p:extLst>
      <p:ext uri="{BB962C8B-B14F-4D97-AF65-F5344CB8AC3E}">
        <p14:creationId xmlns:p14="http://schemas.microsoft.com/office/powerpoint/2010/main" val="998659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2553" hangingPunct="0"/>
            <a:r>
              <a:rPr lang="en-GB" b="1" dirty="0">
                <a:latin typeface="Arial" panose="020B0604020202020204" pitchFamily="34" charset="0"/>
                <a:ea typeface="Times New Roman" panose="02020603050405020304" pitchFamily="18" charset="0"/>
                <a:cs typeface="Arial" panose="020B0604020202020204" pitchFamily="34" charset="0"/>
              </a:rPr>
              <a:t>Outcomes of Workshop</a:t>
            </a:r>
          </a:p>
          <a:p>
            <a:pPr marL="72553" hangingPunct="0"/>
            <a:endParaRPr lang="en-GB" dirty="0">
              <a:latin typeface="Arial" panose="020B0604020202020204" pitchFamily="34" charset="0"/>
              <a:ea typeface="Times New Roman" panose="02020603050405020304" pitchFamily="18" charset="0"/>
              <a:cs typeface="Arial" panose="020B0604020202020204" pitchFamily="34" charset="0"/>
            </a:endParaRPr>
          </a:p>
          <a:p>
            <a:pPr marL="72553" hangingPunct="0"/>
            <a:r>
              <a:rPr lang="en-GB" dirty="0">
                <a:latin typeface="Arial" panose="020B0604020202020204" pitchFamily="34" charset="0"/>
                <a:ea typeface="Times New Roman" panose="02020603050405020304" pitchFamily="18" charset="0"/>
                <a:cs typeface="Arial" panose="020B0604020202020204" pitchFamily="34" charset="0"/>
              </a:rPr>
              <a:t>To give participants an expectation of what they will be able to do after attending the Workshop</a:t>
            </a:r>
          </a:p>
          <a:p>
            <a:pPr marL="72553" hangingPunct="0"/>
            <a:endParaRPr lang="en-GB" dirty="0">
              <a:latin typeface="Arial" panose="020B0604020202020204" pitchFamily="34" charset="0"/>
              <a:ea typeface="Times New Roman" panose="02020603050405020304" pitchFamily="18" charset="0"/>
              <a:cs typeface="Arial" panose="020B0604020202020204" pitchFamily="34" charset="0"/>
            </a:endParaRPr>
          </a:p>
          <a:p>
            <a:pPr marL="72553" hangingPunct="0"/>
            <a:r>
              <a:rPr lang="en-GB" dirty="0">
                <a:latin typeface="Arial" panose="020B0604020202020204" pitchFamily="34" charset="0"/>
                <a:ea typeface="Times New Roman" panose="02020603050405020304" pitchFamily="18" charset="0"/>
                <a:cs typeface="Arial" panose="020B0604020202020204" pitchFamily="34" charset="0"/>
              </a:rPr>
              <a:t>Ask participants if this is what they are expecting. Are there any other expectations? If so, write on flip chart to ensure covered.</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a:t>
            </a:fld>
            <a:endParaRPr lang="en-GB"/>
          </a:p>
        </p:txBody>
      </p:sp>
    </p:spTree>
    <p:extLst>
      <p:ext uri="{BB962C8B-B14F-4D97-AF65-F5344CB8AC3E}">
        <p14:creationId xmlns:p14="http://schemas.microsoft.com/office/powerpoint/2010/main" val="40340574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Arial" panose="020B0604020202020204" pitchFamily="34" charset="0"/>
                <a:cs typeface="Arial" panose="020B0604020202020204" pitchFamily="34" charset="0"/>
              </a:rPr>
              <a:t>Share the specific outcomes for this module participants will be able to do at the end of the module.</a:t>
            </a:r>
          </a:p>
        </p:txBody>
      </p:sp>
      <p:sp>
        <p:nvSpPr>
          <p:cNvPr id="4" name="Slide Number Placeholder 3"/>
          <p:cNvSpPr>
            <a:spLocks noGrp="1"/>
          </p:cNvSpPr>
          <p:nvPr>
            <p:ph type="sldNum" sz="quarter" idx="10"/>
          </p:nvPr>
        </p:nvSpPr>
        <p:spPr/>
        <p:txBody>
          <a:bodyPr/>
          <a:lstStyle/>
          <a:p>
            <a:fld id="{4A58128E-F9F3-4300-B527-B0FD97878106}" type="slidenum">
              <a:rPr lang="en-GB" smtClean="0"/>
              <a:t>4</a:t>
            </a:fld>
            <a:endParaRPr lang="en-GB"/>
          </a:p>
        </p:txBody>
      </p:sp>
    </p:spTree>
    <p:extLst>
      <p:ext uri="{BB962C8B-B14F-4D97-AF65-F5344CB8AC3E}">
        <p14:creationId xmlns:p14="http://schemas.microsoft.com/office/powerpoint/2010/main" val="87462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5">
              <a:defRPr/>
            </a:pPr>
            <a:r>
              <a:rPr lang="en-GB" dirty="0">
                <a:latin typeface="Arial" panose="020B0604020202020204" pitchFamily="34" charset="0"/>
                <a:ea typeface="Times New Roman" panose="02020603050405020304" pitchFamily="18" charset="0"/>
                <a:cs typeface="Arial" panose="020B0604020202020204" pitchFamily="34" charset="0"/>
              </a:rPr>
              <a:t>Portage started in the 1960s in a town called Portage which is in Wisconsin in America.   The town is in the middle of a large rural area and the psychologists seeing the children there were concerned that families were travelling long distances to see them and therefore they were not seeing the children’s true abilities.  They realised that children usually learn best in their own homes and that parents/carers are usually the best teachers of their own young children.  They therefore started travelling to see families in their own homes and devised a home teaching model where they could work in partnership with parents/carers to empower them to understand and meet the needs of their own children – Portage! This was </a:t>
            </a:r>
            <a:r>
              <a:rPr lang="en-GB">
                <a:latin typeface="Arial" panose="020B0604020202020204" pitchFamily="34" charset="0"/>
                <a:ea typeface="Times New Roman" panose="02020603050405020304" pitchFamily="18" charset="0"/>
                <a:cs typeface="Arial" panose="020B0604020202020204" pitchFamily="34" charset="0"/>
              </a:rPr>
              <a:t>very innovative </a:t>
            </a:r>
            <a:r>
              <a:rPr lang="en-GB" dirty="0">
                <a:latin typeface="Arial" panose="020B0604020202020204" pitchFamily="34" charset="0"/>
                <a:ea typeface="Times New Roman" panose="02020603050405020304" pitchFamily="18" charset="0"/>
                <a:cs typeface="Arial" panose="020B0604020202020204" pitchFamily="34" charset="0"/>
              </a:rPr>
              <a:t>thinking at that time.</a:t>
            </a:r>
          </a:p>
          <a:p>
            <a:pPr defTabSz="915965">
              <a:defRPr/>
            </a:pPr>
            <a:endParaRPr lang="en-GB" dirty="0">
              <a:latin typeface="Arial" panose="020B0604020202020204" pitchFamily="34" charset="0"/>
              <a:ea typeface="Times New Roman" panose="02020603050405020304" pitchFamily="18" charset="0"/>
              <a:cs typeface="Arial" panose="020B0604020202020204" pitchFamily="34" charset="0"/>
            </a:endParaRPr>
          </a:p>
          <a:p>
            <a:pPr defTabSz="915965">
              <a:defRPr/>
            </a:pPr>
            <a:r>
              <a:rPr lang="en-GB" dirty="0">
                <a:latin typeface="Arial" panose="020B0604020202020204" pitchFamily="34" charset="0"/>
                <a:ea typeface="Times New Roman" panose="02020603050405020304" pitchFamily="18" charset="0"/>
                <a:cs typeface="Arial" panose="020B0604020202020204" pitchFamily="34" charset="0"/>
              </a:rPr>
              <a:t>.</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a:p>
        </p:txBody>
      </p:sp>
    </p:spTree>
    <p:extLst>
      <p:ext uri="{BB962C8B-B14F-4D97-AF65-F5344CB8AC3E}">
        <p14:creationId xmlns:p14="http://schemas.microsoft.com/office/powerpoint/2010/main" val="4160846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0A219DA0-B55C-4784-8F18-CB1CD2567E22}" type="slidenum">
              <a:rPr lang="en-GB" smtClean="0"/>
              <a:t>6</a:t>
            </a:fld>
            <a:endParaRPr lang="en-GB"/>
          </a:p>
        </p:txBody>
      </p:sp>
    </p:spTree>
    <p:extLst>
      <p:ext uri="{BB962C8B-B14F-4D97-AF65-F5344CB8AC3E}">
        <p14:creationId xmlns:p14="http://schemas.microsoft.com/office/powerpoint/2010/main" val="1411085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tabLst>
                <a:tab pos="2666466" algn="ctr"/>
                <a:tab pos="5332930" algn="r"/>
                <a:tab pos="317177" algn="ctr"/>
                <a:tab pos="5332930" algn="r"/>
              </a:tabLst>
            </a:pPr>
            <a:endParaRPr lang="en-GB" dirty="0">
              <a:latin typeface="Arial" panose="020B0604020202020204" pitchFamily="34" charset="0"/>
              <a:ea typeface="Times New Roman" panose="02020603050405020304" pitchFamily="18" charset="0"/>
              <a:cs typeface="Arial" panose="020B0604020202020204" pitchFamily="34" charset="0"/>
            </a:endParaRPr>
          </a:p>
          <a:p>
            <a:pPr hangingPunct="0">
              <a:tabLst>
                <a:tab pos="2666466" algn="ctr"/>
                <a:tab pos="5332930" algn="r"/>
                <a:tab pos="317177"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Provide examples from local area to participants, to demonstrate the range of models of Portage e.g. full home visiting through to settings who have Portage trained practitioners and have embedded Portage Principles into practice / gained NPA Stamp of Approval</a:t>
            </a:r>
          </a:p>
          <a:p>
            <a:pPr hangingPunct="0">
              <a:tabLst>
                <a:tab pos="2666466" algn="ctr"/>
                <a:tab pos="5332930" algn="r"/>
                <a:tab pos="317177" algn="ctr"/>
                <a:tab pos="5332930" algn="r"/>
              </a:tabLst>
            </a:pPr>
            <a:endParaRPr lang="en-GB" dirty="0">
              <a:latin typeface="Arial" panose="020B0604020202020204" pitchFamily="34" charset="0"/>
              <a:cs typeface="Arial" panose="020B0604020202020204" pitchFamily="34" charset="0"/>
            </a:endParaRPr>
          </a:p>
          <a:p>
            <a:pPr hangingPunct="0">
              <a:tabLst>
                <a:tab pos="2666466" algn="ctr"/>
                <a:tab pos="5332930" algn="r"/>
                <a:tab pos="317177" algn="ctr"/>
                <a:tab pos="5332930" algn="r"/>
              </a:tabLst>
            </a:pPr>
            <a:r>
              <a:rPr lang="en-GB" dirty="0">
                <a:latin typeface="Arial" panose="020B0604020202020204" pitchFamily="34" charset="0"/>
                <a:cs typeface="Arial" panose="020B0604020202020204" pitchFamily="34" charset="0"/>
              </a:rPr>
              <a:t>Supervision is a key part of delivering Portage with weekly or fortnightly sessions being essential for Portage practitioners.</a:t>
            </a:r>
          </a:p>
          <a:p>
            <a:pPr marL="231141" hangingPunct="0">
              <a:tabLst>
                <a:tab pos="2666466" algn="ctr"/>
                <a:tab pos="5332930" algn="r"/>
                <a:tab pos="232425" algn="ctr"/>
                <a:tab pos="5332930" algn="r"/>
              </a:tabLst>
            </a:pPr>
            <a:endParaRPr lang="en-GB" dirty="0"/>
          </a:p>
          <a:p>
            <a:endParaRPr lang="en-GB" dirty="0"/>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7</a:t>
            </a:fld>
            <a:endParaRPr lang="en-GB">
              <a:solidFill>
                <a:prstClr val="black"/>
              </a:solidFill>
            </a:endParaRPr>
          </a:p>
        </p:txBody>
      </p:sp>
    </p:spTree>
    <p:extLst>
      <p:ext uri="{BB962C8B-B14F-4D97-AF65-F5344CB8AC3E}">
        <p14:creationId xmlns:p14="http://schemas.microsoft.com/office/powerpoint/2010/main" val="1814346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buSzPts val="1200"/>
              <a:tabLst>
                <a:tab pos="231141" algn="l"/>
              </a:tabLst>
            </a:pPr>
            <a:endParaRPr lang="en-GB" b="1" dirty="0">
              <a:latin typeface="Arial" panose="020B0604020202020204" pitchFamily="34" charset="0"/>
              <a:ea typeface="Times New Roman" panose="02020603050405020304" pitchFamily="18" charset="0"/>
              <a:cs typeface="Times New Roman" panose="02020603050405020304" pitchFamily="18" charset="0"/>
            </a:endParaRPr>
          </a:p>
          <a:p>
            <a:pPr hangingPunct="0"/>
            <a:r>
              <a:rPr lang="en-GB" dirty="0">
                <a:latin typeface="Arial" panose="020B0604020202020204" pitchFamily="34" charset="0"/>
                <a:ea typeface="Times New Roman" panose="02020603050405020304" pitchFamily="18" charset="0"/>
                <a:cs typeface="Times New Roman" panose="02020603050405020304" pitchFamily="18" charset="0"/>
              </a:rPr>
              <a:t> Emphasise the learning through play and the link with the family and local community.</a:t>
            </a:r>
            <a:endParaRPr lang="en-GB" dirty="0">
              <a:latin typeface="Times New Roman" panose="02020603050405020304" pitchFamily="18" charset="0"/>
              <a:ea typeface="Times New Roman" panose="02020603050405020304" pitchFamily="18" charset="0"/>
            </a:endParaRPr>
          </a:p>
          <a:p>
            <a:pPr lvl="0" hangingPunct="0"/>
            <a:endParaRPr lang="en-GB" dirty="0"/>
          </a:p>
        </p:txBody>
      </p:sp>
      <p:sp>
        <p:nvSpPr>
          <p:cNvPr id="4" name="Slide Number Placeholder 3"/>
          <p:cNvSpPr>
            <a:spLocks noGrp="1"/>
          </p:cNvSpPr>
          <p:nvPr>
            <p:ph type="sldNum" sz="quarter" idx="10"/>
          </p:nvPr>
        </p:nvSpPr>
        <p:spPr/>
        <p:txBody>
          <a:bodyPr/>
          <a:lstStyle/>
          <a:p>
            <a:fld id="{0A219DA0-B55C-4784-8F18-CB1CD2567E22}" type="slidenum">
              <a:rPr lang="en-GB" smtClean="0"/>
              <a:t>8</a:t>
            </a:fld>
            <a:endParaRPr lang="en-GB"/>
          </a:p>
        </p:txBody>
      </p:sp>
    </p:spTree>
    <p:extLst>
      <p:ext uri="{BB962C8B-B14F-4D97-AF65-F5344CB8AC3E}">
        <p14:creationId xmlns:p14="http://schemas.microsoft.com/office/powerpoint/2010/main" val="3665502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buSzPts val="1200"/>
              <a:tabLst>
                <a:tab pos="231141" algn="l"/>
              </a:tabLst>
            </a:pPr>
            <a:r>
              <a:rPr lang="en-GB" b="1" dirty="0">
                <a:latin typeface="Arial" panose="020B0604020202020204" pitchFamily="34" charset="0"/>
                <a:ea typeface="Times New Roman" panose="02020603050405020304" pitchFamily="18" charset="0"/>
                <a:cs typeface="Arial" panose="020B0604020202020204" pitchFamily="34" charset="0"/>
              </a:rPr>
              <a:t>Aims of Portage &amp; Role of National Portage Association </a:t>
            </a:r>
            <a:endParaRPr lang="en-GB" dirty="0">
              <a:latin typeface="Arial" panose="020B0604020202020204" pitchFamily="34" charset="0"/>
              <a:ea typeface="Times New Roman" panose="02020603050405020304" pitchFamily="18" charset="0"/>
              <a:cs typeface="Arial" panose="020B0604020202020204" pitchFamily="34" charset="0"/>
            </a:endParaRPr>
          </a:p>
          <a:p>
            <a:pPr marL="72553" hangingPunct="0"/>
            <a:r>
              <a:rPr lang="en-GB" b="1" dirty="0">
                <a:latin typeface="Arial" panose="020B0604020202020204" pitchFamily="34" charset="0"/>
                <a:ea typeface="Times New Roman" panose="02020603050405020304" pitchFamily="18" charset="0"/>
                <a:cs typeface="Arial" panose="020B0604020202020204" pitchFamily="34" charset="0"/>
              </a:rPr>
              <a:t> </a:t>
            </a:r>
            <a:endParaRPr lang="en-GB" dirty="0">
              <a:latin typeface="Arial" panose="020B0604020202020204" pitchFamily="34" charset="0"/>
              <a:ea typeface="Times New Roman" panose="02020603050405020304" pitchFamily="18" charset="0"/>
              <a:cs typeface="Arial" panose="020B0604020202020204" pitchFamily="34" charset="0"/>
            </a:endParaRPr>
          </a:p>
          <a:p>
            <a:pPr marL="346711" indent="-346711" hangingPunct="0">
              <a:buFont typeface="Symbol" panose="05050102010706020507" pitchFamily="18" charset="2"/>
              <a:buChar char=""/>
              <a:tabLst>
                <a:tab pos="2666466" algn="ctr"/>
                <a:tab pos="5332930" algn="r"/>
                <a:tab pos="321029"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Introduce the National Portage Association as the over-arching organisation for registered Portage services and EY settings in England &amp; Wales </a:t>
            </a:r>
          </a:p>
          <a:p>
            <a:pPr marL="346711" indent="-346711" hangingPunct="0">
              <a:buFont typeface="Symbol" panose="05050102010706020507" pitchFamily="18" charset="2"/>
              <a:buChar char=""/>
              <a:tabLst>
                <a:tab pos="2666466" algn="ctr"/>
                <a:tab pos="5332930" algn="r"/>
                <a:tab pos="290211"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Draw participant’s attention to the motto of the NPA (on the logo): </a:t>
            </a:r>
            <a:r>
              <a:rPr lang="en-GB" i="1" dirty="0">
                <a:latin typeface="Arial" panose="020B0604020202020204" pitchFamily="34" charset="0"/>
                <a:ea typeface="Times New Roman" panose="02020603050405020304" pitchFamily="18" charset="0"/>
                <a:cs typeface="Arial" panose="020B0604020202020204" pitchFamily="34" charset="0"/>
              </a:rPr>
              <a:t>Partners with Parents and Children and</a:t>
            </a:r>
            <a:r>
              <a:rPr lang="en-GB" dirty="0">
                <a:latin typeface="Arial" panose="020B0604020202020204" pitchFamily="34" charset="0"/>
                <a:ea typeface="Times New Roman" panose="02020603050405020304" pitchFamily="18" charset="0"/>
                <a:cs typeface="Arial" panose="020B0604020202020204" pitchFamily="34" charset="0"/>
              </a:rPr>
              <a:t> emphasise </a:t>
            </a:r>
            <a:r>
              <a:rPr lang="en-GB" i="1" dirty="0">
                <a:latin typeface="Arial" panose="020B0604020202020204" pitchFamily="34" charset="0"/>
                <a:ea typeface="Times New Roman" panose="02020603050405020304" pitchFamily="18" charset="0"/>
                <a:cs typeface="Arial" panose="020B0604020202020204" pitchFamily="34" charset="0"/>
              </a:rPr>
              <a:t>Partnership</a:t>
            </a:r>
            <a:r>
              <a:rPr lang="en-GB" dirty="0">
                <a:latin typeface="Arial" panose="020B0604020202020204" pitchFamily="34" charset="0"/>
                <a:ea typeface="Times New Roman" panose="02020603050405020304" pitchFamily="18" charset="0"/>
                <a:cs typeface="Arial" panose="020B0604020202020204" pitchFamily="34" charset="0"/>
              </a:rPr>
              <a:t> as the keystone of all Portage Practice.</a:t>
            </a:r>
          </a:p>
          <a:p>
            <a:pPr marL="346711" indent="-346711" hangingPunct="0">
              <a:buFont typeface="Symbol" panose="05050102010706020507" pitchFamily="18" charset="2"/>
              <a:buChar char=""/>
              <a:tabLst>
                <a:tab pos="2666466" algn="ctr"/>
                <a:tab pos="5332930" algn="r"/>
                <a:tab pos="279295" algn="ctr"/>
                <a:tab pos="5332930" algn="r"/>
              </a:tabLst>
            </a:pPr>
            <a:endParaRPr lang="en-GB" dirty="0">
              <a:latin typeface="Arial" panose="020B0604020202020204" pitchFamily="34" charset="0"/>
              <a:ea typeface="Times New Roman" panose="02020603050405020304" pitchFamily="18" charset="0"/>
              <a:cs typeface="Arial" panose="020B0604020202020204" pitchFamily="34" charset="0"/>
            </a:endParaRPr>
          </a:p>
          <a:p>
            <a:pPr hangingPunct="0">
              <a:tabLst>
                <a:tab pos="2666466" algn="ctr"/>
                <a:tab pos="5332930" algn="r"/>
                <a:tab pos="279295" algn="ctr"/>
                <a:tab pos="5332930" algn="r"/>
              </a:tabLst>
            </a:pPr>
            <a:r>
              <a:rPr lang="en-GB" b="1" dirty="0">
                <a:latin typeface="Arial" panose="020B0604020202020204" pitchFamily="34" charset="0"/>
                <a:ea typeface="Times New Roman" panose="02020603050405020304" pitchFamily="18" charset="0"/>
                <a:cs typeface="Arial" panose="020B0604020202020204" pitchFamily="34" charset="0"/>
              </a:rPr>
              <a:t>The role of the NPA includes:</a:t>
            </a:r>
          </a:p>
          <a:p>
            <a:pPr marL="225362" hangingPunct="0">
              <a:tabLst>
                <a:tab pos="2666466"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 Providing a Code of Practice for Portage Services and approved EY settings</a:t>
            </a:r>
          </a:p>
          <a:p>
            <a:pPr marL="225362" hangingPunct="0">
              <a:tabLst>
                <a:tab pos="2666466"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 Providing  information and peer support for Member Services and Approved EY settings</a:t>
            </a:r>
          </a:p>
          <a:p>
            <a:pPr marL="225362" hangingPunct="0">
              <a:tabLst>
                <a:tab pos="2666466"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 Ensuring a high level of Portage service delivery across regions</a:t>
            </a:r>
          </a:p>
          <a:p>
            <a:pPr marL="225362" hangingPunct="0">
              <a:tabLst>
                <a:tab pos="2666466" algn="ctr"/>
                <a:tab pos="5332930" algn="r"/>
              </a:tabLst>
            </a:pPr>
            <a:r>
              <a:rPr lang="en-GB" dirty="0">
                <a:latin typeface="Arial" panose="020B0604020202020204" pitchFamily="34" charset="0"/>
                <a:ea typeface="Times New Roman" panose="02020603050405020304" pitchFamily="18" charset="0"/>
                <a:cs typeface="Arial" panose="020B0604020202020204" pitchFamily="34" charset="0"/>
              </a:rPr>
              <a:t>- Supporting quality of service by providing guidance and training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Refer participants to written information about the NPA and the Portage website for further information.</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dirty="0">
                <a:latin typeface="Arial" panose="020B0604020202020204" pitchFamily="34" charset="0"/>
                <a:ea typeface="Times New Roman" panose="02020603050405020304" pitchFamily="18" charset="0"/>
                <a:cs typeface="Arial" panose="020B0604020202020204" pitchFamily="34" charset="0"/>
              </a:rPr>
              <a:t> </a:t>
            </a: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hangingPunct="0"/>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pPr marL="109916"/>
            <a:endParaRPr lang="en-GB" b="1" dirty="0"/>
          </a:p>
        </p:txBody>
      </p:sp>
      <p:sp>
        <p:nvSpPr>
          <p:cNvPr id="4" name="Slide Number Placeholder 3"/>
          <p:cNvSpPr>
            <a:spLocks noGrp="1"/>
          </p:cNvSpPr>
          <p:nvPr>
            <p:ph type="sldNum" sz="quarter" idx="10"/>
          </p:nvPr>
        </p:nvSpPr>
        <p:spPr/>
        <p:txBody>
          <a:bodyPr/>
          <a:lstStyle/>
          <a:p>
            <a:fld id="{4A58128E-F9F3-4300-B527-B0FD97878106}" type="slidenum">
              <a:rPr lang="en-GB" smtClean="0"/>
              <a:t>9</a:t>
            </a:fld>
            <a:endParaRPr lang="en-GB"/>
          </a:p>
        </p:txBody>
      </p:sp>
    </p:spTree>
    <p:extLst>
      <p:ext uri="{BB962C8B-B14F-4D97-AF65-F5344CB8AC3E}">
        <p14:creationId xmlns:p14="http://schemas.microsoft.com/office/powerpoint/2010/main" val="1666669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Criteria is usually delays or difficulties ion two or more areas of development  or the potential to meet this criteria e.g. a baby born with Down Syndrome .</a:t>
            </a:r>
          </a:p>
          <a:p>
            <a:endParaRPr lang="en-GB" dirty="0"/>
          </a:p>
          <a:p>
            <a:r>
              <a:rPr lang="en-GB" dirty="0"/>
              <a:t>Referral pathways.  AT to talk through how this happens in their LA  emphasise  that it could be different in different areas.</a:t>
            </a:r>
          </a:p>
        </p:txBody>
      </p:sp>
      <p:sp>
        <p:nvSpPr>
          <p:cNvPr id="4" name="Slide Number Placeholder 3"/>
          <p:cNvSpPr>
            <a:spLocks noGrp="1"/>
          </p:cNvSpPr>
          <p:nvPr>
            <p:ph type="sldNum" sz="quarter" idx="5"/>
          </p:nvPr>
        </p:nvSpPr>
        <p:spPr/>
        <p:txBody>
          <a:bodyPr/>
          <a:lstStyle/>
          <a:p>
            <a:fld id="{4A58128E-F9F3-4300-B527-B0FD97878106}" type="slidenum">
              <a:rPr lang="en-GB" smtClean="0"/>
              <a:t>10</a:t>
            </a:fld>
            <a:endParaRPr lang="en-GB"/>
          </a:p>
        </p:txBody>
      </p:sp>
    </p:spTree>
    <p:extLst>
      <p:ext uri="{BB962C8B-B14F-4D97-AF65-F5344CB8AC3E}">
        <p14:creationId xmlns:p14="http://schemas.microsoft.com/office/powerpoint/2010/main" val="22150558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Essential Elements in a Portage Home Learning Session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Establishing an appropriate relationship with parent and child.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Discussion and recording the outcome of last week’s activities including daily recording on charts.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Choosing activities to work on based on the child’s responses during the visit, where possible using the toys the child has at home.</a:t>
            </a:r>
          </a:p>
          <a:p>
            <a:r>
              <a:rPr lang="en-GB" dirty="0">
                <a:latin typeface="Arial" panose="020B0604020202020204" pitchFamily="34" charset="0"/>
                <a:cs typeface="Arial" panose="020B0604020202020204" pitchFamily="34" charset="0"/>
              </a:rPr>
              <a:t> </a:t>
            </a:r>
            <a:r>
              <a:rPr lang="en-GB" b="1" dirty="0">
                <a:latin typeface="Arial" panose="020B0604020202020204" pitchFamily="34" charset="0"/>
                <a:cs typeface="Arial" panose="020B0604020202020204" pitchFamily="34" charset="0"/>
              </a:rPr>
              <a:t>Planned activities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Joint </a:t>
            </a:r>
            <a:r>
              <a:rPr lang="en-GB" baseline="0" dirty="0">
                <a:latin typeface="Arial" panose="020B0604020202020204" pitchFamily="34" charset="0"/>
                <a:cs typeface="Arial" panose="020B0604020202020204" pitchFamily="34" charset="0"/>
              </a:rPr>
              <a:t>planning</a:t>
            </a:r>
            <a:r>
              <a:rPr lang="en-GB" dirty="0">
                <a:latin typeface="Arial" panose="020B0604020202020204" pitchFamily="34" charset="0"/>
                <a:cs typeface="Arial" panose="020B0604020202020204" pitchFamily="34" charset="0"/>
              </a:rPr>
              <a:t> of next week’s activity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Parent observes Portage Practitioner modelling teaching activity with child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Portage Practitioner observes parent working with child, recording baseline</a:t>
            </a:r>
          </a:p>
          <a:p>
            <a:r>
              <a:rPr lang="en-GB" b="1" dirty="0">
                <a:latin typeface="Arial" panose="020B0604020202020204" pitchFamily="34" charset="0"/>
                <a:cs typeface="Arial" panose="020B0604020202020204" pitchFamily="34" charset="0"/>
              </a:rPr>
              <a:t>Child’s play</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Observation of child led play to check on emerging skills and discuss opportunities for maintenance and generalisation of recently acquired skills. This reflects how successful the Portage sessions and aims set have been in supporting the child’s learning.</a:t>
            </a:r>
          </a:p>
          <a:p>
            <a:r>
              <a:rPr lang="en-GB" b="1" dirty="0">
                <a:latin typeface="Arial" panose="020B0604020202020204" pitchFamily="34" charset="0"/>
                <a:cs typeface="Arial" panose="020B0604020202020204" pitchFamily="34" charset="0"/>
              </a:rPr>
              <a:t>Families' priorities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An opportunity for parent to raise concerns regarding their child’s early education. Portage Practitioners to signpost families to other professionals as required. Not taking the lead but allowing the family to do this.  </a:t>
            </a:r>
          </a:p>
          <a:p>
            <a:pPr marL="173355" indent="-173355">
              <a:buFont typeface="Arial" panose="020B0604020202020204" pitchFamily="34" charset="0"/>
              <a:buChar char="•"/>
            </a:pPr>
            <a:r>
              <a:rPr lang="en-GB" dirty="0">
                <a:latin typeface="Arial" panose="020B0604020202020204" pitchFamily="34" charset="0"/>
                <a:cs typeface="Arial" panose="020B0604020202020204" pitchFamily="34" charset="0"/>
              </a:rPr>
              <a:t>Portage Checklist The baseline should be established and aims set within 4 -6 sessions following the initial visit</a:t>
            </a:r>
          </a:p>
          <a:p>
            <a:pPr hangingPunct="0"/>
            <a:r>
              <a:rPr lang="en-GB" b="1" dirty="0">
                <a:latin typeface="Arial" panose="020B0604020202020204" pitchFamily="34" charset="0"/>
                <a:ea typeface="Times New Roman" panose="02020603050405020304" pitchFamily="18" charset="0"/>
                <a:cs typeface="Arial" panose="020B0604020202020204" pitchFamily="34" charset="0"/>
              </a:rPr>
              <a:t>Reviewing of Goals -  </a:t>
            </a:r>
            <a:r>
              <a:rPr lang="en-GB" b="0" dirty="0">
                <a:latin typeface="Arial" panose="020B0604020202020204" pitchFamily="34" charset="0"/>
                <a:ea typeface="Times New Roman" panose="02020603050405020304" pitchFamily="18" charset="0"/>
                <a:cs typeface="Arial" panose="020B0604020202020204" pitchFamily="34" charset="0"/>
              </a:rPr>
              <a:t>These</a:t>
            </a:r>
            <a:r>
              <a:rPr lang="en-GB" b="1" dirty="0">
                <a:latin typeface="Arial" panose="020B0604020202020204" pitchFamily="34" charset="0"/>
                <a:ea typeface="Times New Roman" panose="02020603050405020304" pitchFamily="18" charset="0"/>
                <a:cs typeface="Arial" panose="020B0604020202020204" pitchFamily="34" charset="0"/>
              </a:rPr>
              <a:t> </a:t>
            </a:r>
            <a:r>
              <a:rPr lang="en-GB" b="0" dirty="0">
                <a:latin typeface="Arial" panose="020B0604020202020204" pitchFamily="34" charset="0"/>
                <a:ea typeface="Times New Roman" panose="02020603050405020304" pitchFamily="18" charset="0"/>
                <a:cs typeface="Arial" panose="020B0604020202020204" pitchFamily="34" charset="0"/>
              </a:rPr>
              <a:t>are usually </a:t>
            </a:r>
            <a:r>
              <a:rPr lang="en-GB" dirty="0">
                <a:latin typeface="Arial" panose="020B0604020202020204" pitchFamily="34" charset="0"/>
                <a:ea typeface="Times New Roman" panose="02020603050405020304" pitchFamily="18" charset="0"/>
                <a:cs typeface="Arial" panose="020B0604020202020204" pitchFamily="34" charset="0"/>
              </a:rPr>
              <a:t>set every 3-4 months and as part of this discuss with the family to see if they want Portage to continue.</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11</a:t>
            </a:fld>
            <a:endParaRPr lang="en-GB"/>
          </a:p>
        </p:txBody>
      </p:sp>
    </p:spTree>
    <p:extLst>
      <p:ext uri="{BB962C8B-B14F-4D97-AF65-F5344CB8AC3E}">
        <p14:creationId xmlns:p14="http://schemas.microsoft.com/office/powerpoint/2010/main" val="3100875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63">
              <a:defRPr/>
            </a:pPr>
            <a:endParaRPr lang="en-GB" dirty="0">
              <a:latin typeface="Arial" panose="020B0604020202020204" pitchFamily="34" charset="0"/>
              <a:ea typeface="Times New Roman" panose="02020603050405020304" pitchFamily="18" charset="0"/>
              <a:cs typeface="Arial" panose="020B0604020202020204" pitchFamily="34" charset="0"/>
            </a:endParaRPr>
          </a:p>
          <a:p>
            <a:pPr defTabSz="924563">
              <a:defRPr/>
            </a:pPr>
            <a:r>
              <a:rPr lang="en-GB" b="1" dirty="0">
                <a:latin typeface="Arial" panose="020B0604020202020204" pitchFamily="34" charset="0"/>
                <a:ea typeface="Times New Roman" panose="02020603050405020304" pitchFamily="18" charset="0"/>
                <a:cs typeface="Arial" panose="020B0604020202020204" pitchFamily="34" charset="0"/>
              </a:rPr>
              <a:t>Activity I   </a:t>
            </a:r>
            <a:r>
              <a:rPr lang="en-GB" dirty="0">
                <a:latin typeface="Arial" panose="020B0604020202020204" pitchFamily="34" charset="0"/>
                <a:ea typeface="Times New Roman" panose="02020603050405020304" pitchFamily="18" charset="0"/>
                <a:cs typeface="Arial" panose="020B0604020202020204" pitchFamily="34" charset="0"/>
              </a:rPr>
              <a:t> Set of props that illustrate each Principle </a:t>
            </a:r>
            <a:endParaRPr lang="en-GB" b="1" dirty="0">
              <a:latin typeface="Arial" panose="020B0604020202020204" pitchFamily="34" charset="0"/>
              <a:ea typeface="Times New Roman" panose="02020603050405020304" pitchFamily="18" charset="0"/>
              <a:cs typeface="Arial" panose="020B0604020202020204" pitchFamily="34" charset="0"/>
            </a:endParaRPr>
          </a:p>
          <a:p>
            <a:pPr defTabSz="924563">
              <a:defRPr/>
            </a:pPr>
            <a:r>
              <a:rPr lang="en-GB" dirty="0">
                <a:latin typeface="Arial" panose="020B0604020202020204" pitchFamily="34" charset="0"/>
                <a:ea typeface="Times New Roman" panose="02020603050405020304" pitchFamily="18" charset="0"/>
                <a:cs typeface="Arial" panose="020B0604020202020204" pitchFamily="34" charset="0"/>
              </a:rPr>
              <a:t>Illustrate the Principles from your own experiences. The Portage Principles could also be displayed for reference during the workshop. </a:t>
            </a:r>
          </a:p>
          <a:p>
            <a:r>
              <a:rPr lang="en-GB" b="1" dirty="0">
                <a:latin typeface="Arial" panose="020B0604020202020204" pitchFamily="34" charset="0"/>
                <a:cs typeface="Arial" panose="020B0604020202020204" pitchFamily="34" charset="0"/>
              </a:rPr>
              <a:t>Partnership</a:t>
            </a:r>
          </a:p>
          <a:p>
            <a:r>
              <a:rPr lang="en-GB" dirty="0">
                <a:latin typeface="Arial" panose="020B0604020202020204" pitchFamily="34" charset="0"/>
                <a:cs typeface="Arial" panose="020B0604020202020204" pitchFamily="34" charset="0"/>
              </a:rPr>
              <a:t>One of the fundamental principles of Portage. Working together in partnership with parents as the senior partner. We also work in partnership with other professionals.</a:t>
            </a:r>
          </a:p>
          <a:p>
            <a:r>
              <a:rPr lang="en-GB" b="1" dirty="0">
                <a:latin typeface="Arial" panose="020B0604020202020204" pitchFamily="34" charset="0"/>
                <a:cs typeface="Arial" panose="020B0604020202020204" pitchFamily="34" charset="0"/>
              </a:rPr>
              <a:t>Supporting</a:t>
            </a:r>
          </a:p>
          <a:p>
            <a:r>
              <a:rPr lang="en-GB" dirty="0">
                <a:latin typeface="Arial" panose="020B0604020202020204" pitchFamily="34" charset="0"/>
                <a:cs typeface="Arial" panose="020B0604020202020204" pitchFamily="34" charset="0"/>
              </a:rPr>
              <a:t>Parents play a key role in supporting their children and we play a key role supporting them to do this</a:t>
            </a:r>
          </a:p>
          <a:p>
            <a:r>
              <a:rPr lang="en-GB" b="1" dirty="0">
                <a:latin typeface="Arial" panose="020B0604020202020204" pitchFamily="34" charset="0"/>
                <a:cs typeface="Arial" panose="020B0604020202020204" pitchFamily="34" charset="0"/>
              </a:rPr>
              <a:t>Practical immediate and relevant</a:t>
            </a:r>
          </a:p>
          <a:p>
            <a:r>
              <a:rPr lang="en-GB" dirty="0">
                <a:latin typeface="Arial" panose="020B0604020202020204" pitchFamily="34" charset="0"/>
                <a:cs typeface="Arial" panose="020B0604020202020204" pitchFamily="34" charset="0"/>
              </a:rPr>
              <a:t>Services are most useful when they support everyday living and delivered in the child’, Solving issues as they arise with simple solutions that families can be part of straight away. Skills taught are then meaningful and appropriate. Giving  families practical things to try with their child.</a:t>
            </a:r>
          </a:p>
          <a:p>
            <a:r>
              <a:rPr lang="en-GB" b="1" dirty="0">
                <a:latin typeface="Arial" panose="020B0604020202020204" pitchFamily="34" charset="0"/>
                <a:cs typeface="Arial" panose="020B0604020202020204" pitchFamily="34" charset="0"/>
              </a:rPr>
              <a:t>Whole child family and community</a:t>
            </a:r>
          </a:p>
          <a:p>
            <a:r>
              <a:rPr lang="en-GB" dirty="0">
                <a:latin typeface="Arial" panose="020B0604020202020204" pitchFamily="34" charset="0"/>
                <a:cs typeface="Arial" panose="020B0604020202020204" pitchFamily="34" charset="0"/>
              </a:rPr>
              <a:t>The right to be included and participate in the community. We are all in this together </a:t>
            </a:r>
          </a:p>
        </p:txBody>
      </p:sp>
      <p:sp>
        <p:nvSpPr>
          <p:cNvPr id="4" name="Slide Number Placeholder 3"/>
          <p:cNvSpPr>
            <a:spLocks noGrp="1"/>
          </p:cNvSpPr>
          <p:nvPr>
            <p:ph type="sldNum" sz="quarter" idx="5"/>
          </p:nvPr>
        </p:nvSpPr>
        <p:spPr/>
        <p:txBody>
          <a:bodyPr/>
          <a:lstStyle/>
          <a:p>
            <a:fld id="{4A58128E-F9F3-4300-B527-B0FD97878106}" type="slidenum">
              <a:rPr lang="en-GB" smtClean="0"/>
              <a:t>12</a:t>
            </a:fld>
            <a:endParaRPr lang="en-GB"/>
          </a:p>
        </p:txBody>
      </p:sp>
    </p:spTree>
    <p:extLst>
      <p:ext uri="{BB962C8B-B14F-4D97-AF65-F5344CB8AC3E}">
        <p14:creationId xmlns:p14="http://schemas.microsoft.com/office/powerpoint/2010/main" val="3300760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Celebrating Diversity</a:t>
            </a:r>
          </a:p>
          <a:p>
            <a:r>
              <a:rPr lang="en-GB" sz="1200" dirty="0">
                <a:latin typeface="Arial" panose="020B0604020202020204" pitchFamily="34" charset="0"/>
                <a:cs typeface="Arial" panose="020B0604020202020204" pitchFamily="34" charset="0"/>
              </a:rPr>
              <a:t>Every child and every families of equal worth and has the right to be valued for their individuality. This is not just about things like race and religion but about how each family chooses to live their lives.</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Inclusion</a:t>
            </a:r>
          </a:p>
          <a:p>
            <a:r>
              <a:rPr lang="en-GB" sz="1200" dirty="0">
                <a:latin typeface="Arial" panose="020B0604020202020204" pitchFamily="34" charset="0"/>
                <a:cs typeface="Arial" panose="020B0604020202020204" pitchFamily="34" charset="0"/>
              </a:rPr>
              <a:t>We support children and families to have equal access to opportunities and resources, which are ordinarily available to others. Everyday contacts, relationships and activities are fundamental in nurturing development, quality of life and experiences.</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Enabling</a:t>
            </a:r>
          </a:p>
          <a:p>
            <a:r>
              <a:rPr lang="en-GB" sz="1200" dirty="0">
                <a:latin typeface="Arial" panose="020B0604020202020204" pitchFamily="34" charset="0"/>
                <a:cs typeface="Arial" panose="020B0604020202020204" pitchFamily="34" charset="0"/>
              </a:rPr>
              <a:t>This is about a can-do approach and finding ways to support achievement.</a:t>
            </a:r>
          </a:p>
          <a:p>
            <a:endParaRPr lang="en-GB" sz="1200" dirty="0">
              <a:latin typeface="Arial" panose="020B0604020202020204" pitchFamily="34" charset="0"/>
              <a:cs typeface="Arial" panose="020B0604020202020204" pitchFamily="34" charset="0"/>
            </a:endParaRPr>
          </a:p>
          <a:p>
            <a:r>
              <a:rPr lang="en-GB" sz="1200" b="1" dirty="0">
                <a:latin typeface="Arial" panose="020B0604020202020204" pitchFamily="34" charset="0"/>
                <a:cs typeface="Arial" panose="020B0604020202020204" pitchFamily="34" charset="0"/>
              </a:rPr>
              <a:t>Generalising skills</a:t>
            </a:r>
          </a:p>
          <a:p>
            <a:r>
              <a:rPr lang="en-GB" sz="1200" dirty="0">
                <a:latin typeface="Arial" panose="020B0604020202020204" pitchFamily="34" charset="0"/>
                <a:cs typeface="Arial" panose="020B0604020202020204" pitchFamily="34" charset="0"/>
              </a:rPr>
              <a:t>Every child has the right to enjoy the widest range of play experiences as they are the foundation of learning and development.  We ensure that all skills that are achieved can be used anywhere and under any conditions.</a:t>
            </a:r>
          </a:p>
        </p:txBody>
      </p:sp>
      <p:sp>
        <p:nvSpPr>
          <p:cNvPr id="4" name="Slide Number Placeholder 3"/>
          <p:cNvSpPr>
            <a:spLocks noGrp="1"/>
          </p:cNvSpPr>
          <p:nvPr>
            <p:ph type="sldNum" sz="quarter" idx="5"/>
          </p:nvPr>
        </p:nvSpPr>
        <p:spPr/>
        <p:txBody>
          <a:bodyPr/>
          <a:lstStyle/>
          <a:p>
            <a:fld id="{4A58128E-F9F3-4300-B527-B0FD97878106}" type="slidenum">
              <a:rPr lang="en-GB" smtClean="0"/>
              <a:t>13</a:t>
            </a:fld>
            <a:endParaRPr lang="en-GB"/>
          </a:p>
        </p:txBody>
      </p:sp>
    </p:spTree>
    <p:extLst>
      <p:ext uri="{BB962C8B-B14F-4D97-AF65-F5344CB8AC3E}">
        <p14:creationId xmlns:p14="http://schemas.microsoft.com/office/powerpoint/2010/main" val="2361005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latin typeface="Arial" panose="020B0604020202020204" pitchFamily="34" charset="0"/>
                <a:cs typeface="Arial" panose="020B0604020202020204" pitchFamily="34" charset="0"/>
              </a:rPr>
              <a:t>Looking forward</a:t>
            </a:r>
          </a:p>
          <a:p>
            <a:r>
              <a:rPr lang="en-GB" dirty="0">
                <a:latin typeface="Arial" panose="020B0604020202020204" pitchFamily="34" charset="0"/>
                <a:cs typeface="Arial" panose="020B0604020202020204" pitchFamily="34" charset="0"/>
              </a:rPr>
              <a:t>Childhood is the foundation on which children build the rest of their lives.  It’s not just preparation for the next stage, it’s important in itself</a:t>
            </a:r>
          </a:p>
          <a:p>
            <a:r>
              <a:rPr lang="en-GB" b="1" dirty="0">
                <a:latin typeface="Arial" panose="020B0604020202020204" pitchFamily="34" charset="0"/>
                <a:cs typeface="Arial" panose="020B0604020202020204" pitchFamily="34" charset="0"/>
              </a:rPr>
              <a:t>Being positive</a:t>
            </a:r>
          </a:p>
          <a:p>
            <a:r>
              <a:rPr lang="en-GB" dirty="0">
                <a:latin typeface="Arial" panose="020B0604020202020204" pitchFamily="34" charset="0"/>
                <a:cs typeface="Arial" panose="020B0604020202020204" pitchFamily="34" charset="0"/>
              </a:rPr>
              <a:t>All children are able to learn.   Building on strengths and abilities rather than focusing on difficulties best supports progress. Success comes in can and not cant’s. </a:t>
            </a:r>
          </a:p>
          <a:p>
            <a:r>
              <a:rPr lang="en-GB" dirty="0">
                <a:latin typeface="Arial" panose="020B0604020202020204" pitchFamily="34" charset="0"/>
                <a:cs typeface="Arial" panose="020B0604020202020204" pitchFamily="34" charset="0"/>
              </a:rPr>
              <a:t>Being positive and realistic about what we are trying to achieve. </a:t>
            </a:r>
          </a:p>
          <a:p>
            <a:r>
              <a:rPr lang="en-GB" b="1" dirty="0">
                <a:latin typeface="Arial" panose="020B0604020202020204" pitchFamily="34" charset="0"/>
                <a:cs typeface="Arial" panose="020B0604020202020204" pitchFamily="34" charset="0"/>
              </a:rPr>
              <a:t>Celebrating Success</a:t>
            </a:r>
          </a:p>
          <a:p>
            <a:r>
              <a:rPr lang="en-GB" dirty="0">
                <a:latin typeface="Arial" panose="020B0604020202020204" pitchFamily="34" charset="0"/>
                <a:cs typeface="Arial" panose="020B0604020202020204" pitchFamily="34" charset="0"/>
              </a:rPr>
              <a:t>Each success builds on the next and the child and family will then want to try new activities so making progress.</a:t>
            </a:r>
          </a:p>
          <a:p>
            <a:r>
              <a:rPr lang="en-GB" b="1" dirty="0">
                <a:latin typeface="Arial" panose="020B0604020202020204" pitchFamily="34" charset="0"/>
                <a:cs typeface="Arial" panose="020B0604020202020204" pitchFamily="34" charset="0"/>
              </a:rPr>
              <a:t>Small steps</a:t>
            </a:r>
          </a:p>
          <a:p>
            <a:r>
              <a:rPr lang="en-GB" dirty="0">
                <a:latin typeface="Arial" panose="020B0604020202020204" pitchFamily="34" charset="0"/>
                <a:cs typeface="Arial" panose="020B0604020202020204" pitchFamily="34" charset="0"/>
              </a:rPr>
              <a:t>Learning is better achieved when its broken down into smaller achievable steps, this approach can be applies through out the child’s/families life.</a:t>
            </a:r>
          </a:p>
        </p:txBody>
      </p:sp>
      <p:sp>
        <p:nvSpPr>
          <p:cNvPr id="4" name="Slide Number Placeholder 3"/>
          <p:cNvSpPr>
            <a:spLocks noGrp="1"/>
          </p:cNvSpPr>
          <p:nvPr>
            <p:ph type="sldNum" sz="quarter" idx="5"/>
          </p:nvPr>
        </p:nvSpPr>
        <p:spPr/>
        <p:txBody>
          <a:bodyPr/>
          <a:lstStyle/>
          <a:p>
            <a:fld id="{4A58128E-F9F3-4300-B527-B0FD97878106}" type="slidenum">
              <a:rPr lang="en-GB" smtClean="0"/>
              <a:t>14</a:t>
            </a:fld>
            <a:endParaRPr lang="en-GB"/>
          </a:p>
        </p:txBody>
      </p:sp>
    </p:spTree>
    <p:extLst>
      <p:ext uri="{BB962C8B-B14F-4D97-AF65-F5344CB8AC3E}">
        <p14:creationId xmlns:p14="http://schemas.microsoft.com/office/powerpoint/2010/main" val="2254376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3450" cy="3382962"/>
          </a:xfrm>
        </p:spPr>
      </p:sp>
      <p:sp>
        <p:nvSpPr>
          <p:cNvPr id="3" name="Notes Placeholder 2"/>
          <p:cNvSpPr>
            <a:spLocks noGrp="1"/>
          </p:cNvSpPr>
          <p:nvPr>
            <p:ph type="body" idx="1"/>
          </p:nvPr>
        </p:nvSpPr>
        <p:spPr>
          <a:xfrm>
            <a:off x="688976" y="4760398"/>
            <a:ext cx="5511800" cy="5148642"/>
          </a:xfrm>
        </p:spPr>
        <p:txBody>
          <a:bodyPr/>
          <a:lstStyle/>
          <a:p>
            <a:pPr lvl="0" hangingPunct="0"/>
            <a:r>
              <a:rPr lang="en-GB" dirty="0">
                <a:latin typeface="Arial" panose="020B0604020202020204" pitchFamily="34" charset="0"/>
                <a:cs typeface="Arial" panose="020B0604020202020204" pitchFamily="34" charset="0"/>
              </a:rPr>
              <a:t>Stress the importance of each principle in underpinning all Portage practice.  Bring in:</a:t>
            </a:r>
          </a:p>
          <a:p>
            <a:pPr fontAlgn="auto" hangingPunct="1"/>
            <a:r>
              <a:rPr lang="en-GB" dirty="0">
                <a:latin typeface="Arial" panose="020B0604020202020204" pitchFamily="34" charset="0"/>
                <a:cs typeface="Arial" panose="020B0604020202020204" pitchFamily="34" charset="0"/>
              </a:rPr>
              <a:t>- confidentiality</a:t>
            </a:r>
          </a:p>
          <a:p>
            <a:pPr fontAlgn="auto" hangingPunct="1"/>
            <a:r>
              <a:rPr lang="en-GB" dirty="0">
                <a:latin typeface="Arial" panose="020B0604020202020204" pitchFamily="34" charset="0"/>
                <a:cs typeface="Arial" panose="020B0604020202020204" pitchFamily="34" charset="0"/>
              </a:rPr>
              <a:t>- cultural diversity</a:t>
            </a:r>
          </a:p>
          <a:p>
            <a:pPr fontAlgn="auto" hangingPunct="1"/>
            <a:r>
              <a:rPr lang="en-GB" dirty="0">
                <a:latin typeface="Arial" panose="020B0604020202020204" pitchFamily="34" charset="0"/>
                <a:cs typeface="Arial" panose="020B0604020202020204" pitchFamily="34" charset="0"/>
              </a:rPr>
              <a:t>- ethnicity</a:t>
            </a:r>
          </a:p>
          <a:p>
            <a:pPr fontAlgn="auto" hangingPunct="1"/>
            <a:r>
              <a:rPr lang="en-GB" dirty="0">
                <a:latin typeface="Arial" panose="020B0604020202020204" pitchFamily="34" charset="0"/>
                <a:cs typeface="Arial" panose="020B0604020202020204" pitchFamily="34" charset="0"/>
              </a:rPr>
              <a:t>- family structure</a:t>
            </a:r>
          </a:p>
          <a:p>
            <a:pPr lvl="0" fontAlgn="auto" hangingPunct="1"/>
            <a:r>
              <a:rPr lang="en-GB" dirty="0">
                <a:latin typeface="Arial" panose="020B0604020202020204" pitchFamily="34" charset="0"/>
                <a:cs typeface="Arial" panose="020B0604020202020204" pitchFamily="34" charset="0"/>
              </a:rPr>
              <a:t>Portage Home Visitors are professionals working to a code of professional conduct</a:t>
            </a:r>
          </a:p>
          <a:p>
            <a:pPr defTabSz="924563">
              <a:defRPr/>
            </a:pPr>
            <a:endParaRPr lang="en-GB" dirty="0">
              <a:latin typeface="Arial" panose="020B0604020202020204" pitchFamily="34" charset="0"/>
              <a:cs typeface="Arial" panose="020B0604020202020204" pitchFamily="34" charset="0"/>
            </a:endParaRPr>
          </a:p>
          <a:p>
            <a:pPr defTabSz="924563">
              <a:defRPr/>
            </a:pPr>
            <a:r>
              <a:rPr lang="en-GB" dirty="0">
                <a:latin typeface="Arial" panose="020B0604020202020204" pitchFamily="34" charset="0"/>
                <a:ea typeface="Times New Roman" panose="02020603050405020304" pitchFamily="18" charset="0"/>
                <a:cs typeface="Arial" panose="020B0604020202020204" pitchFamily="34" charset="0"/>
              </a:rPr>
              <a:t>Illustrate the Principles from your own experiences. The Portage Principles could also be displayed for reference during the workshop. </a:t>
            </a:r>
          </a:p>
          <a:p>
            <a:endParaRPr lang="en-GB" dirty="0">
              <a:latin typeface="Arial" panose="020B0604020202020204" pitchFamily="34" charset="0"/>
              <a:cs typeface="Arial" panose="020B0604020202020204" pitchFamily="34" charset="0"/>
            </a:endParaRPr>
          </a:p>
          <a:p>
            <a:endParaRPr lang="en-GB" dirty="0"/>
          </a:p>
        </p:txBody>
      </p:sp>
      <p:sp>
        <p:nvSpPr>
          <p:cNvPr id="4" name="Date Placeholder 3"/>
          <p:cNvSpPr>
            <a:spLocks noGrp="1"/>
          </p:cNvSpPr>
          <p:nvPr>
            <p:ph type="dt" idx="10"/>
          </p:nvPr>
        </p:nvSpPr>
        <p:spPr/>
        <p:txBody>
          <a:bodyPr/>
          <a:lstStyle/>
          <a:p>
            <a:r>
              <a:rPr lang="en-US"/>
              <a:t>23/11/2015</a:t>
            </a:r>
            <a:endParaRPr lang="en-GB"/>
          </a:p>
        </p:txBody>
      </p:sp>
      <p:sp>
        <p:nvSpPr>
          <p:cNvPr id="5" name="Slide Number Placeholder 4"/>
          <p:cNvSpPr>
            <a:spLocks noGrp="1"/>
          </p:cNvSpPr>
          <p:nvPr>
            <p:ph type="sldNum" sz="quarter" idx="11"/>
          </p:nvPr>
        </p:nvSpPr>
        <p:spPr/>
        <p:txBody>
          <a:bodyPr/>
          <a:lstStyle/>
          <a:p>
            <a:fld id="{0A219DA0-B55C-4784-8F18-CB1CD2567E22}" type="slidenum">
              <a:rPr lang="en-GB" smtClean="0"/>
              <a:t>15</a:t>
            </a:fld>
            <a:endParaRPr lang="en-GB"/>
          </a:p>
        </p:txBody>
      </p:sp>
    </p:spTree>
    <p:extLst>
      <p:ext uri="{BB962C8B-B14F-4D97-AF65-F5344CB8AC3E}">
        <p14:creationId xmlns:p14="http://schemas.microsoft.com/office/powerpoint/2010/main" val="34756792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The aim of the discussion is to enable participants to reflect on the relevance of the 12 Portage Principles and how they are already incorporated into EY practice</a:t>
            </a:r>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a:p>
        </p:txBody>
      </p:sp>
    </p:spTree>
    <p:extLst>
      <p:ext uri="{BB962C8B-B14F-4D97-AF65-F5344CB8AC3E}">
        <p14:creationId xmlns:p14="http://schemas.microsoft.com/office/powerpoint/2010/main" val="4167400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hangingPunct="0"/>
            <a:r>
              <a:rPr lang="en-GB" b="1" dirty="0">
                <a:latin typeface="Arial" panose="020B0604020202020204" pitchFamily="34" charset="0"/>
                <a:cs typeface="Arial" panose="020B0604020202020204" pitchFamily="34" charset="0"/>
              </a:rPr>
              <a:t>Change Presenter</a:t>
            </a:r>
          </a:p>
          <a:p>
            <a:pPr lvl="0" hangingPunct="0"/>
            <a:r>
              <a:rPr lang="en-GB" dirty="0">
                <a:latin typeface="Arial" panose="020B0604020202020204" pitchFamily="34" charset="0"/>
                <a:cs typeface="Arial" panose="020B0604020202020204" pitchFamily="34" charset="0"/>
              </a:rPr>
              <a:t>Concentrate on emphasising how the themes of the EYFS link in with the Portage Principles</a:t>
            </a:r>
          </a:p>
          <a:p>
            <a:r>
              <a:rPr lang="en-GB" dirty="0">
                <a:latin typeface="Arial" panose="020B0604020202020204" pitchFamily="34" charset="0"/>
                <a:cs typeface="Arial" panose="020B0604020202020204" pitchFamily="34" charset="0"/>
              </a:rPr>
              <a:t>Focus on how many of the principles are already embedded in EY work and when supporting children and young people with SEND and broadly for all children in Early Years.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a:p>
        </p:txBody>
      </p:sp>
    </p:spTree>
    <p:extLst>
      <p:ext uri="{BB962C8B-B14F-4D97-AF65-F5344CB8AC3E}">
        <p14:creationId xmlns:p14="http://schemas.microsoft.com/office/powerpoint/2010/main" val="111459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i="0" dirty="0"/>
              <a:t>It is a dynamic model, with not every element being present in every session.  However, it is important that practitioners are aware of the elements and ensure that they are not concentrating on one.  E.g.  If a great deal of time is spent on Family Focus, it may be necessary to make referrals to other agencies.   </a:t>
            </a:r>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23317026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Talk </a:t>
            </a:r>
            <a:r>
              <a:rPr lang="en-GB" dirty="0">
                <a:latin typeface="Arial" panose="020B0604020202020204" pitchFamily="34" charset="0"/>
                <a:cs typeface="Arial" panose="020B0604020202020204" pitchFamily="34" charset="0"/>
              </a:rPr>
              <a:t>through</a:t>
            </a:r>
            <a:r>
              <a:rPr lang="en-GB" dirty="0"/>
              <a:t> the slide</a:t>
            </a:r>
          </a:p>
        </p:txBody>
      </p:sp>
      <p:sp>
        <p:nvSpPr>
          <p:cNvPr id="4" name="Slide Number Placeholder 3"/>
          <p:cNvSpPr>
            <a:spLocks noGrp="1"/>
          </p:cNvSpPr>
          <p:nvPr>
            <p:ph type="sldNum" sz="quarter" idx="10"/>
          </p:nvPr>
        </p:nvSpPr>
        <p:spPr/>
        <p:txBody>
          <a:bodyPr/>
          <a:lstStyle/>
          <a:p>
            <a:fld id="{4A58128E-F9F3-4300-B527-B0FD97878106}" type="slidenum">
              <a:rPr lang="en-GB" smtClean="0"/>
              <a:t>19</a:t>
            </a:fld>
            <a:endParaRPr lang="en-GB"/>
          </a:p>
        </p:txBody>
      </p:sp>
    </p:spTree>
    <p:extLst>
      <p:ext uri="{BB962C8B-B14F-4D97-AF65-F5344CB8AC3E}">
        <p14:creationId xmlns:p14="http://schemas.microsoft.com/office/powerpoint/2010/main" val="1351320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9916">
              <a:lnSpc>
                <a:spcPct val="90000"/>
              </a:lnSpc>
            </a:pPr>
            <a:r>
              <a:rPr lang="en-GB" altLang="en-US" dirty="0">
                <a:latin typeface="Arial" panose="020B0604020202020204" pitchFamily="34" charset="0"/>
                <a:cs typeface="Arial" panose="020B0604020202020204" pitchFamily="34" charset="0"/>
              </a:rPr>
              <a:t>Links with parents is crucial for partnership working and to promote the inclusion of all children.</a:t>
            </a: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20</a:t>
            </a:fld>
            <a:endParaRPr lang="en-GB"/>
          </a:p>
        </p:txBody>
      </p:sp>
    </p:spTree>
    <p:extLst>
      <p:ext uri="{BB962C8B-B14F-4D97-AF65-F5344CB8AC3E}">
        <p14:creationId xmlns:p14="http://schemas.microsoft.com/office/powerpoint/2010/main" val="24925622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Planned activities that have been informed by the family's priorities and the child's skills and interests.</a:t>
            </a:r>
          </a:p>
          <a:p>
            <a:endParaRPr lang="en-GB" dirty="0">
              <a:latin typeface="Arial" panose="020B0604020202020204" pitchFamily="34" charset="0"/>
              <a:cs typeface="Arial" panose="020B0604020202020204" pitchFamily="34" charset="0"/>
            </a:endParaRPr>
          </a:p>
          <a:p>
            <a:r>
              <a:rPr lang="en-GB" b="1" dirty="0">
                <a:latin typeface="Arial" panose="020B0604020202020204" pitchFamily="34" charset="0"/>
                <a:cs typeface="Arial" panose="020B0604020202020204" pitchFamily="34" charset="0"/>
              </a:rPr>
              <a:t>Activity.</a:t>
            </a:r>
            <a:r>
              <a:rPr lang="en-GB" dirty="0">
                <a:latin typeface="Arial" panose="020B0604020202020204" pitchFamily="34" charset="0"/>
                <a:cs typeface="Arial" panose="020B0604020202020204" pitchFamily="34" charset="0"/>
              </a:rPr>
              <a:t> You may want to use photos of children carrying out different aspects of family focus, child led play and structured teaching for participants to decide which areas they fit into.</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21</a:t>
            </a:fld>
            <a:endParaRPr lang="en-GB"/>
          </a:p>
        </p:txBody>
      </p:sp>
    </p:spTree>
    <p:extLst>
      <p:ext uri="{BB962C8B-B14F-4D97-AF65-F5344CB8AC3E}">
        <p14:creationId xmlns:p14="http://schemas.microsoft.com/office/powerpoint/2010/main" val="733787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Overall strengths of the model. Explain that the following slides will look at the model in more detail.</a:t>
            </a:r>
          </a:p>
          <a:p>
            <a:endParaRPr lang="en-GB" dirty="0">
              <a:latin typeface="Arial" panose="020B0604020202020204" pitchFamily="34" charset="0"/>
              <a:cs typeface="Arial" panose="020B0604020202020204" pitchFamily="34" charset="0"/>
            </a:endParaRPr>
          </a:p>
          <a:p>
            <a:pPr defTabSz="924563">
              <a:defRPr/>
            </a:pPr>
            <a:r>
              <a:rPr lang="en-GB"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22</a:t>
            </a:fld>
            <a:endParaRPr lang="en-GB"/>
          </a:p>
        </p:txBody>
      </p:sp>
    </p:spTree>
    <p:extLst>
      <p:ext uri="{BB962C8B-B14F-4D97-AF65-F5344CB8AC3E}">
        <p14:creationId xmlns:p14="http://schemas.microsoft.com/office/powerpoint/2010/main" val="2548877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5">
              <a:defRPr/>
            </a:pPr>
            <a:r>
              <a:rPr lang="en-GB" dirty="0">
                <a:solidFill>
                  <a:prstClr val="black"/>
                </a:solidFill>
                <a:latin typeface="Arial" panose="020B0604020202020204" pitchFamily="34" charset="0"/>
                <a:cs typeface="Arial" panose="020B0604020202020204" pitchFamily="34" charset="0"/>
              </a:rPr>
              <a:t>Working in partnership is central to the Portage approach. It helps provide a holistic view of the child which also takes into account the needs of the wider family and helps coordinate the support that the Early Years Providers and other agencies can provide. </a:t>
            </a:r>
          </a:p>
          <a:p>
            <a:endParaRPr lang="en-GB" i="1" dirty="0"/>
          </a:p>
          <a:p>
            <a:endParaRPr lang="en-GB" i="1" baseline="0" dirty="0"/>
          </a:p>
          <a:p>
            <a:endParaRPr lang="en-GB" i="1" dirty="0"/>
          </a:p>
          <a:p>
            <a:endParaRPr lang="en-GB" i="1" dirty="0"/>
          </a:p>
        </p:txBody>
      </p:sp>
      <p:sp>
        <p:nvSpPr>
          <p:cNvPr id="4" name="Slide Number Placeholder 3"/>
          <p:cNvSpPr>
            <a:spLocks noGrp="1"/>
          </p:cNvSpPr>
          <p:nvPr>
            <p:ph type="sldNum" sz="quarter" idx="10"/>
          </p:nvPr>
        </p:nvSpPr>
        <p:spPr/>
        <p:txBody>
          <a:bodyPr/>
          <a:lstStyle/>
          <a:p>
            <a:fld id="{0A219DA0-B55C-4784-8F18-CB1CD2567E22}" type="slidenum">
              <a:rPr lang="en-GB" smtClean="0">
                <a:solidFill>
                  <a:prstClr val="black"/>
                </a:solidFill>
              </a:rPr>
              <a:pPr/>
              <a:t>23</a:t>
            </a:fld>
            <a:endParaRPr lang="en-GB">
              <a:solidFill>
                <a:prstClr val="black"/>
              </a:solidFill>
            </a:endParaRPr>
          </a:p>
        </p:txBody>
      </p:sp>
    </p:spTree>
    <p:extLst>
      <p:ext uri="{BB962C8B-B14F-4D97-AF65-F5344CB8AC3E}">
        <p14:creationId xmlns:p14="http://schemas.microsoft.com/office/powerpoint/2010/main" val="6137159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ea typeface="Times New Roman" panose="02020603050405020304" pitchFamily="18" charset="0"/>
                <a:cs typeface="Times New Roman" panose="02020603050405020304" pitchFamily="18" charset="0"/>
              </a:rPr>
              <a:t>Quotes are provided that reference the importance of partnership. </a:t>
            </a: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24</a:t>
            </a:fld>
            <a:endParaRPr lang="en-GB"/>
          </a:p>
        </p:txBody>
      </p:sp>
    </p:spTree>
    <p:extLst>
      <p:ext uri="{BB962C8B-B14F-4D97-AF65-F5344CB8AC3E}">
        <p14:creationId xmlns:p14="http://schemas.microsoft.com/office/powerpoint/2010/main" val="36849146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i="1" dirty="0"/>
              <a:t>Explain Early Support started in 2004 as a Government initiative to put families at the centre of any decision-making process. Now embedded in many local authorities Early Years SEND teams, often sitting within Portage services</a:t>
            </a:r>
          </a:p>
          <a:p>
            <a:endParaRPr lang="en-GB"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25</a:t>
            </a:fld>
            <a:endParaRPr lang="en-GB"/>
          </a:p>
        </p:txBody>
      </p:sp>
    </p:spTree>
    <p:extLst>
      <p:ext uri="{BB962C8B-B14F-4D97-AF65-F5344CB8AC3E}">
        <p14:creationId xmlns:p14="http://schemas.microsoft.com/office/powerpoint/2010/main" val="13495122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b="1" dirty="0">
                <a:latin typeface="Arial" panose="020B0604020202020204" pitchFamily="34" charset="0"/>
                <a:cs typeface="Arial" panose="020B0604020202020204" pitchFamily="34" charset="0"/>
              </a:rPr>
              <a:t>Activity: </a:t>
            </a:r>
            <a:r>
              <a:rPr lang="en-GB" dirty="0">
                <a:latin typeface="Arial" panose="020B0604020202020204" pitchFamily="34" charset="0"/>
                <a:cs typeface="Arial" panose="020B0604020202020204" pitchFamily="34" charset="0"/>
              </a:rPr>
              <a:t>What makes an effective partnership? Discussion in pairs or as a whole group, could record on a flip chart </a:t>
            </a:r>
          </a:p>
          <a:p>
            <a:pPr hangingPunct="0"/>
            <a:r>
              <a:rPr lang="en-GB" dirty="0">
                <a:latin typeface="Arial" panose="020B0604020202020204" pitchFamily="34" charset="0"/>
                <a:cs typeface="Arial" panose="020B0604020202020204" pitchFamily="34" charset="0"/>
              </a:rPr>
              <a:t> </a:t>
            </a:r>
          </a:p>
          <a:p>
            <a:pPr hangingPunct="0"/>
            <a:r>
              <a:rPr lang="en-GB" dirty="0">
                <a:latin typeface="Arial" panose="020B0604020202020204" pitchFamily="34" charset="0"/>
                <a:cs typeface="Arial" panose="020B0604020202020204" pitchFamily="34" charset="0"/>
              </a:rPr>
              <a:t>Feedback and ask for examples of good practice when working in partnership with parents and carers of children with SEND.</a:t>
            </a:r>
          </a:p>
        </p:txBody>
      </p:sp>
      <p:sp>
        <p:nvSpPr>
          <p:cNvPr id="4" name="Slide Number Placeholder 3"/>
          <p:cNvSpPr>
            <a:spLocks noGrp="1"/>
          </p:cNvSpPr>
          <p:nvPr>
            <p:ph type="sldNum" sz="quarter" idx="10"/>
          </p:nvPr>
        </p:nvSpPr>
        <p:spPr/>
        <p:txBody>
          <a:bodyPr/>
          <a:lstStyle/>
          <a:p>
            <a:fld id="{4A58128E-F9F3-4300-B527-B0FD97878106}" type="slidenum">
              <a:rPr lang="en-GB" smtClean="0"/>
              <a:t>26</a:t>
            </a:fld>
            <a:endParaRPr lang="en-GB"/>
          </a:p>
        </p:txBody>
      </p:sp>
    </p:spTree>
    <p:extLst>
      <p:ext uri="{BB962C8B-B14F-4D97-AF65-F5344CB8AC3E}">
        <p14:creationId xmlns:p14="http://schemas.microsoft.com/office/powerpoint/2010/main" val="1914495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Make sure basic elements of partnership working have been covered in the discussion/feedback.</a:t>
            </a:r>
          </a:p>
          <a:p>
            <a:pPr algn="l"/>
            <a:r>
              <a:rPr lang="en-GB" b="1" dirty="0">
                <a:latin typeface="Arial" panose="020B0604020202020204" pitchFamily="34" charset="0"/>
                <a:cs typeface="Arial" panose="020B0604020202020204" pitchFamily="34" charset="0"/>
              </a:rPr>
              <a:t>Mutual Respect- </a:t>
            </a:r>
            <a:r>
              <a:rPr lang="en-GB" dirty="0">
                <a:latin typeface="Arial" panose="020B0604020202020204" pitchFamily="34" charset="0"/>
                <a:cs typeface="Arial" panose="020B0604020202020204" pitchFamily="34" charset="0"/>
              </a:rPr>
              <a:t>makes others feel that they are important and worthwhile.  Giving positive attention, active listening, giving time freely without making the person feeling intrusive, remembering the person's name, introducing yourself, basic courtesy, asking questions gently, checking out assumptions you have made about the person, not interrupting or talking over the other person.</a:t>
            </a:r>
          </a:p>
          <a:p>
            <a:r>
              <a:rPr lang="en-GB" b="1" dirty="0">
                <a:latin typeface="Arial" panose="020B0604020202020204" pitchFamily="34" charset="0"/>
                <a:cs typeface="Arial" panose="020B0604020202020204" pitchFamily="34" charset="0"/>
              </a:rPr>
              <a:t>Open Honesty, Genuine </a:t>
            </a:r>
            <a:r>
              <a:rPr lang="en-GB" dirty="0">
                <a:latin typeface="Arial" panose="020B0604020202020204" pitchFamily="34" charset="0"/>
                <a:cs typeface="Arial" panose="020B0604020202020204" pitchFamily="34" charset="0"/>
              </a:rPr>
              <a:t>-  behaviour that conveys to others that you are human, trustworthy, not hiding behind roles or facades, spontaneous and open about yourself in an appropriate manner. Responding naturally, not being defensive, not pretending to be something you are not.</a:t>
            </a:r>
          </a:p>
          <a:p>
            <a:r>
              <a:rPr lang="en-GB" b="1" dirty="0">
                <a:latin typeface="Arial" panose="020B0604020202020204" pitchFamily="34" charset="0"/>
                <a:cs typeface="Arial" panose="020B0604020202020204" pitchFamily="34" charset="0"/>
              </a:rPr>
              <a:t>Empathy </a:t>
            </a:r>
            <a:r>
              <a:rPr lang="en-GB" dirty="0">
                <a:latin typeface="Arial" panose="020B0604020202020204" pitchFamily="34" charset="0"/>
                <a:cs typeface="Arial" panose="020B0604020202020204" pitchFamily="34" charset="0"/>
              </a:rPr>
              <a:t>-  behaviour that shows you understand the other person’s world as they are experiencing, you see it their way, shown by reflecting back to the other person feelings you are picking up” that must have been really difficult” Showing warmth, let your body language reflect the other person’s feelings</a:t>
            </a:r>
          </a:p>
          <a:p>
            <a:endParaRPr lang="en-GB" dirty="0">
              <a:latin typeface="Arial" panose="020B0604020202020204" pitchFamily="34" charset="0"/>
              <a:cs typeface="Arial" panose="020B0604020202020204" pitchFamily="34" charset="0"/>
            </a:endParaRPr>
          </a:p>
          <a:p>
            <a:endParaRPr lang="en-GB" b="0" dirty="0"/>
          </a:p>
        </p:txBody>
      </p:sp>
      <p:sp>
        <p:nvSpPr>
          <p:cNvPr id="4" name="Slide Number Placeholder 3"/>
          <p:cNvSpPr>
            <a:spLocks noGrp="1"/>
          </p:cNvSpPr>
          <p:nvPr>
            <p:ph type="sldNum" sz="quarter" idx="10"/>
          </p:nvPr>
        </p:nvSpPr>
        <p:spPr/>
        <p:txBody>
          <a:bodyPr/>
          <a:lstStyle/>
          <a:p>
            <a:fld id="{4A58128E-F9F3-4300-B527-B0FD97878106}" type="slidenum">
              <a:rPr lang="en-GB" smtClean="0"/>
              <a:t>27</a:t>
            </a:fld>
            <a:endParaRPr lang="en-GB"/>
          </a:p>
        </p:txBody>
      </p:sp>
    </p:spTree>
    <p:extLst>
      <p:ext uri="{BB962C8B-B14F-4D97-AF65-F5344CB8AC3E}">
        <p14:creationId xmlns:p14="http://schemas.microsoft.com/office/powerpoint/2010/main" val="17570769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hangingPunct="0"/>
            <a:r>
              <a:rPr lang="en-GB" sz="1400" b="1" dirty="0"/>
              <a:t>Activity: </a:t>
            </a:r>
            <a:r>
              <a:rPr lang="en-GB" sz="1400" dirty="0"/>
              <a:t>What makes an effective partnership? Discussion in pairs or as a whole group</a:t>
            </a:r>
          </a:p>
          <a:p>
            <a:pPr hangingPunct="0"/>
            <a:r>
              <a:rPr lang="en-GB" sz="1400" dirty="0"/>
              <a:t> </a:t>
            </a:r>
          </a:p>
          <a:p>
            <a:pPr hangingPunct="0"/>
            <a:r>
              <a:rPr lang="en-GB" sz="1400" dirty="0"/>
              <a:t>Feedback and ask for examples of good practice when working in partnership with parents and carers of children with SEND.</a:t>
            </a:r>
          </a:p>
        </p:txBody>
      </p:sp>
      <p:sp>
        <p:nvSpPr>
          <p:cNvPr id="4" name="Slide Number Placeholder 3"/>
          <p:cNvSpPr>
            <a:spLocks noGrp="1"/>
          </p:cNvSpPr>
          <p:nvPr>
            <p:ph type="sldNum" sz="quarter" idx="10"/>
          </p:nvPr>
        </p:nvSpPr>
        <p:spPr/>
        <p:txBody>
          <a:bodyPr/>
          <a:lstStyle/>
          <a:p>
            <a:fld id="{4A58128E-F9F3-4300-B527-B0FD97878106}" type="slidenum">
              <a:rPr lang="en-GB" smtClean="0"/>
              <a:t>28</a:t>
            </a:fld>
            <a:endParaRPr lang="en-GB"/>
          </a:p>
        </p:txBody>
      </p:sp>
    </p:spTree>
    <p:extLst>
      <p:ext uri="{BB962C8B-B14F-4D97-AF65-F5344CB8AC3E}">
        <p14:creationId xmlns:p14="http://schemas.microsoft.com/office/powerpoint/2010/main" val="2490873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563">
              <a:defRPr/>
            </a:pPr>
            <a:r>
              <a:rPr lang="en-GB" dirty="0">
                <a:latin typeface="Arial" panose="020B0604020202020204" pitchFamily="34" charset="0"/>
                <a:cs typeface="Arial" panose="020B0604020202020204" pitchFamily="34" charset="0"/>
              </a:rPr>
              <a:t>Barriers to be discussed could include</a:t>
            </a:r>
          </a:p>
          <a:p>
            <a:r>
              <a:rPr lang="en-GB" dirty="0">
                <a:latin typeface="Arial" panose="020B0604020202020204" pitchFamily="34" charset="0"/>
                <a:cs typeface="Arial" panose="020B0604020202020204" pitchFamily="34" charset="0"/>
              </a:rPr>
              <a:t>Privacy, GDPR, time and place for conversations </a:t>
            </a:r>
          </a:p>
          <a:p>
            <a:r>
              <a:rPr lang="en-GB" dirty="0">
                <a:latin typeface="Arial" panose="020B0604020202020204" pitchFamily="34" charset="0"/>
                <a:cs typeface="Arial" panose="020B0604020202020204" pitchFamily="34" charset="0"/>
              </a:rPr>
              <a:t>Expert model- families feeling inadequate due to professionals working with the child and getting the child to respond.</a:t>
            </a:r>
          </a:p>
          <a:p>
            <a:r>
              <a:rPr lang="en-GB" dirty="0">
                <a:latin typeface="Arial" panose="020B0604020202020204" pitchFamily="34" charset="0"/>
                <a:cs typeface="Arial" panose="020B0604020202020204" pitchFamily="34" charset="0"/>
              </a:rPr>
              <a:t>Suggesting the family do something when  they don't have the resources. </a:t>
            </a:r>
          </a:p>
          <a:p>
            <a:r>
              <a:rPr lang="en-GB" dirty="0">
                <a:latin typeface="Arial" panose="020B0604020202020204" pitchFamily="34" charset="0"/>
                <a:cs typeface="Arial" panose="020B0604020202020204" pitchFamily="34" charset="0"/>
              </a:rPr>
              <a:t>Not recognising the parents' expertise. </a:t>
            </a:r>
          </a:p>
          <a:p>
            <a:r>
              <a:rPr lang="en-GB" dirty="0">
                <a:latin typeface="Arial" panose="020B0604020202020204" pitchFamily="34" charset="0"/>
                <a:cs typeface="Arial" panose="020B0604020202020204" pitchFamily="34" charset="0"/>
              </a:rPr>
              <a:t>Withholding information, knowledge is power.</a:t>
            </a:r>
          </a:p>
          <a:p>
            <a:r>
              <a:rPr lang="en-GB" dirty="0">
                <a:latin typeface="Arial" panose="020B0604020202020204" pitchFamily="34" charset="0"/>
                <a:cs typeface="Arial" panose="020B0604020202020204" pitchFamily="34" charset="0"/>
              </a:rPr>
              <a:t>Colluding, crossing the professional line  </a:t>
            </a:r>
          </a:p>
          <a:p>
            <a:pPr defTabSz="924563">
              <a:defRPr/>
            </a:pPr>
            <a:r>
              <a:rPr lang="en-GB" dirty="0">
                <a:latin typeface="Arial" panose="020B0604020202020204" pitchFamily="34" charset="0"/>
                <a:cs typeface="Arial" panose="020B0604020202020204" pitchFamily="34" charset="0"/>
              </a:rPr>
              <a:t>Over identifying If it was my child I would…………… your opinion before the families, oversharing your personal story</a:t>
            </a:r>
          </a:p>
          <a:p>
            <a:pPr defTabSz="923178">
              <a:defRPr/>
            </a:pPr>
            <a:r>
              <a:rPr lang="en-GB" dirty="0">
                <a:latin typeface="Arial" panose="020B0604020202020204" pitchFamily="34" charset="0"/>
                <a:cs typeface="Arial" panose="020B0604020202020204" pitchFamily="34" charset="0"/>
              </a:rPr>
              <a:t>Being too involved, offering to help at other times or taking an issue on that should really be signposted.</a:t>
            </a:r>
          </a:p>
          <a:p>
            <a:pPr defTabSz="923178">
              <a:defRPr/>
            </a:pPr>
            <a:r>
              <a:rPr lang="en-GB" dirty="0">
                <a:latin typeface="Arial" panose="020B0604020202020204" pitchFamily="34" charset="0"/>
                <a:cs typeface="Arial" panose="020B0604020202020204" pitchFamily="34" charset="0"/>
              </a:rPr>
              <a:t>Any action where you cannot maintain your professional relationship with the family</a:t>
            </a:r>
          </a:p>
          <a:p>
            <a:r>
              <a:rPr lang="en-GB" dirty="0">
                <a:latin typeface="Arial" panose="020B0604020202020204" pitchFamily="34" charset="0"/>
                <a:cs typeface="Arial" panose="020B0604020202020204" pitchFamily="34" charset="0"/>
              </a:rPr>
              <a:t>Talking about one of my families, one of our children, being possessive about the families you work with</a:t>
            </a:r>
          </a:p>
          <a:p>
            <a:r>
              <a:rPr lang="en-GB" dirty="0">
                <a:latin typeface="Arial" panose="020B0604020202020204" pitchFamily="34" charset="0"/>
                <a:cs typeface="Arial" panose="020B0604020202020204" pitchFamily="34" charset="0"/>
              </a:rPr>
              <a:t>Not just EAL but the language we use and what we say, particularly the use </a:t>
            </a:r>
            <a:r>
              <a:rPr lang="en-GB">
                <a:latin typeface="Arial" panose="020B0604020202020204" pitchFamily="34" charset="0"/>
                <a:cs typeface="Arial" panose="020B0604020202020204" pitchFamily="34" charset="0"/>
              </a:rPr>
              <a:t>of Acronyms </a:t>
            </a:r>
            <a:endParaRPr lang="en-GB"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A58128E-F9F3-4300-B527-B0FD97878106}" type="slidenum">
              <a:rPr lang="en-GB" smtClean="0"/>
              <a:t>29</a:t>
            </a:fld>
            <a:endParaRPr lang="en-GB"/>
          </a:p>
        </p:txBody>
      </p:sp>
    </p:spTree>
    <p:extLst>
      <p:ext uri="{BB962C8B-B14F-4D97-AF65-F5344CB8AC3E}">
        <p14:creationId xmlns:p14="http://schemas.microsoft.com/office/powerpoint/2010/main" val="188064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965">
              <a:defRPr/>
            </a:pPr>
            <a:r>
              <a:rPr lang="en-GB" dirty="0">
                <a:latin typeface="Arial" panose="020B0604020202020204" pitchFamily="34" charset="0"/>
                <a:cs typeface="Arial" panose="020B0604020202020204" pitchFamily="34" charset="0"/>
              </a:rPr>
              <a:t>Bring previous slides together here to focus on the particular benefit of Portage as a targeted early intervention</a:t>
            </a:r>
          </a:p>
          <a:p>
            <a:pPr defTabSz="915965">
              <a:defRPr/>
            </a:pPr>
            <a:endParaRPr lang="en-GB" dirty="0">
              <a:latin typeface="Arial" panose="020B0604020202020204" pitchFamily="34" charset="0"/>
              <a:cs typeface="Arial" panose="020B0604020202020204" pitchFamily="34" charset="0"/>
            </a:endParaRPr>
          </a:p>
          <a:p>
            <a:pPr defTabSz="915965">
              <a:defRPr/>
            </a:pPr>
            <a:r>
              <a:rPr lang="en-GB" dirty="0">
                <a:latin typeface="Arial" panose="020B0604020202020204" pitchFamily="34" charset="0"/>
                <a:cs typeface="Arial" panose="020B0604020202020204" pitchFamily="34" charset="0"/>
              </a:rPr>
              <a:t>Portage is recognised in the 2015 SEND guidance as an effective early intervention, and Portage practitioners as appropriate to carry out this intervention </a:t>
            </a:r>
          </a:p>
          <a:p>
            <a:endParaRPr lang="en-GB"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30</a:t>
            </a:fld>
            <a:endParaRPr lang="en-GB"/>
          </a:p>
        </p:txBody>
      </p:sp>
    </p:spTree>
    <p:extLst>
      <p:ext uri="{BB962C8B-B14F-4D97-AF65-F5344CB8AC3E}">
        <p14:creationId xmlns:p14="http://schemas.microsoft.com/office/powerpoint/2010/main" val="37941863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Emphasise how Portage is a beneficial model for EY settings to use when developing an approach for working with all children and especially with SEND and their families.</a:t>
            </a:r>
          </a:p>
          <a:p>
            <a:pPr hangingPunct="0">
              <a:buSzPts val="1200"/>
            </a:pPr>
            <a:r>
              <a:rPr lang="en-GB" dirty="0">
                <a:latin typeface="Arial" panose="020B0604020202020204" pitchFamily="34" charset="0"/>
                <a:ea typeface="Times New Roman" panose="02020603050405020304" pitchFamily="18" charset="0"/>
                <a:cs typeface="Arial" panose="020B0604020202020204" pitchFamily="34" charset="0"/>
              </a:rPr>
              <a:t>Brief summary of the recent reforms </a:t>
            </a:r>
          </a:p>
          <a:p>
            <a:pPr marL="463948" indent="-173096" hangingPunct="0">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Education, Health Care Needs Assessments  from 0-25 </a:t>
            </a:r>
          </a:p>
          <a:p>
            <a:pPr marL="463948" indent="-173096" hangingPunct="0">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Local authorities now publishing details of how children with SEND are supported through their ‘</a:t>
            </a:r>
            <a:r>
              <a:rPr lang="en-GB" i="1" dirty="0">
                <a:latin typeface="Arial" panose="020B0604020202020204" pitchFamily="34" charset="0"/>
                <a:ea typeface="Times New Roman" panose="02020603050405020304" pitchFamily="18" charset="0"/>
                <a:cs typeface="Arial" panose="020B0604020202020204" pitchFamily="34" charset="0"/>
              </a:rPr>
              <a:t>local offer’ </a:t>
            </a:r>
            <a:endParaRPr lang="en-GB" dirty="0">
              <a:latin typeface="Arial" panose="020B0604020202020204" pitchFamily="34" charset="0"/>
              <a:ea typeface="Times New Roman" panose="02020603050405020304" pitchFamily="18" charset="0"/>
              <a:cs typeface="Arial" panose="020B0604020202020204" pitchFamily="34" charset="0"/>
            </a:endParaRPr>
          </a:p>
          <a:p>
            <a:pPr marL="463948" indent="-173096" hangingPunct="0">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Targeted early intervention, with a growing number of children with SEND attending EY settings from age 2</a:t>
            </a:r>
          </a:p>
          <a:p>
            <a:pPr hangingPunct="0">
              <a:buSzPts val="1200"/>
            </a:pPr>
            <a:r>
              <a:rPr lang="en-GB" dirty="0">
                <a:latin typeface="Arial" panose="020B0604020202020204" pitchFamily="34" charset="0"/>
                <a:ea typeface="Times New Roman" panose="02020603050405020304" pitchFamily="18" charset="0"/>
                <a:cs typeface="Arial" panose="020B0604020202020204" pitchFamily="34" charset="0"/>
              </a:rPr>
              <a:t>Portage supports the implementation of many of these key national priorities – early intervention, improving outcomes for disabled children, multi-agency working, parents as partners.  There is a growing body of evidence around the features of effective interventions that improve outcomes for vulnerable groups of children, including those with SEND.  Link this in with the ethos of Portage as being an early intervention service and home visitors’ role.</a:t>
            </a:r>
          </a:p>
          <a:p>
            <a:pPr marL="463948" indent="-173096" hangingPunct="0">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 working in partnership with parents and other professionals</a:t>
            </a:r>
          </a:p>
          <a:p>
            <a:pPr marL="463948" indent="-173096" hangingPunct="0">
              <a:buFont typeface="Arial" panose="020B0604020202020204" pitchFamily="34" charset="0"/>
              <a:buChar char="•"/>
            </a:pPr>
            <a:r>
              <a:rPr lang="en-GB" dirty="0">
                <a:latin typeface="Arial" panose="020B0604020202020204" pitchFamily="34" charset="0"/>
                <a:ea typeface="Times New Roman" panose="02020603050405020304" pitchFamily="18" charset="0"/>
                <a:cs typeface="Arial" panose="020B0604020202020204" pitchFamily="34" charset="0"/>
              </a:rPr>
              <a:t>Implementing a personalised, structured teaching programme</a:t>
            </a:r>
          </a:p>
          <a:p>
            <a:pPr marL="290852" hangingPunct="0"/>
            <a:r>
              <a:rPr lang="en-GB" dirty="0">
                <a:latin typeface="Arial" panose="020B0604020202020204" pitchFamily="34" charset="0"/>
                <a:ea typeface="Times New Roman" panose="02020603050405020304" pitchFamily="18" charset="0"/>
                <a:cs typeface="Arial" panose="020B0604020202020204" pitchFamily="34" charset="0"/>
              </a:rPr>
              <a:t>Supporting and upskilling EY practitioners (including Portage training/workshops)Portage is recognised in the 2015 SEND Code of Practice as an effective early intervention, and Portage practitioners as appropriate to carry out this intervention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31</a:t>
            </a:fld>
            <a:endParaRPr lang="en-GB"/>
          </a:p>
        </p:txBody>
      </p:sp>
    </p:spTree>
    <p:extLst>
      <p:ext uri="{BB962C8B-B14F-4D97-AF65-F5344CB8AC3E}">
        <p14:creationId xmlns:p14="http://schemas.microsoft.com/office/powerpoint/2010/main" val="42366650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1252538"/>
            <a:ext cx="6013450" cy="3382962"/>
          </a:xfrm>
        </p:spPr>
      </p:sp>
      <p:sp>
        <p:nvSpPr>
          <p:cNvPr id="3" name="Notes Placeholder 2"/>
          <p:cNvSpPr>
            <a:spLocks noGrp="1"/>
          </p:cNvSpPr>
          <p:nvPr>
            <p:ph type="body" idx="1"/>
          </p:nvPr>
        </p:nvSpPr>
        <p:spPr>
          <a:xfrm>
            <a:off x="688976" y="4760398"/>
            <a:ext cx="5511800" cy="5148642"/>
          </a:xfrm>
        </p:spPr>
        <p:txBody>
          <a:bodyPr/>
          <a:lstStyle/>
          <a:p>
            <a:endParaRPr lang="en-GB" dirty="0"/>
          </a:p>
        </p:txBody>
      </p:sp>
      <p:sp>
        <p:nvSpPr>
          <p:cNvPr id="4" name="Date Placeholder 3"/>
          <p:cNvSpPr>
            <a:spLocks noGrp="1"/>
          </p:cNvSpPr>
          <p:nvPr>
            <p:ph type="dt" idx="10"/>
          </p:nvPr>
        </p:nvSpPr>
        <p:spPr/>
        <p:txBody>
          <a:bodyPr/>
          <a:lstStyle/>
          <a:p>
            <a:r>
              <a:rPr lang="en-US"/>
              <a:t>23/11/2015</a:t>
            </a:r>
            <a:endParaRPr lang="en-GB"/>
          </a:p>
        </p:txBody>
      </p:sp>
      <p:sp>
        <p:nvSpPr>
          <p:cNvPr id="5" name="Slide Number Placeholder 4"/>
          <p:cNvSpPr>
            <a:spLocks noGrp="1"/>
          </p:cNvSpPr>
          <p:nvPr>
            <p:ph type="sldNum" sz="quarter" idx="11"/>
          </p:nvPr>
        </p:nvSpPr>
        <p:spPr/>
        <p:txBody>
          <a:bodyPr/>
          <a:lstStyle/>
          <a:p>
            <a:fld id="{0A219DA0-B55C-4784-8F18-CB1CD2567E22}" type="slidenum">
              <a:rPr lang="en-GB" smtClean="0"/>
              <a:t>32</a:t>
            </a:fld>
            <a:endParaRPr lang="en-GB"/>
          </a:p>
        </p:txBody>
      </p:sp>
    </p:spTree>
    <p:extLst>
      <p:ext uri="{BB962C8B-B14F-4D97-AF65-F5344CB8AC3E}">
        <p14:creationId xmlns:p14="http://schemas.microsoft.com/office/powerpoint/2010/main" val="16450697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33</a:t>
            </a:fld>
            <a:endParaRPr lang="en-GB"/>
          </a:p>
        </p:txBody>
      </p:sp>
    </p:spTree>
    <p:extLst>
      <p:ext uri="{BB962C8B-B14F-4D97-AF65-F5344CB8AC3E}">
        <p14:creationId xmlns:p14="http://schemas.microsoft.com/office/powerpoint/2010/main" val="22029922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Arial" panose="020B0604020202020204" pitchFamily="34" charset="0"/>
                <a:cs typeface="Arial" panose="020B0604020202020204" pitchFamily="34" charset="0"/>
              </a:rPr>
              <a:t>Ensure objectives have been achieved with the group, go through slide</a:t>
            </a:r>
          </a:p>
          <a:p>
            <a:endParaRPr lang="en-GB" sz="1400" dirty="0"/>
          </a:p>
          <a:p>
            <a:endParaRPr lang="en-GB" sz="1400" dirty="0"/>
          </a:p>
        </p:txBody>
      </p:sp>
      <p:sp>
        <p:nvSpPr>
          <p:cNvPr id="4" name="Slide Number Placeholder 3"/>
          <p:cNvSpPr>
            <a:spLocks noGrp="1"/>
          </p:cNvSpPr>
          <p:nvPr>
            <p:ph type="sldNum" sz="quarter" idx="10"/>
          </p:nvPr>
        </p:nvSpPr>
        <p:spPr/>
        <p:txBody>
          <a:bodyPr/>
          <a:lstStyle/>
          <a:p>
            <a:fld id="{4A58128E-F9F3-4300-B527-B0FD97878106}" type="slidenum">
              <a:rPr lang="en-GB" smtClean="0"/>
              <a:t>34</a:t>
            </a:fld>
            <a:endParaRPr lang="en-GB"/>
          </a:p>
        </p:txBody>
      </p:sp>
    </p:spTree>
    <p:extLst>
      <p:ext uri="{BB962C8B-B14F-4D97-AF65-F5344CB8AC3E}">
        <p14:creationId xmlns:p14="http://schemas.microsoft.com/office/powerpoint/2010/main" val="3573144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5F497-1C75-AA65-92D0-E8B9344F5A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F4DCBBE-45C5-94A5-C6B9-76A2DB5E5D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54C6F04-5CA7-595C-E71E-B7F419907DF0}"/>
              </a:ext>
            </a:extLst>
          </p:cNvPr>
          <p:cNvSpPr>
            <a:spLocks noGrp="1"/>
          </p:cNvSpPr>
          <p:nvPr>
            <p:ph type="dt" sz="half" idx="10"/>
          </p:nvPr>
        </p:nvSpPr>
        <p:spPr/>
        <p:txBody>
          <a:bodyPr/>
          <a:lstStyle/>
          <a:p>
            <a:fld id="{1961C89C-9C67-4769-AF03-3E72EA036FB5}" type="datetime1">
              <a:rPr lang="en-US" smtClean="0"/>
              <a:t>8/9/2023</a:t>
            </a:fld>
            <a:endParaRPr lang="en-US"/>
          </a:p>
        </p:txBody>
      </p:sp>
      <p:sp>
        <p:nvSpPr>
          <p:cNvPr id="5" name="Footer Placeholder 4">
            <a:extLst>
              <a:ext uri="{FF2B5EF4-FFF2-40B4-BE49-F238E27FC236}">
                <a16:creationId xmlns:a16="http://schemas.microsoft.com/office/drawing/2014/main" id="{2508FC77-364A-49D1-C935-6910CCDA8954}"/>
              </a:ext>
            </a:extLst>
          </p:cNvPr>
          <p:cNvSpPr>
            <a:spLocks noGrp="1"/>
          </p:cNvSpPr>
          <p:nvPr>
            <p:ph type="ftr" sz="quarter" idx="11"/>
          </p:nvPr>
        </p:nvSpPr>
        <p:spPr/>
        <p:txBody>
          <a:bodyPr/>
          <a:lstStyle/>
          <a:p>
            <a:endParaRPr lang="en-US">
              <a:solidFill>
                <a:srgbClr val="2DA2BF">
                  <a:tint val="20000"/>
                </a:srgbClr>
              </a:solidFill>
            </a:endParaRPr>
          </a:p>
        </p:txBody>
      </p:sp>
      <p:sp>
        <p:nvSpPr>
          <p:cNvPr id="6" name="Slide Number Placeholder 5">
            <a:extLst>
              <a:ext uri="{FF2B5EF4-FFF2-40B4-BE49-F238E27FC236}">
                <a16:creationId xmlns:a16="http://schemas.microsoft.com/office/drawing/2014/main" id="{4BBCB418-6F53-3DFD-C6E7-A497A0842C22}"/>
              </a:ext>
            </a:extLst>
          </p:cNvPr>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10746106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76C87-CE2D-D0AB-AE6B-45E566F62B1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4218C71-A029-0EAB-CFC1-2A62712806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C59FAC-86B4-4B18-D1C9-3319C16DFED1}"/>
              </a:ext>
            </a:extLst>
          </p:cNvPr>
          <p:cNvSpPr>
            <a:spLocks noGrp="1"/>
          </p:cNvSpPr>
          <p:nvPr>
            <p:ph type="dt" sz="half" idx="10"/>
          </p:nvPr>
        </p:nvSpPr>
        <p:spPr/>
        <p:txBody>
          <a:bodyPr/>
          <a:lstStyle/>
          <a:p>
            <a:fld id="{50525312-99DD-4BF1-90FE-6DB8AB9F3FFA}" type="datetime1">
              <a:rPr lang="en-US" smtClean="0">
                <a:solidFill>
                  <a:prstClr val="black"/>
                </a:solidFill>
              </a:rPr>
              <a:t>8/9/2023</a:t>
            </a:fld>
            <a:endParaRPr lang="en-US">
              <a:solidFill>
                <a:prstClr val="black"/>
              </a:solidFill>
            </a:endParaRPr>
          </a:p>
        </p:txBody>
      </p:sp>
      <p:sp>
        <p:nvSpPr>
          <p:cNvPr id="5" name="Footer Placeholder 4">
            <a:extLst>
              <a:ext uri="{FF2B5EF4-FFF2-40B4-BE49-F238E27FC236}">
                <a16:creationId xmlns:a16="http://schemas.microsoft.com/office/drawing/2014/main" id="{94ED4473-2B9E-1E72-DDBD-178D6FDB3833}"/>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3E57E91A-76D1-1D83-1287-CFE554CD2F25}"/>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50562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A963-4E7B-D87D-DBE0-3F52E9C286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2B89ABE-56F4-53D0-35F9-5E24EC2DD6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408BF1-5B1C-07FC-A8AE-4D0B3D6DBA13}"/>
              </a:ext>
            </a:extLst>
          </p:cNvPr>
          <p:cNvSpPr>
            <a:spLocks noGrp="1"/>
          </p:cNvSpPr>
          <p:nvPr>
            <p:ph type="dt" sz="half" idx="10"/>
          </p:nvPr>
        </p:nvSpPr>
        <p:spPr/>
        <p:txBody>
          <a:bodyPr/>
          <a:lstStyle/>
          <a:p>
            <a:fld id="{D024D898-9687-4BC1-B23D-67A60144DDFD}" type="datetime1">
              <a:rPr lang="en-US" smtClean="0">
                <a:solidFill>
                  <a:prstClr val="white"/>
                </a:solidFill>
              </a:rPr>
              <a:t>8/9/2023</a:t>
            </a:fld>
            <a:endParaRPr lang="en-US">
              <a:solidFill>
                <a:prstClr val="white"/>
              </a:solidFill>
            </a:endParaRPr>
          </a:p>
        </p:txBody>
      </p:sp>
      <p:sp>
        <p:nvSpPr>
          <p:cNvPr id="5" name="Footer Placeholder 4">
            <a:extLst>
              <a:ext uri="{FF2B5EF4-FFF2-40B4-BE49-F238E27FC236}">
                <a16:creationId xmlns:a16="http://schemas.microsoft.com/office/drawing/2014/main" id="{6A1B3ACF-23F0-8212-3E8F-75D310E5F580}"/>
              </a:ext>
            </a:extLst>
          </p:cNvPr>
          <p:cNvSpPr>
            <a:spLocks noGrp="1"/>
          </p:cNvSpPr>
          <p:nvPr>
            <p:ph type="ftr" sz="quarter" idx="11"/>
          </p:nvPr>
        </p:nvSpPr>
        <p:spPr/>
        <p:txBody>
          <a:bodyPr/>
          <a:lstStyle/>
          <a:p>
            <a:endParaRPr lang="en-US">
              <a:solidFill>
                <a:prstClr val="white"/>
              </a:solidFill>
            </a:endParaRPr>
          </a:p>
        </p:txBody>
      </p:sp>
      <p:sp>
        <p:nvSpPr>
          <p:cNvPr id="6" name="Slide Number Placeholder 5">
            <a:extLst>
              <a:ext uri="{FF2B5EF4-FFF2-40B4-BE49-F238E27FC236}">
                <a16:creationId xmlns:a16="http://schemas.microsoft.com/office/drawing/2014/main" id="{3E9346D5-A9A3-4E2D-A297-A00A723DC0B7}"/>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6644014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1AF6-7B32-29B9-1DAF-C6E4CA16DA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601D323-302B-DAF4-5151-14AF3C995F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D0AC0D7-757D-7A73-3218-4B0AEC7C1E4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368158C-8D6B-5312-C9D7-227A1EA6E9FD}"/>
              </a:ext>
            </a:extLst>
          </p:cNvPr>
          <p:cNvSpPr>
            <a:spLocks noGrp="1"/>
          </p:cNvSpPr>
          <p:nvPr>
            <p:ph type="dt" sz="half" idx="10"/>
          </p:nvPr>
        </p:nvSpPr>
        <p:spPr/>
        <p:txBody>
          <a:bodyPr/>
          <a:lstStyle/>
          <a:p>
            <a:fld id="{8D22CD16-7B2D-4FB9-8248-4378DDCE0F0C}" type="datetime1">
              <a:rPr lang="en-US" smtClean="0">
                <a:solidFill>
                  <a:prstClr val="white"/>
                </a:solidFill>
              </a:rPr>
              <a:t>8/9/2023</a:t>
            </a:fld>
            <a:endParaRPr lang="en-US">
              <a:solidFill>
                <a:prstClr val="white"/>
              </a:solidFill>
            </a:endParaRPr>
          </a:p>
        </p:txBody>
      </p:sp>
      <p:sp>
        <p:nvSpPr>
          <p:cNvPr id="6" name="Footer Placeholder 5">
            <a:extLst>
              <a:ext uri="{FF2B5EF4-FFF2-40B4-BE49-F238E27FC236}">
                <a16:creationId xmlns:a16="http://schemas.microsoft.com/office/drawing/2014/main" id="{E6B80E1E-24C7-670D-225C-5629C7258C5A}"/>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3AC0C435-4C89-54B8-D989-7D6AAF89AA02}"/>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94452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0F4BD-77A9-EEC0-5722-43424F1802A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24D039-3212-79D7-C7DF-C74235CB8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B9A0C-A41A-82EC-09E0-F65D583582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A5FCD5D-7616-16B1-9847-12ED0D845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A448C5-A7F5-F010-CE9F-CAC7DDCF42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69937E-4220-5E3D-28BB-71BD13A037E6}"/>
              </a:ext>
            </a:extLst>
          </p:cNvPr>
          <p:cNvSpPr>
            <a:spLocks noGrp="1"/>
          </p:cNvSpPr>
          <p:nvPr>
            <p:ph type="dt" sz="half" idx="10"/>
          </p:nvPr>
        </p:nvSpPr>
        <p:spPr/>
        <p:txBody>
          <a:bodyPr/>
          <a:lstStyle/>
          <a:p>
            <a:fld id="{ADA3C90F-BD04-4033-91F0-7133BE8306FF}" type="datetime1">
              <a:rPr lang="en-US" smtClean="0">
                <a:solidFill>
                  <a:prstClr val="black"/>
                </a:solidFill>
              </a:rPr>
              <a:t>8/9/2023</a:t>
            </a:fld>
            <a:endParaRPr lang="en-US">
              <a:solidFill>
                <a:prstClr val="black"/>
              </a:solidFill>
            </a:endParaRPr>
          </a:p>
        </p:txBody>
      </p:sp>
      <p:sp>
        <p:nvSpPr>
          <p:cNvPr id="8" name="Footer Placeholder 7">
            <a:extLst>
              <a:ext uri="{FF2B5EF4-FFF2-40B4-BE49-F238E27FC236}">
                <a16:creationId xmlns:a16="http://schemas.microsoft.com/office/drawing/2014/main" id="{1974F134-3D6D-D038-870F-C1061EE25827}"/>
              </a:ext>
            </a:extLst>
          </p:cNvPr>
          <p:cNvSpPr>
            <a:spLocks noGrp="1"/>
          </p:cNvSpPr>
          <p:nvPr>
            <p:ph type="ftr" sz="quarter" idx="11"/>
          </p:nvPr>
        </p:nvSpPr>
        <p:spPr/>
        <p:txBody>
          <a:bodyPr/>
          <a:lstStyle/>
          <a:p>
            <a:endParaRPr lang="en-US">
              <a:solidFill>
                <a:prstClr val="black"/>
              </a:solidFill>
            </a:endParaRPr>
          </a:p>
        </p:txBody>
      </p:sp>
      <p:sp>
        <p:nvSpPr>
          <p:cNvPr id="9" name="Slide Number Placeholder 8">
            <a:extLst>
              <a:ext uri="{FF2B5EF4-FFF2-40B4-BE49-F238E27FC236}">
                <a16:creationId xmlns:a16="http://schemas.microsoft.com/office/drawing/2014/main" id="{9AB0C58C-438A-60E5-2E56-024EDDE3C413}"/>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494493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076EF-2B76-E169-8A23-EA58C9A1FA6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B13C87-BF74-33FC-CAD6-9FCC8DCC28E4}"/>
              </a:ext>
            </a:extLst>
          </p:cNvPr>
          <p:cNvSpPr>
            <a:spLocks noGrp="1"/>
          </p:cNvSpPr>
          <p:nvPr>
            <p:ph type="dt" sz="half" idx="10"/>
          </p:nvPr>
        </p:nvSpPr>
        <p:spPr/>
        <p:txBody>
          <a:bodyPr/>
          <a:lstStyle/>
          <a:p>
            <a:fld id="{D5CEDD70-4822-49F2-8101-4CFCF86A755B}" type="datetime1">
              <a:rPr lang="en-US" smtClean="0">
                <a:solidFill>
                  <a:prstClr val="white"/>
                </a:solidFill>
              </a:rPr>
              <a:t>8/9/2023</a:t>
            </a:fld>
            <a:endParaRPr lang="en-US">
              <a:solidFill>
                <a:prstClr val="white"/>
              </a:solidFill>
            </a:endParaRPr>
          </a:p>
        </p:txBody>
      </p:sp>
      <p:sp>
        <p:nvSpPr>
          <p:cNvPr id="4" name="Footer Placeholder 3">
            <a:extLst>
              <a:ext uri="{FF2B5EF4-FFF2-40B4-BE49-F238E27FC236}">
                <a16:creationId xmlns:a16="http://schemas.microsoft.com/office/drawing/2014/main" id="{305775D8-1E9D-7B6B-7480-C5E716FB42BD}"/>
              </a:ext>
            </a:extLst>
          </p:cNvPr>
          <p:cNvSpPr>
            <a:spLocks noGrp="1"/>
          </p:cNvSpPr>
          <p:nvPr>
            <p:ph type="ftr" sz="quarter" idx="11"/>
          </p:nvPr>
        </p:nvSpPr>
        <p:spPr/>
        <p:txBody>
          <a:bodyPr/>
          <a:lstStyle/>
          <a:p>
            <a:endParaRPr lang="en-US">
              <a:solidFill>
                <a:prstClr val="white"/>
              </a:solidFill>
            </a:endParaRPr>
          </a:p>
        </p:txBody>
      </p:sp>
      <p:sp>
        <p:nvSpPr>
          <p:cNvPr id="5" name="Slide Number Placeholder 4">
            <a:extLst>
              <a:ext uri="{FF2B5EF4-FFF2-40B4-BE49-F238E27FC236}">
                <a16:creationId xmlns:a16="http://schemas.microsoft.com/office/drawing/2014/main" id="{A0DF1EA6-7A81-C3CE-14D9-2EA5F2B63A8F}"/>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854682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100885-CAA3-51CB-F6CE-5BB2D3853576}"/>
              </a:ext>
            </a:extLst>
          </p:cNvPr>
          <p:cNvSpPr>
            <a:spLocks noGrp="1"/>
          </p:cNvSpPr>
          <p:nvPr>
            <p:ph type="dt" sz="half" idx="10"/>
          </p:nvPr>
        </p:nvSpPr>
        <p:spPr/>
        <p:txBody>
          <a:bodyPr/>
          <a:lstStyle/>
          <a:p>
            <a:fld id="{2BFE1387-7044-481B-921A-4A2533FB90A1}" type="datetime1">
              <a:rPr lang="en-US" smtClean="0">
                <a:solidFill>
                  <a:prstClr val="black"/>
                </a:solidFill>
              </a:rPr>
              <a:t>8/9/2023</a:t>
            </a:fld>
            <a:endParaRPr lang="en-US">
              <a:solidFill>
                <a:prstClr val="black"/>
              </a:solidFill>
            </a:endParaRPr>
          </a:p>
        </p:txBody>
      </p:sp>
      <p:sp>
        <p:nvSpPr>
          <p:cNvPr id="3" name="Footer Placeholder 2">
            <a:extLst>
              <a:ext uri="{FF2B5EF4-FFF2-40B4-BE49-F238E27FC236}">
                <a16:creationId xmlns:a16="http://schemas.microsoft.com/office/drawing/2014/main" id="{6649280E-93BB-EE7D-B389-9CFE62965D95}"/>
              </a:ext>
            </a:extLst>
          </p:cNvPr>
          <p:cNvSpPr>
            <a:spLocks noGrp="1"/>
          </p:cNvSpPr>
          <p:nvPr>
            <p:ph type="ftr" sz="quarter" idx="11"/>
          </p:nvPr>
        </p:nvSpPr>
        <p:spPr/>
        <p:txBody>
          <a:bodyPr/>
          <a:lstStyle/>
          <a:p>
            <a:endParaRPr lang="en-US">
              <a:solidFill>
                <a:prstClr val="black"/>
              </a:solidFill>
            </a:endParaRPr>
          </a:p>
        </p:txBody>
      </p:sp>
      <p:sp>
        <p:nvSpPr>
          <p:cNvPr id="4" name="Slide Number Placeholder 3">
            <a:extLst>
              <a:ext uri="{FF2B5EF4-FFF2-40B4-BE49-F238E27FC236}">
                <a16:creationId xmlns:a16="http://schemas.microsoft.com/office/drawing/2014/main" id="{BBCE9EEF-CBE7-7160-D664-B839248676FC}"/>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761656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E9E9E-A9AD-BA91-A0D6-1BAC4F84AF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E04EDE7-A776-F394-1B8D-42124F7AC0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767549-F1D5-0053-4E75-7D9C7C355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12C52E-9995-B709-874C-D375BD514DAB}"/>
              </a:ext>
            </a:extLst>
          </p:cNvPr>
          <p:cNvSpPr>
            <a:spLocks noGrp="1"/>
          </p:cNvSpPr>
          <p:nvPr>
            <p:ph type="dt" sz="half" idx="10"/>
          </p:nvPr>
        </p:nvSpPr>
        <p:spPr/>
        <p:txBody>
          <a:bodyPr/>
          <a:lstStyle/>
          <a:p>
            <a:fld id="{532AC372-8BBD-406A-A29B-C59B7591B1D6}" type="datetime1">
              <a:rPr lang="en-US" smtClean="0">
                <a:solidFill>
                  <a:prstClr val="black"/>
                </a:solidFill>
              </a:rPr>
              <a:t>8/9/2023</a:t>
            </a:fld>
            <a:endParaRPr lang="en-US">
              <a:solidFill>
                <a:prstClr val="black"/>
              </a:solidFill>
            </a:endParaRPr>
          </a:p>
        </p:txBody>
      </p:sp>
      <p:sp>
        <p:nvSpPr>
          <p:cNvPr id="6" name="Footer Placeholder 5">
            <a:extLst>
              <a:ext uri="{FF2B5EF4-FFF2-40B4-BE49-F238E27FC236}">
                <a16:creationId xmlns:a16="http://schemas.microsoft.com/office/drawing/2014/main" id="{38445536-A79D-F0FD-9041-F5500563D854}"/>
              </a:ext>
            </a:extLst>
          </p:cNvPr>
          <p:cNvSpPr>
            <a:spLocks noGrp="1"/>
          </p:cNvSpPr>
          <p:nvPr>
            <p:ph type="ftr" sz="quarter" idx="11"/>
          </p:nvPr>
        </p:nvSpPr>
        <p:spPr/>
        <p:txBody>
          <a:bodyPr/>
          <a:lstStyle/>
          <a:p>
            <a:endParaRPr lang="en-US">
              <a:solidFill>
                <a:prstClr val="black"/>
              </a:solidFill>
            </a:endParaRPr>
          </a:p>
        </p:txBody>
      </p:sp>
      <p:sp>
        <p:nvSpPr>
          <p:cNvPr id="7" name="Slide Number Placeholder 6">
            <a:extLst>
              <a:ext uri="{FF2B5EF4-FFF2-40B4-BE49-F238E27FC236}">
                <a16:creationId xmlns:a16="http://schemas.microsoft.com/office/drawing/2014/main" id="{527FCC1F-B007-88BE-6833-1690463BFAD3}"/>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6921807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87B6-9F48-4BDA-798B-55ABDBB7F3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FCC029-64A4-BE63-D930-A889D2273F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3B0DE86-D022-70DC-7754-F53D5659A6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EF5015-BCCA-1629-08BD-F0F0C798615C}"/>
              </a:ext>
            </a:extLst>
          </p:cNvPr>
          <p:cNvSpPr>
            <a:spLocks noGrp="1"/>
          </p:cNvSpPr>
          <p:nvPr>
            <p:ph type="dt" sz="half" idx="10"/>
          </p:nvPr>
        </p:nvSpPr>
        <p:spPr/>
        <p:txBody>
          <a:bodyPr/>
          <a:lstStyle/>
          <a:p>
            <a:fld id="{035746A3-357A-4298-9284-B6C58C2236FA}" type="datetime1">
              <a:rPr lang="en-US" smtClean="0">
                <a:solidFill>
                  <a:prstClr val="white"/>
                </a:solidFill>
              </a:rPr>
              <a:t>8/9/2023</a:t>
            </a:fld>
            <a:endParaRPr lang="en-US">
              <a:solidFill>
                <a:prstClr val="white"/>
              </a:solidFill>
            </a:endParaRPr>
          </a:p>
        </p:txBody>
      </p:sp>
      <p:sp>
        <p:nvSpPr>
          <p:cNvPr id="6" name="Footer Placeholder 5">
            <a:extLst>
              <a:ext uri="{FF2B5EF4-FFF2-40B4-BE49-F238E27FC236}">
                <a16:creationId xmlns:a16="http://schemas.microsoft.com/office/drawing/2014/main" id="{A199AE14-38DE-2704-CE2E-5103EF5B46CF}"/>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6674D571-25D1-697A-F8D3-B43567448EEE}"/>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595112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0A637-A440-A6B2-D7B4-FC9737462B2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620B63-51BF-9C3C-5AA4-6FE5484B3E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1B080B-E145-97D8-48C3-F4E38267DEFA}"/>
              </a:ext>
            </a:extLst>
          </p:cNvPr>
          <p:cNvSpPr>
            <a:spLocks noGrp="1"/>
          </p:cNvSpPr>
          <p:nvPr>
            <p:ph type="dt" sz="half" idx="10"/>
          </p:nvPr>
        </p:nvSpPr>
        <p:spPr/>
        <p:txBody>
          <a:bodyPr/>
          <a:lstStyle/>
          <a:p>
            <a:fld id="{4220111B-A2C3-4776-BF33-086ED5E8AFB9}" type="datetime1">
              <a:rPr lang="en-US" smtClean="0">
                <a:solidFill>
                  <a:prstClr val="black"/>
                </a:solidFill>
              </a:rPr>
              <a:t>8/9/2023</a:t>
            </a:fld>
            <a:endParaRPr lang="en-US">
              <a:solidFill>
                <a:prstClr val="black"/>
              </a:solidFill>
            </a:endParaRPr>
          </a:p>
        </p:txBody>
      </p:sp>
      <p:sp>
        <p:nvSpPr>
          <p:cNvPr id="5" name="Footer Placeholder 4">
            <a:extLst>
              <a:ext uri="{FF2B5EF4-FFF2-40B4-BE49-F238E27FC236}">
                <a16:creationId xmlns:a16="http://schemas.microsoft.com/office/drawing/2014/main" id="{F2B3437F-A4F2-E052-BEC3-BB7BB240B3E0}"/>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1D1CBBDD-9F60-1051-E007-B69DEB01EB50}"/>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703750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0642108-0654-F04F-3A32-841F8C32F1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17DBAEA-B495-B289-8E83-C4D61FBECE1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C060C21-DFB0-C094-CD38-DEFB5CB571E6}"/>
              </a:ext>
            </a:extLst>
          </p:cNvPr>
          <p:cNvSpPr>
            <a:spLocks noGrp="1"/>
          </p:cNvSpPr>
          <p:nvPr>
            <p:ph type="dt" sz="half" idx="10"/>
          </p:nvPr>
        </p:nvSpPr>
        <p:spPr/>
        <p:txBody>
          <a:bodyPr/>
          <a:lstStyle/>
          <a:p>
            <a:fld id="{75F4AB31-8215-4949-A8BF-2E196051B57A}" type="datetime1">
              <a:rPr lang="en-US" smtClean="0">
                <a:solidFill>
                  <a:prstClr val="black"/>
                </a:solidFill>
              </a:rPr>
              <a:t>8/9/2023</a:t>
            </a:fld>
            <a:endParaRPr lang="en-US">
              <a:solidFill>
                <a:prstClr val="black"/>
              </a:solidFill>
            </a:endParaRPr>
          </a:p>
        </p:txBody>
      </p:sp>
      <p:sp>
        <p:nvSpPr>
          <p:cNvPr id="5" name="Footer Placeholder 4">
            <a:extLst>
              <a:ext uri="{FF2B5EF4-FFF2-40B4-BE49-F238E27FC236}">
                <a16:creationId xmlns:a16="http://schemas.microsoft.com/office/drawing/2014/main" id="{F28531DE-FBDA-6414-D30E-C35779F646FD}"/>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C57F8BAF-2BCA-0E02-7E70-129A10341927}"/>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6990733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F6BC25-55AE-5E20-A4BC-D25F43AF2C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2ACD57-E9D7-A513-6894-7B9B67BCD3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BDB91A-4569-A2FB-80D3-0838D893DE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29BDE9-EC1F-4E7D-88CA-DE87DA217E2C}" type="datetime1">
              <a:rPr lang="en-US" smtClean="0">
                <a:solidFill>
                  <a:prstClr val="black"/>
                </a:solidFill>
              </a:rPr>
              <a:t>8/9/2023</a:t>
            </a:fld>
            <a:endParaRPr lang="en-US" dirty="0">
              <a:solidFill>
                <a:prstClr val="black"/>
              </a:solidFill>
            </a:endParaRPr>
          </a:p>
        </p:txBody>
      </p:sp>
      <p:sp>
        <p:nvSpPr>
          <p:cNvPr id="5" name="Footer Placeholder 4">
            <a:extLst>
              <a:ext uri="{FF2B5EF4-FFF2-40B4-BE49-F238E27FC236}">
                <a16:creationId xmlns:a16="http://schemas.microsoft.com/office/drawing/2014/main" id="{827F07C1-F7CE-03FA-BF85-F70B197986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F3324A24-9A5A-5E26-C989-2FE5F1629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167683625"/>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1.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5">
            <a:extLst>
              <a:ext uri="{FF2B5EF4-FFF2-40B4-BE49-F238E27FC236}">
                <a16:creationId xmlns:a16="http://schemas.microsoft.com/office/drawing/2014/main" id="{A4E37431-20F0-4DD6-84A9-ED2B644943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7">
            <a:extLst>
              <a:ext uri="{FF2B5EF4-FFF2-40B4-BE49-F238E27FC236}">
                <a16:creationId xmlns:a16="http://schemas.microsoft.com/office/drawing/2014/main" id="{0AE98B72-66C6-4AB4-AF0D-BA830DE86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9">
            <a:extLst>
              <a:ext uri="{FF2B5EF4-FFF2-40B4-BE49-F238E27FC236}">
                <a16:creationId xmlns:a16="http://schemas.microsoft.com/office/drawing/2014/main" id="{407EAFC6-733F-403D-BB4D-05A3A2874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21">
            <a:extLst>
              <a:ext uri="{FF2B5EF4-FFF2-40B4-BE49-F238E27FC236}">
                <a16:creationId xmlns:a16="http://schemas.microsoft.com/office/drawing/2014/main" id="{17A36730-4CB0-4F61-AD11-A44C97658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3">
            <a:extLst>
              <a:ext uri="{FF2B5EF4-FFF2-40B4-BE49-F238E27FC236}">
                <a16:creationId xmlns:a16="http://schemas.microsoft.com/office/drawing/2014/main" id="{C69C79E1-F916-4929-A4F3-DE763D4BFA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5">
            <a:extLst>
              <a:ext uri="{FF2B5EF4-FFF2-40B4-BE49-F238E27FC236}">
                <a16:creationId xmlns:a16="http://schemas.microsoft.com/office/drawing/2014/main" id="{767334AB-16BD-4EC7-8C6B-4B51716009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p:cNvSpPr>
            <a:spLocks noGrp="1"/>
          </p:cNvSpPr>
          <p:nvPr>
            <p:ph type="title"/>
          </p:nvPr>
        </p:nvSpPr>
        <p:spPr>
          <a:xfrm>
            <a:off x="660042" y="891652"/>
            <a:ext cx="4412021" cy="4946108"/>
          </a:xfrm>
        </p:spPr>
        <p:txBody>
          <a:bodyPr vert="horz" lIns="91440" tIns="45720" rIns="91440" bIns="45720" rtlCol="0" anchor="b">
            <a:normAutofit fontScale="90000"/>
          </a:bodyPr>
          <a:lstStyle/>
          <a:p>
            <a:pPr algn="ctr"/>
            <a:r>
              <a:rPr lang="en-US" sz="4000" kern="1200" dirty="0">
                <a:solidFill>
                  <a:srgbClr val="FFFFFF"/>
                </a:solidFill>
                <a:latin typeface="+mj-lt"/>
                <a:ea typeface="+mj-ea"/>
                <a:cs typeface="+mj-cs"/>
              </a:rPr>
              <a:t>Portage Workshop </a:t>
            </a:r>
            <a:br>
              <a:rPr lang="en-US" sz="4000" kern="1200" dirty="0">
                <a:solidFill>
                  <a:srgbClr val="FFFFFF"/>
                </a:solidFill>
                <a:latin typeface="+mj-lt"/>
                <a:ea typeface="+mj-ea"/>
                <a:cs typeface="+mj-cs"/>
              </a:rPr>
            </a:br>
            <a:br>
              <a:rPr lang="en-US" sz="4000" kern="1200" dirty="0">
                <a:solidFill>
                  <a:srgbClr val="FFFFFF"/>
                </a:solidFill>
                <a:latin typeface="+mj-lt"/>
                <a:ea typeface="+mj-ea"/>
                <a:cs typeface="+mj-cs"/>
              </a:rPr>
            </a:br>
            <a:br>
              <a:rPr lang="en-US" sz="4000" kern="1200" dirty="0">
                <a:solidFill>
                  <a:srgbClr val="FFFFFF"/>
                </a:solidFill>
                <a:latin typeface="+mj-lt"/>
                <a:ea typeface="+mj-ea"/>
                <a:cs typeface="+mj-cs"/>
              </a:rPr>
            </a:br>
            <a:r>
              <a:rPr lang="en-US" dirty="0">
                <a:solidFill>
                  <a:srgbClr val="FFFFFF"/>
                </a:solidFill>
              </a:rPr>
              <a:t>The Portage Model</a:t>
            </a:r>
            <a:br>
              <a:rPr lang="en-US" sz="4000" dirty="0">
                <a:solidFill>
                  <a:srgbClr val="FFFFFF"/>
                </a:solidFill>
              </a:rPr>
            </a:br>
            <a:br>
              <a:rPr lang="en-US" sz="4000" dirty="0">
                <a:solidFill>
                  <a:srgbClr val="FFFFFF"/>
                </a:solidFill>
              </a:rPr>
            </a:br>
            <a:br>
              <a:rPr lang="en-US" sz="4000" kern="1200" dirty="0">
                <a:solidFill>
                  <a:srgbClr val="FFFFFF"/>
                </a:solidFill>
                <a:latin typeface="+mj-lt"/>
                <a:ea typeface="+mj-ea"/>
                <a:cs typeface="+mj-cs"/>
              </a:rPr>
            </a:br>
            <a:r>
              <a:rPr lang="en-US" sz="4000" kern="1200" dirty="0">
                <a:solidFill>
                  <a:srgbClr val="FFFFFF"/>
                </a:solidFill>
                <a:latin typeface="+mj-lt"/>
                <a:ea typeface="+mj-ea"/>
                <a:cs typeface="+mj-cs"/>
              </a:rPr>
              <a:t>Welcome </a:t>
            </a:r>
            <a:br>
              <a:rPr lang="en-US" sz="4000" kern="1200" dirty="0">
                <a:solidFill>
                  <a:srgbClr val="FFFFFF"/>
                </a:solidFill>
                <a:latin typeface="+mj-lt"/>
                <a:ea typeface="+mj-ea"/>
                <a:cs typeface="+mj-cs"/>
              </a:rPr>
            </a:br>
            <a:br>
              <a:rPr lang="en-US" sz="4000" dirty="0">
                <a:solidFill>
                  <a:srgbClr val="FFFFFF"/>
                </a:solidFill>
              </a:rPr>
            </a:br>
            <a:endParaRPr lang="en-US" sz="3600" kern="1200" dirty="0">
              <a:solidFill>
                <a:srgbClr val="FFFFFF"/>
              </a:solidFil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810186"/>
            <a:ext cx="5608320" cy="3193178"/>
          </a:xfrm>
          <a:prstGeom prst="rect">
            <a:avLst/>
          </a:prstGeom>
        </p:spPr>
      </p:pic>
      <p:sp>
        <p:nvSpPr>
          <p:cNvPr id="2" name="Slide Number Placeholder 1"/>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pPr>
            <a:fld id="{D7E63A33-8271-4DD0-9C48-789913D7C115}" type="slidenum">
              <a:rPr lang="en-US" sz="1100">
                <a:solidFill>
                  <a:schemeClr val="tx1">
                    <a:lumMod val="50000"/>
                    <a:lumOff val="50000"/>
                  </a:schemeClr>
                </a:solidFill>
              </a:rPr>
              <a:pPr>
                <a:spcAft>
                  <a:spcPts val="600"/>
                </a:spcAft>
              </a:pPr>
              <a:t>1</a:t>
            </a:fld>
            <a:endParaRPr lang="en-US" sz="1100">
              <a:solidFill>
                <a:schemeClr val="tx1">
                  <a:lumMod val="50000"/>
                  <a:lumOff val="50000"/>
                </a:schemeClr>
              </a:solidFill>
            </a:endParaRPr>
          </a:p>
        </p:txBody>
      </p:sp>
    </p:spTree>
    <p:extLst>
      <p:ext uri="{BB962C8B-B14F-4D97-AF65-F5344CB8AC3E}">
        <p14:creationId xmlns:p14="http://schemas.microsoft.com/office/powerpoint/2010/main" val="31413928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75013" y="273132"/>
            <a:ext cx="8135587" cy="938151"/>
          </a:xfrm>
        </p:spPr>
        <p:txBody>
          <a:bodyPr>
            <a:normAutofit/>
          </a:bodyPr>
          <a:lstStyle/>
          <a:p>
            <a:r>
              <a:rPr lang="en-GB" dirty="0">
                <a:latin typeface="+mn-lt"/>
                <a:cs typeface="Arial" panose="020B0604020202020204" pitchFamily="34" charset="0"/>
              </a:rPr>
              <a:t>Timetable</a:t>
            </a:r>
          </a:p>
        </p:txBody>
      </p:sp>
      <p:sp>
        <p:nvSpPr>
          <p:cNvPr id="2" name="Content Placeholder 1"/>
          <p:cNvSpPr>
            <a:spLocks noGrp="1"/>
          </p:cNvSpPr>
          <p:nvPr>
            <p:ph idx="1"/>
          </p:nvPr>
        </p:nvSpPr>
        <p:spPr>
          <a:xfrm>
            <a:off x="475013" y="997527"/>
            <a:ext cx="8574394" cy="5723948"/>
          </a:xfrm>
        </p:spPr>
        <p:txBody>
          <a:bodyPr anchor="ctr">
            <a:noAutofit/>
          </a:bodyPr>
          <a:lstStyle/>
          <a:p>
            <a:pPr marL="109728" indent="0">
              <a:buNone/>
            </a:pPr>
            <a:r>
              <a:rPr lang="en-GB" sz="2000" b="1" dirty="0">
                <a:latin typeface="+mj-lt"/>
                <a:cs typeface="Arial" panose="020B0604020202020204" pitchFamily="34" charset="0"/>
              </a:rPr>
              <a:t>Day 1</a:t>
            </a:r>
          </a:p>
          <a:p>
            <a:r>
              <a:rPr lang="en-GB" sz="2000" dirty="0">
                <a:latin typeface="+mj-lt"/>
                <a:cs typeface="Arial" panose="020B0604020202020204" pitchFamily="34" charset="0"/>
              </a:rPr>
              <a:t>The Portage Model  </a:t>
            </a:r>
          </a:p>
          <a:p>
            <a:r>
              <a:rPr lang="en-GB" sz="2000" dirty="0">
                <a:latin typeface="+mj-lt"/>
                <a:cs typeface="Arial" panose="020B0604020202020204" pitchFamily="34" charset="0"/>
              </a:rPr>
              <a:t>The Development of Play</a:t>
            </a:r>
          </a:p>
          <a:p>
            <a:r>
              <a:rPr lang="en-GB" sz="2000" dirty="0">
                <a:latin typeface="+mj-lt"/>
                <a:cs typeface="Arial" panose="020B0604020202020204" pitchFamily="34" charset="0"/>
              </a:rPr>
              <a:t>A Parent’s Perspective </a:t>
            </a:r>
          </a:p>
          <a:p>
            <a:r>
              <a:rPr lang="en-GB" sz="2000" dirty="0">
                <a:latin typeface="+mj-lt"/>
                <a:cs typeface="Arial" panose="020B0604020202020204" pitchFamily="34" charset="0"/>
              </a:rPr>
              <a:t>Using Clear Language</a:t>
            </a:r>
          </a:p>
          <a:p>
            <a:r>
              <a:rPr lang="en-GB" sz="2000" dirty="0">
                <a:latin typeface="+mj-lt"/>
                <a:cs typeface="Arial" panose="020B0604020202020204" pitchFamily="34" charset="0"/>
              </a:rPr>
              <a:t>Planning Successful Outcomes</a:t>
            </a:r>
          </a:p>
          <a:p>
            <a:pPr marL="109728" indent="0">
              <a:buNone/>
            </a:pPr>
            <a:r>
              <a:rPr lang="en-GB" sz="2000" b="1" dirty="0">
                <a:latin typeface="+mj-lt"/>
                <a:cs typeface="Arial" panose="020B0604020202020204" pitchFamily="34" charset="0"/>
              </a:rPr>
              <a:t>Day 2</a:t>
            </a:r>
          </a:p>
          <a:p>
            <a:r>
              <a:rPr lang="en-GB" sz="2000" dirty="0">
                <a:latin typeface="+mj-lt"/>
                <a:cs typeface="Arial" panose="020B0604020202020204" pitchFamily="34" charset="0"/>
              </a:rPr>
              <a:t>Recording and Sharing Children’s Plans</a:t>
            </a:r>
          </a:p>
          <a:p>
            <a:r>
              <a:rPr lang="en-GB" sz="2000" dirty="0">
                <a:latin typeface="+mj-lt"/>
                <a:cs typeface="Arial" panose="020B0604020202020204" pitchFamily="34" charset="0"/>
              </a:rPr>
              <a:t>The Small Steps Approach</a:t>
            </a:r>
          </a:p>
          <a:p>
            <a:r>
              <a:rPr lang="en-GB" sz="2000" dirty="0">
                <a:latin typeface="+mj-lt"/>
                <a:cs typeface="Arial" panose="020B0604020202020204" pitchFamily="34" charset="0"/>
              </a:rPr>
              <a:t>Positive Approaches to Children’s Behaviour</a:t>
            </a:r>
          </a:p>
          <a:p>
            <a:pPr marL="109728" indent="0">
              <a:buNone/>
            </a:pPr>
            <a:r>
              <a:rPr lang="en-GB" sz="2000" b="1" dirty="0">
                <a:latin typeface="+mj-lt"/>
                <a:cs typeface="Arial" panose="020B0604020202020204" pitchFamily="34" charset="0"/>
              </a:rPr>
              <a:t>Virtual Follow up session</a:t>
            </a:r>
          </a:p>
          <a:p>
            <a:r>
              <a:rPr lang="en-GB" sz="2000" dirty="0">
                <a:latin typeface="+mj-lt"/>
                <a:cs typeface="Arial" panose="020B0604020202020204" pitchFamily="34" charset="0"/>
              </a:rPr>
              <a:t>Sharing experiences: successes and challenges</a:t>
            </a:r>
          </a:p>
          <a:p>
            <a:r>
              <a:rPr lang="en-GB" sz="2000" dirty="0">
                <a:latin typeface="+mj-lt"/>
                <a:cs typeface="Arial" panose="020B0604020202020204" pitchFamily="34" charset="0"/>
              </a:rPr>
              <a:t>Next steps</a:t>
            </a:r>
          </a:p>
          <a:p>
            <a:pPr marL="0" indent="0">
              <a:buNone/>
            </a:pPr>
            <a:r>
              <a:rPr lang="en-GB" sz="2000" b="1" dirty="0">
                <a:latin typeface="+mj-lt"/>
                <a:cs typeface="Arial" panose="020B0604020202020204" pitchFamily="34" charset="0"/>
              </a:rPr>
              <a:t>Information for all modules is covered in the Participants Manual</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693300817"/>
      </p:ext>
    </p:extLst>
  </p:cSld>
  <p:clrMapOvr>
    <a:masterClrMapping/>
  </p:clrMapOvr>
  <mc:AlternateContent xmlns:mc="http://schemas.openxmlformats.org/markup-compatibility/2006" xmlns:p14="http://schemas.microsoft.com/office/powerpoint/2010/main">
    <mc:Choice Requires="p14">
      <p:transition p14:dur="25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5636" y="365125"/>
            <a:ext cx="10938164" cy="1325563"/>
          </a:xfrm>
        </p:spPr>
        <p:txBody>
          <a:bodyPr>
            <a:normAutofit/>
          </a:bodyPr>
          <a:lstStyle/>
          <a:p>
            <a:r>
              <a:rPr lang="en-GB" dirty="0">
                <a:cs typeface="Arial" panose="020B0604020202020204" pitchFamily="34" charset="0"/>
              </a:rPr>
              <a:t>The Portage Model: </a:t>
            </a:r>
            <a:br>
              <a:rPr lang="en-GB" dirty="0">
                <a:cs typeface="Arial" panose="020B0604020202020204" pitchFamily="34" charset="0"/>
              </a:rPr>
            </a:br>
            <a:r>
              <a:rPr lang="en-GB" dirty="0">
                <a:cs typeface="Arial" panose="020B0604020202020204" pitchFamily="34" charset="0"/>
              </a:rPr>
              <a:t>Outcomes for Participants</a:t>
            </a:r>
          </a:p>
        </p:txBody>
      </p:sp>
      <p:graphicFrame>
        <p:nvGraphicFramePr>
          <p:cNvPr id="7" name="Content Placeholder 1">
            <a:extLst>
              <a:ext uri="{FF2B5EF4-FFF2-40B4-BE49-F238E27FC236}">
                <a16:creationId xmlns:a16="http://schemas.microsoft.com/office/drawing/2014/main" id="{614EA972-240A-855C-D0BC-CC1302154DD8}"/>
              </a:ext>
            </a:extLst>
          </p:cNvPr>
          <p:cNvGraphicFramePr>
            <a:graphicFrameLocks noGrp="1"/>
          </p:cNvGraphicFramePr>
          <p:nvPr>
            <p:ph idx="1"/>
            <p:extLst>
              <p:ext uri="{D42A27DB-BD31-4B8C-83A1-F6EECF244321}">
                <p14:modId xmlns:p14="http://schemas.microsoft.com/office/powerpoint/2010/main" val="10195983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3</a:t>
            </a:fld>
            <a:endParaRPr lang="en-US">
              <a:solidFill>
                <a:prstClr val="black"/>
              </a:solidFill>
            </a:endParaRPr>
          </a:p>
        </p:txBody>
      </p:sp>
      <p:pic>
        <p:nvPicPr>
          <p:cNvPr id="4" name="Picture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50579" y="331189"/>
            <a:ext cx="1314899" cy="696717"/>
          </a:xfrm>
          <a:prstGeom prst="rect">
            <a:avLst/>
          </a:prstGeom>
        </p:spPr>
      </p:pic>
    </p:spTree>
    <p:extLst>
      <p:ext uri="{BB962C8B-B14F-4D97-AF65-F5344CB8AC3E}">
        <p14:creationId xmlns:p14="http://schemas.microsoft.com/office/powerpoint/2010/main" val="23877497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dirty="0">
                <a:cs typeface="Arial" panose="020B0604020202020204" pitchFamily="34" charset="0"/>
              </a:rPr>
              <a:t>The Portage Model:</a:t>
            </a:r>
            <a:br>
              <a:rPr lang="en-GB" dirty="0">
                <a:cs typeface="Arial" panose="020B0604020202020204" pitchFamily="34" charset="0"/>
              </a:rPr>
            </a:br>
            <a:r>
              <a:rPr lang="en-GB" dirty="0">
                <a:cs typeface="Arial" panose="020B0604020202020204" pitchFamily="34" charset="0"/>
              </a:rPr>
              <a:t>Objectives</a:t>
            </a:r>
          </a:p>
        </p:txBody>
      </p:sp>
      <p:sp>
        <p:nvSpPr>
          <p:cNvPr id="2" name="Content Placeholder 1"/>
          <p:cNvSpPr>
            <a:spLocks noGrp="1"/>
          </p:cNvSpPr>
          <p:nvPr>
            <p:ph idx="1"/>
          </p:nvPr>
        </p:nvSpPr>
        <p:spPr>
          <a:xfrm>
            <a:off x="1136429" y="2278173"/>
            <a:ext cx="6467867" cy="3450613"/>
          </a:xfrm>
        </p:spPr>
        <p:txBody>
          <a:bodyPr anchor="ctr">
            <a:normAutofit/>
          </a:bodyPr>
          <a:lstStyle/>
          <a:p>
            <a:pPr marL="109728" lvl="0" indent="0">
              <a:spcBef>
                <a:spcPts val="1500"/>
              </a:spcBef>
              <a:buNone/>
            </a:pPr>
            <a:r>
              <a:rPr lang="en-GB" sz="2200" dirty="0">
                <a:latin typeface="+mj-lt"/>
                <a:cs typeface="Arial" panose="020B0604020202020204" pitchFamily="34" charset="0"/>
              </a:rPr>
              <a:t>Participants will be able to:</a:t>
            </a:r>
          </a:p>
          <a:p>
            <a:pPr lvl="0">
              <a:spcBef>
                <a:spcPts val="1500"/>
              </a:spcBef>
            </a:pPr>
            <a:r>
              <a:rPr lang="en-GB" sz="2200" dirty="0">
                <a:latin typeface="+mj-lt"/>
                <a:cs typeface="Arial" panose="020B0604020202020204" pitchFamily="34" charset="0"/>
              </a:rPr>
              <a:t>Name the </a:t>
            </a:r>
            <a:r>
              <a:rPr lang="en-GB" sz="2200" b="1" dirty="0">
                <a:latin typeface="+mj-lt"/>
                <a:cs typeface="Arial" panose="020B0604020202020204" pitchFamily="34" charset="0"/>
              </a:rPr>
              <a:t>three elements </a:t>
            </a:r>
            <a:r>
              <a:rPr lang="en-GB" sz="2200" dirty="0">
                <a:latin typeface="+mj-lt"/>
                <a:cs typeface="Arial" panose="020B0604020202020204" pitchFamily="34" charset="0"/>
              </a:rPr>
              <a:t>of the </a:t>
            </a:r>
            <a:r>
              <a:rPr lang="en-GB" sz="2200" b="1" dirty="0">
                <a:latin typeface="+mj-lt"/>
                <a:cs typeface="Arial" panose="020B0604020202020204" pitchFamily="34" charset="0"/>
              </a:rPr>
              <a:t>Portage Model</a:t>
            </a:r>
          </a:p>
          <a:p>
            <a:pPr lvl="0">
              <a:spcBef>
                <a:spcPts val="1500"/>
              </a:spcBef>
            </a:pPr>
            <a:r>
              <a:rPr lang="en-GB" sz="2200" dirty="0">
                <a:latin typeface="+mj-lt"/>
                <a:cs typeface="Arial" panose="020B0604020202020204" pitchFamily="34" charset="0"/>
              </a:rPr>
              <a:t>List</a:t>
            </a:r>
            <a:r>
              <a:rPr lang="en-GB" sz="2200" b="1" dirty="0">
                <a:latin typeface="+mj-lt"/>
                <a:cs typeface="Arial" panose="020B0604020202020204" pitchFamily="34" charset="0"/>
              </a:rPr>
              <a:t> </a:t>
            </a:r>
            <a:r>
              <a:rPr lang="en-GB" sz="2200" dirty="0">
                <a:latin typeface="+mj-lt"/>
                <a:cs typeface="Arial" panose="020B0604020202020204" pitchFamily="34" charset="0"/>
              </a:rPr>
              <a:t>the benefits of </a:t>
            </a:r>
            <a:r>
              <a:rPr lang="en-GB" sz="2200" b="1" dirty="0">
                <a:latin typeface="+mj-lt"/>
                <a:cs typeface="Arial" panose="020B0604020202020204" pitchFamily="34" charset="0"/>
              </a:rPr>
              <a:t>partnership working</a:t>
            </a:r>
          </a:p>
          <a:p>
            <a:pPr>
              <a:spcBef>
                <a:spcPts val="1500"/>
              </a:spcBef>
            </a:pPr>
            <a:r>
              <a:rPr lang="en-GB" sz="2200" dirty="0">
                <a:latin typeface="+mj-lt"/>
                <a:cs typeface="Arial" panose="020B0604020202020204" pitchFamily="34" charset="0"/>
              </a:rPr>
              <a:t>State the importance of using the </a:t>
            </a:r>
            <a:r>
              <a:rPr lang="en-GB" sz="2200" b="1" dirty="0">
                <a:latin typeface="+mj-lt"/>
                <a:cs typeface="Arial" panose="020B0604020202020204" pitchFamily="34" charset="0"/>
              </a:rPr>
              <a:t>Portage Principles</a:t>
            </a:r>
            <a:r>
              <a:rPr lang="en-GB" sz="2200" dirty="0">
                <a:latin typeface="+mj-lt"/>
                <a:cs typeface="Arial" panose="020B0604020202020204" pitchFamily="34" charset="0"/>
              </a:rPr>
              <a:t> when working with children and families</a:t>
            </a:r>
            <a:endParaRPr lang="en-GB" sz="2200" b="1" dirty="0">
              <a:latin typeface="+mj-lt"/>
              <a:cs typeface="Arial" panose="020B0604020202020204" pitchFamily="34" charset="0"/>
            </a:endParaRPr>
          </a:p>
          <a:p>
            <a:pPr>
              <a:spcBef>
                <a:spcPts val="1500"/>
              </a:spcBef>
            </a:pPr>
            <a:r>
              <a:rPr lang="en-GB" sz="2200" dirty="0">
                <a:latin typeface="+mj-lt"/>
                <a:cs typeface="Arial" panose="020B0604020202020204" pitchFamily="34" charset="0"/>
              </a:rPr>
              <a:t>State how Portage links with </a:t>
            </a:r>
            <a:r>
              <a:rPr lang="en-GB" sz="2200" b="1" dirty="0">
                <a:latin typeface="+mj-lt"/>
                <a:cs typeface="Arial" panose="020B0604020202020204" pitchFamily="34" charset="0"/>
              </a:rPr>
              <a:t>SEN reforms</a:t>
            </a:r>
            <a:endParaRPr lang="en-GB" sz="2200" dirty="0">
              <a:latin typeface="+mj-lt"/>
              <a:cs typeface="Arial" panose="020B060402020202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23517667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041426" y="136526"/>
            <a:ext cx="7474172" cy="1181635"/>
          </a:xfrm>
        </p:spPr>
        <p:txBody>
          <a:bodyPr>
            <a:normAutofit/>
          </a:bodyPr>
          <a:lstStyle/>
          <a:p>
            <a:r>
              <a:rPr lang="en-GB" dirty="0">
                <a:cs typeface="Arial" panose="020B0604020202020204" pitchFamily="34" charset="0"/>
              </a:rPr>
              <a:t>Background </a:t>
            </a:r>
          </a:p>
        </p:txBody>
      </p:sp>
      <p:sp>
        <p:nvSpPr>
          <p:cNvPr id="2" name="Content Placeholder 1"/>
          <p:cNvSpPr>
            <a:spLocks noGrp="1"/>
          </p:cNvSpPr>
          <p:nvPr>
            <p:ph idx="1"/>
          </p:nvPr>
        </p:nvSpPr>
        <p:spPr>
          <a:xfrm>
            <a:off x="118753" y="1318162"/>
            <a:ext cx="8833699" cy="5403314"/>
          </a:xfrm>
        </p:spPr>
        <p:txBody>
          <a:bodyPr anchor="ctr">
            <a:normAutofit/>
          </a:bodyPr>
          <a:lstStyle/>
          <a:p>
            <a:r>
              <a:rPr lang="en-GB" sz="2200" dirty="0">
                <a:cs typeface="Arial" panose="020B0604020202020204" pitchFamily="34" charset="0"/>
              </a:rPr>
              <a:t>Portage started in Portage, Wisconsin as a Home Visiting Educational Service for pre-school children with SEND and their families</a:t>
            </a:r>
          </a:p>
          <a:p>
            <a:endParaRPr lang="en-GB" sz="2200" dirty="0">
              <a:cs typeface="Arial" panose="020B0604020202020204" pitchFamily="34" charset="0"/>
            </a:endParaRPr>
          </a:p>
          <a:p>
            <a:r>
              <a:rPr lang="en-GB" sz="2200" dirty="0">
                <a:cs typeface="Arial" panose="020B0604020202020204" pitchFamily="34" charset="0"/>
              </a:rPr>
              <a:t>Portage has  supported and empowered families for over 40 years in the UK and overseas</a:t>
            </a:r>
          </a:p>
          <a:p>
            <a:endParaRPr lang="en-GB" sz="2200" dirty="0">
              <a:cs typeface="Arial" panose="020B0604020202020204" pitchFamily="34" charset="0"/>
            </a:endParaRPr>
          </a:p>
          <a:p>
            <a:r>
              <a:rPr lang="en-GB" sz="2200" dirty="0">
                <a:cs typeface="Arial" panose="020B0604020202020204" pitchFamily="34" charset="0"/>
              </a:rPr>
              <a:t>Today, there are about 100 registered Portage Services in England and Wales </a:t>
            </a:r>
          </a:p>
          <a:p>
            <a:pPr marL="109728" indent="0">
              <a:buNone/>
            </a:pPr>
            <a:endParaRPr lang="en-GB" sz="22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5</a:t>
            </a:fld>
            <a:endParaRPr lang="en-US">
              <a:solidFill>
                <a:srgbClr val="FFFFFF"/>
              </a:solidFill>
            </a:endParaRPr>
          </a:p>
        </p:txBody>
      </p:sp>
    </p:spTree>
    <p:extLst>
      <p:ext uri="{BB962C8B-B14F-4D97-AF65-F5344CB8AC3E}">
        <p14:creationId xmlns:p14="http://schemas.microsoft.com/office/powerpoint/2010/main" val="35269065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5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25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25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EF4656-0683-4420-BED2-A1C88CED7D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40C6DFE-A65D-4403-B6BC-B3955D185A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15" name="Freeform 5">
              <a:extLst>
                <a:ext uri="{FF2B5EF4-FFF2-40B4-BE49-F238E27FC236}">
                  <a16:creationId xmlns:a16="http://schemas.microsoft.com/office/drawing/2014/main" id="{61570451-0F79-49FA-9006-DDA34158AF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16" name="Freeform 6">
              <a:extLst>
                <a:ext uri="{FF2B5EF4-FFF2-40B4-BE49-F238E27FC236}">
                  <a16:creationId xmlns:a16="http://schemas.microsoft.com/office/drawing/2014/main" id="{73ED4693-3203-430A-B494-E5572D882B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7">
              <a:extLst>
                <a:ext uri="{FF2B5EF4-FFF2-40B4-BE49-F238E27FC236}">
                  <a16:creationId xmlns:a16="http://schemas.microsoft.com/office/drawing/2014/main" id="{92C81946-966A-4F98-B6D5-39416D856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8">
              <a:extLst>
                <a:ext uri="{FF2B5EF4-FFF2-40B4-BE49-F238E27FC236}">
                  <a16:creationId xmlns:a16="http://schemas.microsoft.com/office/drawing/2014/main" id="{CFF22F7A-2A49-4D98-8016-E3ADF34E9B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rgbClr val="FFFFFF">
                  <a:alpha val="35000"/>
                </a:srgb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9" name="Freeform 9">
              <a:extLst>
                <a:ext uri="{FF2B5EF4-FFF2-40B4-BE49-F238E27FC236}">
                  <a16:creationId xmlns:a16="http://schemas.microsoft.com/office/drawing/2014/main" id="{5E47559A-3055-4BF1-A481-FF0888273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rgbClr val="FFFFFF">
                  <a:alpha val="35000"/>
                </a:srgb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0">
              <a:extLst>
                <a:ext uri="{FF2B5EF4-FFF2-40B4-BE49-F238E27FC236}">
                  <a16:creationId xmlns:a16="http://schemas.microsoft.com/office/drawing/2014/main" id="{7FC3188E-62A8-41B8-A8E7-7343971006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rgbClr val="FFFFFF">
                  <a:alpha val="35000"/>
                </a:srgb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1">
              <a:extLst>
                <a:ext uri="{FF2B5EF4-FFF2-40B4-BE49-F238E27FC236}">
                  <a16:creationId xmlns:a16="http://schemas.microsoft.com/office/drawing/2014/main" id="{AACB5179-11E1-483B-9F71-605DFF0DF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2">
              <a:extLst>
                <a:ext uri="{FF2B5EF4-FFF2-40B4-BE49-F238E27FC236}">
                  <a16:creationId xmlns:a16="http://schemas.microsoft.com/office/drawing/2014/main" id="{08077595-049F-4D02-BE55-694962FBD3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3">
              <a:extLst>
                <a:ext uri="{FF2B5EF4-FFF2-40B4-BE49-F238E27FC236}">
                  <a16:creationId xmlns:a16="http://schemas.microsoft.com/office/drawing/2014/main" id="{0BD6263D-1C03-40DF-9628-88542C63BC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4">
              <a:extLst>
                <a:ext uri="{FF2B5EF4-FFF2-40B4-BE49-F238E27FC236}">
                  <a16:creationId xmlns:a16="http://schemas.microsoft.com/office/drawing/2014/main" id="{7D5A3CBA-EC92-49C5-BA5D-14C628D55D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5">
              <a:extLst>
                <a:ext uri="{FF2B5EF4-FFF2-40B4-BE49-F238E27FC236}">
                  <a16:creationId xmlns:a16="http://schemas.microsoft.com/office/drawing/2014/main" id="{680A3DC5-4E47-4F87-9328-A7B07168B1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16">
              <a:extLst>
                <a:ext uri="{FF2B5EF4-FFF2-40B4-BE49-F238E27FC236}">
                  <a16:creationId xmlns:a16="http://schemas.microsoft.com/office/drawing/2014/main" id="{8B207045-4F4A-4CF9-BD4B-F82BE21BEE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17">
              <a:extLst>
                <a:ext uri="{FF2B5EF4-FFF2-40B4-BE49-F238E27FC236}">
                  <a16:creationId xmlns:a16="http://schemas.microsoft.com/office/drawing/2014/main" id="{D1A09BB2-6A65-49E5-B6DA-86330A7E6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18">
              <a:extLst>
                <a:ext uri="{FF2B5EF4-FFF2-40B4-BE49-F238E27FC236}">
                  <a16:creationId xmlns:a16="http://schemas.microsoft.com/office/drawing/2014/main" id="{AA0550FC-A296-4ED3-8025-0857A9AD16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19">
              <a:extLst>
                <a:ext uri="{FF2B5EF4-FFF2-40B4-BE49-F238E27FC236}">
                  <a16:creationId xmlns:a16="http://schemas.microsoft.com/office/drawing/2014/main" id="{94BB60CD-EF3A-436F-93A3-45DE0D1D8A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0">
              <a:extLst>
                <a:ext uri="{FF2B5EF4-FFF2-40B4-BE49-F238E27FC236}">
                  <a16:creationId xmlns:a16="http://schemas.microsoft.com/office/drawing/2014/main" id="{AB302E06-FB93-40A4-9442-A22CAACB96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rgbClr val="FFFFFF">
                  <a:alpha val="35000"/>
                </a:srgb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31" name="Freeform 21">
              <a:extLst>
                <a:ext uri="{FF2B5EF4-FFF2-40B4-BE49-F238E27FC236}">
                  <a16:creationId xmlns:a16="http://schemas.microsoft.com/office/drawing/2014/main" id="{37294D15-9328-422C-A53D-A3FE7C3942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rgbClr val="FFFFFF">
                  <a:alpha val="35000"/>
                </a:srgb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32" name="Freeform 22">
              <a:extLst>
                <a:ext uri="{FF2B5EF4-FFF2-40B4-BE49-F238E27FC236}">
                  <a16:creationId xmlns:a16="http://schemas.microsoft.com/office/drawing/2014/main" id="{C225D3FA-9D52-4638-8B28-75FA605A4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3" name="Freeform 23">
              <a:extLst>
                <a:ext uri="{FF2B5EF4-FFF2-40B4-BE49-F238E27FC236}">
                  <a16:creationId xmlns:a16="http://schemas.microsoft.com/office/drawing/2014/main" id="{9EE46D05-61E5-4A82-BDF8-2CB05405C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4" name="Freeform 24">
              <a:extLst>
                <a:ext uri="{FF2B5EF4-FFF2-40B4-BE49-F238E27FC236}">
                  <a16:creationId xmlns:a16="http://schemas.microsoft.com/office/drawing/2014/main" id="{3CC2F79D-17F2-44CB-93AF-FF6E1E184F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5" name="Freeform 25">
              <a:extLst>
                <a:ext uri="{FF2B5EF4-FFF2-40B4-BE49-F238E27FC236}">
                  <a16:creationId xmlns:a16="http://schemas.microsoft.com/office/drawing/2014/main" id="{75C66F41-CC84-445A-A14E-69FB88ABC6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rgbClr val="FFFFFF">
                  <a:alpha val="35000"/>
                </a:srgb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7" name="Rectangle 36">
            <a:extLst>
              <a:ext uri="{FF2B5EF4-FFF2-40B4-BE49-F238E27FC236}">
                <a16:creationId xmlns:a16="http://schemas.microsoft.com/office/drawing/2014/main" id="{C4CCB850-8E75-43A0-AE24-BEE25764B1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5788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643686" y="960120"/>
            <a:ext cx="3284145" cy="4169664"/>
          </a:xfrm>
        </p:spPr>
        <p:txBody>
          <a:bodyPr>
            <a:normAutofit/>
          </a:bodyPr>
          <a:lstStyle/>
          <a:p>
            <a:pPr algn="ctr"/>
            <a:r>
              <a:rPr lang="en-GB" dirty="0">
                <a:latin typeface="+mn-lt"/>
                <a:cs typeface="Arial" panose="020B0604020202020204" pitchFamily="34" charset="0"/>
              </a:rPr>
              <a:t>The Portage</a:t>
            </a:r>
            <a:br>
              <a:rPr lang="en-GB" dirty="0">
                <a:latin typeface="+mn-lt"/>
                <a:cs typeface="Arial" panose="020B0604020202020204" pitchFamily="34" charset="0"/>
              </a:rPr>
            </a:br>
            <a:r>
              <a:rPr lang="en-GB" dirty="0">
                <a:latin typeface="+mn-lt"/>
                <a:cs typeface="Arial" panose="020B0604020202020204" pitchFamily="34" charset="0"/>
              </a:rPr>
              <a:t>Model</a:t>
            </a:r>
            <a:br>
              <a:rPr lang="en-GB" dirty="0">
                <a:latin typeface="+mn-lt"/>
              </a:rPr>
            </a:br>
            <a:endParaRPr lang="en-GB" dirty="0">
              <a:latin typeface="+mn-lt"/>
            </a:endParaRPr>
          </a:p>
        </p:txBody>
      </p:sp>
      <p:sp>
        <p:nvSpPr>
          <p:cNvPr id="2" name="Slide Number Placeholder 1"/>
          <p:cNvSpPr>
            <a:spLocks noGrp="1"/>
          </p:cNvSpPr>
          <p:nvPr>
            <p:ph type="sldNum" sz="quarter" idx="12"/>
          </p:nvPr>
        </p:nvSpPr>
        <p:spPr>
          <a:xfrm>
            <a:off x="10469880" y="320040"/>
            <a:ext cx="914400" cy="320040"/>
          </a:xfrm>
        </p:spPr>
        <p:txBody>
          <a:bodyPr>
            <a:normAutofit/>
          </a:bodyPr>
          <a:lstStyle/>
          <a:p>
            <a:pPr>
              <a:spcAft>
                <a:spcPts val="600"/>
              </a:spcAft>
            </a:pPr>
            <a:fld id="{D7E63A33-8271-4DD0-9C48-789913D7C115}" type="slidenum">
              <a:rPr lang="en-US" smtClean="0"/>
              <a:pPr>
                <a:spcAft>
                  <a:spcPts val="600"/>
                </a:spcAft>
              </a:pPr>
              <a:t>6</a:t>
            </a:fld>
            <a:endParaRPr lang="en-US"/>
          </a:p>
        </p:txBody>
      </p:sp>
      <p:cxnSp>
        <p:nvCxnSpPr>
          <p:cNvPr id="39" name="Straight Connector 38">
            <a:extLst>
              <a:ext uri="{FF2B5EF4-FFF2-40B4-BE49-F238E27FC236}">
                <a16:creationId xmlns:a16="http://schemas.microsoft.com/office/drawing/2014/main" id="{3E2D009B-70F6-4703-A06F-6829E40A11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52263" y="1200150"/>
            <a:ext cx="0" cy="3543972"/>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7" name="Content Placeholder 6"/>
          <p:cNvSpPr>
            <a:spLocks noGrp="1"/>
          </p:cNvSpPr>
          <p:nvPr>
            <p:ph idx="1"/>
          </p:nvPr>
        </p:nvSpPr>
        <p:spPr>
          <a:xfrm>
            <a:off x="4822826" y="-14287"/>
            <a:ext cx="6770686" cy="5667691"/>
          </a:xfrm>
        </p:spPr>
        <p:txBody>
          <a:bodyPr anchor="ctr">
            <a:normAutofit/>
          </a:bodyPr>
          <a:lstStyle/>
          <a:p>
            <a:pPr marL="109728" indent="0">
              <a:buNone/>
            </a:pPr>
            <a:r>
              <a:rPr lang="en-GB" altLang="en-US" sz="3200" dirty="0">
                <a:cs typeface="Arial" panose="020B0604020202020204" pitchFamily="34" charset="0"/>
              </a:rPr>
              <a:t>Portage is a Home Visiting Educational Service for pre-school children with Special Educational Needs and Disabilities (SEND) and their families</a:t>
            </a:r>
          </a:p>
          <a:p>
            <a:pPr marL="109728" indent="0">
              <a:buNone/>
            </a:pPr>
            <a:endParaRPr lang="en-GB" altLang="en-US" sz="3200" dirty="0">
              <a:cs typeface="Arial" panose="020B0604020202020204" pitchFamily="34" charset="0"/>
            </a:endParaRPr>
          </a:p>
          <a:p>
            <a:pPr marL="109728" indent="0">
              <a:buNone/>
            </a:pPr>
            <a:r>
              <a:rPr lang="en-GB" altLang="en-US" sz="3200" dirty="0">
                <a:cs typeface="Arial" panose="020B0604020202020204" pitchFamily="34" charset="0"/>
              </a:rPr>
              <a:t>Portage Principles and the Portage Model are also used within a range of settings</a:t>
            </a:r>
          </a:p>
        </p:txBody>
      </p:sp>
    </p:spTree>
    <p:extLst>
      <p:ext uri="{BB962C8B-B14F-4D97-AF65-F5344CB8AC3E}">
        <p14:creationId xmlns:p14="http://schemas.microsoft.com/office/powerpoint/2010/main" val="100705472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GB" dirty="0">
                <a:latin typeface="Arial" panose="020B0604020202020204" pitchFamily="34" charset="0"/>
                <a:cs typeface="Arial" panose="020B0604020202020204" pitchFamily="34" charset="0"/>
              </a:rPr>
              <a:t>Models of Portage Practice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9825341"/>
              </p:ext>
            </p:extLst>
          </p:nvPr>
        </p:nvGraphicFramePr>
        <p:xfrm>
          <a:off x="1991544" y="1196752"/>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7</a:t>
            </a:fld>
            <a:endParaRPr lang="en-US">
              <a:solidFill>
                <a:prstClr val="black"/>
              </a:solidFill>
            </a:endParaRP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42077" y="5722714"/>
            <a:ext cx="1195848" cy="633636"/>
          </a:xfrm>
          <a:prstGeom prst="rect">
            <a:avLst/>
          </a:prstGeom>
        </p:spPr>
      </p:pic>
    </p:spTree>
    <p:extLst>
      <p:ext uri="{BB962C8B-B14F-4D97-AF65-F5344CB8AC3E}">
        <p14:creationId xmlns:p14="http://schemas.microsoft.com/office/powerpoint/2010/main" val="37702718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 name="Rectangle 48">
            <a:extLst>
              <a:ext uri="{FF2B5EF4-FFF2-40B4-BE49-F238E27FC236}">
                <a16:creationId xmlns:a16="http://schemas.microsoft.com/office/drawing/2014/main" id="{2CB962CF-61A3-4EF9-94F6-7C59B03295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556337"/>
            <a:ext cx="6797405" cy="1651404"/>
          </a:xfrm>
        </p:spPr>
        <p:txBody>
          <a:bodyPr>
            <a:normAutofit/>
          </a:bodyPr>
          <a:lstStyle/>
          <a:p>
            <a:r>
              <a:rPr lang="en-GB" sz="4000"/>
              <a:t>Portage Aims</a:t>
            </a:r>
          </a:p>
        </p:txBody>
      </p:sp>
      <p:sp>
        <p:nvSpPr>
          <p:cNvPr id="7" name="Content Placeholder 6"/>
          <p:cNvSpPr>
            <a:spLocks noGrp="1"/>
          </p:cNvSpPr>
          <p:nvPr>
            <p:ph idx="1"/>
          </p:nvPr>
        </p:nvSpPr>
        <p:spPr>
          <a:xfrm>
            <a:off x="838200" y="2401330"/>
            <a:ext cx="6797405" cy="3719384"/>
          </a:xfrm>
        </p:spPr>
        <p:txBody>
          <a:bodyPr>
            <a:normAutofit/>
          </a:bodyPr>
          <a:lstStyle/>
          <a:p>
            <a:pPr>
              <a:buSzPct val="120000"/>
              <a:buFont typeface="Lucida Sans Unicode" panose="020B0602030504020204" pitchFamily="34" charset="0"/>
              <a:buChar char="‣"/>
            </a:pPr>
            <a:r>
              <a:rPr lang="en-GB" altLang="en-US" sz="2000" dirty="0"/>
              <a:t>To help children with SEND and their families:</a:t>
            </a:r>
          </a:p>
          <a:p>
            <a:pPr lvl="1">
              <a:buFont typeface="Arial" panose="020B0604020202020204" pitchFamily="34" charset="0"/>
              <a:buChar char="•"/>
            </a:pPr>
            <a:r>
              <a:rPr lang="en-GB" altLang="en-US" sz="2000" dirty="0"/>
              <a:t> learn together</a:t>
            </a:r>
          </a:p>
          <a:p>
            <a:pPr lvl="1">
              <a:buFont typeface="Arial" panose="020B0604020202020204" pitchFamily="34" charset="0"/>
              <a:buChar char="•"/>
            </a:pPr>
            <a:r>
              <a:rPr lang="en-GB" altLang="en-US" sz="2000" dirty="0"/>
              <a:t> play together </a:t>
            </a:r>
          </a:p>
          <a:p>
            <a:pPr lvl="1">
              <a:buFont typeface="Arial" panose="020B0604020202020204" pitchFamily="34" charset="0"/>
              <a:buChar char="•"/>
            </a:pPr>
            <a:r>
              <a:rPr lang="en-GB" altLang="en-US" sz="2000" dirty="0"/>
              <a:t> participate and be included in their  community</a:t>
            </a:r>
          </a:p>
          <a:p>
            <a:pPr>
              <a:buSzPct val="120000"/>
              <a:buFont typeface="Lucida Sans Unicode" panose="020B0602030504020204" pitchFamily="34" charset="0"/>
              <a:buChar char="‣"/>
            </a:pPr>
            <a:r>
              <a:rPr lang="en-GB" altLang="en-US" sz="2000" dirty="0"/>
              <a:t>To help minimise the barriers confronting families</a:t>
            </a:r>
          </a:p>
          <a:p>
            <a:pPr>
              <a:buSzPct val="120000"/>
              <a:buFont typeface="Lucida Sans Unicode" panose="020B0602030504020204" pitchFamily="34" charset="0"/>
              <a:buChar char="‣"/>
            </a:pPr>
            <a:r>
              <a:rPr lang="en-GB" altLang="en-US" sz="2000" dirty="0"/>
              <a:t>To support the national &amp; local development of inclusive services </a:t>
            </a:r>
            <a:endParaRPr lang="en-US" altLang="en-US" sz="2000" dirty="0"/>
          </a:p>
          <a:p>
            <a:endParaRPr lang="en-GB" sz="2000"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1843"/>
          <a:stretch/>
        </p:blipFill>
        <p:spPr>
          <a:xfrm>
            <a:off x="8800441" y="168168"/>
            <a:ext cx="2389853" cy="3168155"/>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85529" y="4446636"/>
            <a:ext cx="2546115" cy="1449667"/>
          </a:xfrm>
          <a:prstGeom prst="rect">
            <a:avLst/>
          </a:prstGeom>
        </p:spPr>
      </p:pic>
      <p:sp>
        <p:nvSpPr>
          <p:cNvPr id="2" name="Slide Number Placeholder 1"/>
          <p:cNvSpPr>
            <a:spLocks noGrp="1"/>
          </p:cNvSpPr>
          <p:nvPr>
            <p:ph type="sldNum" sz="quarter" idx="12"/>
          </p:nvPr>
        </p:nvSpPr>
        <p:spPr>
          <a:xfrm>
            <a:off x="8610600" y="6356350"/>
            <a:ext cx="2743200" cy="365125"/>
          </a:xfrm>
        </p:spPr>
        <p:txBody>
          <a:bodyPr>
            <a:normAutofit/>
          </a:bodyPr>
          <a:lstStyle/>
          <a:p>
            <a:pPr>
              <a:spcAft>
                <a:spcPts val="600"/>
              </a:spcAft>
            </a:pPr>
            <a:fld id="{D7E63A33-8271-4DD0-9C48-789913D7C115}" type="slidenum">
              <a:rPr lang="en-US"/>
              <a:pPr>
                <a:spcAft>
                  <a:spcPts val="600"/>
                </a:spcAft>
              </a:pPr>
              <a:t>8</a:t>
            </a:fld>
            <a:endParaRPr lang="en-US"/>
          </a:p>
        </p:txBody>
      </p:sp>
    </p:spTree>
    <p:extLst>
      <p:ext uri="{BB962C8B-B14F-4D97-AF65-F5344CB8AC3E}">
        <p14:creationId xmlns:p14="http://schemas.microsoft.com/office/powerpoint/2010/main" val="20064869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7"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581892" y="675066"/>
            <a:ext cx="8811490" cy="1325563"/>
          </a:xfrm>
        </p:spPr>
        <p:txBody>
          <a:bodyPr vert="horz" lIns="91440" tIns="45720" rIns="91440" bIns="45720" rtlCol="0" anchor="ctr">
            <a:normAutofit/>
          </a:bodyPr>
          <a:lstStyle/>
          <a:p>
            <a:r>
              <a:rPr lang="en-US" kern="1200" dirty="0">
                <a:solidFill>
                  <a:schemeClr val="tx1"/>
                </a:solidFill>
                <a:latin typeface="+mn-lt"/>
                <a:cs typeface="Arial" panose="020B0604020202020204" pitchFamily="34" charset="0"/>
              </a:rPr>
              <a:t>National Portage Association</a:t>
            </a:r>
          </a:p>
        </p:txBody>
      </p:sp>
      <p:sp>
        <p:nvSpPr>
          <p:cNvPr id="6" name="Content Placeholder 5"/>
          <p:cNvSpPr>
            <a:spLocks noGrp="1"/>
          </p:cNvSpPr>
          <p:nvPr>
            <p:ph sz="half" idx="1"/>
          </p:nvPr>
        </p:nvSpPr>
        <p:spPr>
          <a:xfrm>
            <a:off x="409903" y="1781299"/>
            <a:ext cx="8505497" cy="4940176"/>
          </a:xfrm>
        </p:spPr>
        <p:txBody>
          <a:bodyPr vert="horz" lIns="91440" tIns="45720" rIns="91440" bIns="45720" rtlCol="0" anchor="ctr">
            <a:normAutofit/>
          </a:bodyPr>
          <a:lstStyle/>
          <a:p>
            <a:endParaRPr lang="en-US" sz="2200" dirty="0"/>
          </a:p>
          <a:p>
            <a:pPr marL="0" indent="0" algn="just">
              <a:buNone/>
            </a:pPr>
            <a:r>
              <a:rPr lang="en-US" sz="3200" dirty="0">
                <a:cs typeface="Arial" panose="020B0604020202020204" pitchFamily="34" charset="0"/>
              </a:rPr>
              <a:t>Improving the learning of young children with disabilities and the skills of their parents, through providing quality training and support for Portage Practitioners and the  Early Years Workforce </a:t>
            </a:r>
          </a:p>
          <a:p>
            <a:pPr algn="ctr"/>
            <a:endParaRPr lang="en-US" sz="3200" i="1" dirty="0">
              <a:cs typeface="Arial" panose="020B0604020202020204" pitchFamily="34" charset="0"/>
            </a:endParaRPr>
          </a:p>
          <a:p>
            <a:pPr marL="0" indent="0" algn="just">
              <a:buNone/>
            </a:pPr>
            <a:r>
              <a:rPr lang="en-US" sz="2200" i="1" dirty="0"/>
              <a:t>National Portage Association Mission Statement</a:t>
            </a:r>
          </a:p>
          <a:p>
            <a:pPr marL="0" indent="0">
              <a:buNone/>
            </a:pPr>
            <a:endParaRPr lang="en-US" sz="2200" dirty="0"/>
          </a:p>
          <a:p>
            <a:pPr marL="0" indent="0" algn="ctr">
              <a:buNone/>
            </a:pPr>
            <a:r>
              <a:rPr lang="en-US" sz="3600"/>
              <a:t>www.portage.org.uk</a:t>
            </a:r>
            <a:endParaRPr lang="en-US" sz="2200" dirty="0"/>
          </a:p>
        </p:txBody>
      </p:sp>
      <p:sp>
        <p:nvSpPr>
          <p:cNvPr id="13" name="Rectangle 12">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a:noFill/>
        </p:spPr>
      </p:pic>
      <p:sp>
        <p:nvSpPr>
          <p:cNvPr id="2" name="Slide Number Placeholder 1"/>
          <p:cNvSpPr>
            <a:spLocks noGrp="1"/>
          </p:cNvSpPr>
          <p:nvPr>
            <p:ph type="sldNum" sz="quarter" idx="12"/>
          </p:nvPr>
        </p:nvSpPr>
        <p:spPr>
          <a:xfrm>
            <a:off x="10341428" y="6356350"/>
            <a:ext cx="1012371" cy="365125"/>
          </a:xfrm>
        </p:spPr>
        <p:txBody>
          <a:bodyPr vert="horz" lIns="91440" tIns="45720" rIns="91440" bIns="45720" rtlCol="0" anchor="ctr">
            <a:normAutofit/>
          </a:bodyPr>
          <a:lstStyle/>
          <a:p>
            <a:pPr>
              <a:spcAft>
                <a:spcPts val="600"/>
              </a:spcAft>
            </a:pPr>
            <a:fld id="{D7E63A33-8271-4DD0-9C48-789913D7C115}" type="slidenum">
              <a:rPr lang="en-US">
                <a:solidFill>
                  <a:srgbClr val="FFFFFF"/>
                </a:solidFill>
              </a:rPr>
              <a:pPr>
                <a:spcAft>
                  <a:spcPts val="600"/>
                </a:spcAft>
              </a:pPr>
              <a:t>9</a:t>
            </a:fld>
            <a:endParaRPr lang="en-US">
              <a:solidFill>
                <a:srgbClr val="FFFFFF"/>
              </a:solidFill>
            </a:endParaRPr>
          </a:p>
        </p:txBody>
      </p:sp>
    </p:spTree>
    <p:extLst>
      <p:ext uri="{BB962C8B-B14F-4D97-AF65-F5344CB8AC3E}">
        <p14:creationId xmlns:p14="http://schemas.microsoft.com/office/powerpoint/2010/main" val="42321662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8A310E-E873-B770-F28E-85A1BB361012}"/>
              </a:ext>
            </a:extLst>
          </p:cNvPr>
          <p:cNvSpPr>
            <a:spLocks noGrp="1"/>
          </p:cNvSpPr>
          <p:nvPr>
            <p:ph type="title"/>
          </p:nvPr>
        </p:nvSpPr>
        <p:spPr>
          <a:xfrm>
            <a:off x="5105401" y="489509"/>
            <a:ext cx="6245996" cy="1034492"/>
          </a:xfrm>
        </p:spPr>
        <p:txBody>
          <a:bodyPr vert="horz" lIns="91440" tIns="45720" rIns="91440" bIns="45720" rtlCol="0" anchor="b">
            <a:normAutofit/>
          </a:bodyPr>
          <a:lstStyle/>
          <a:p>
            <a:pPr algn="ctr"/>
            <a:r>
              <a:rPr lang="en-US" sz="4000" kern="1200" dirty="0">
                <a:solidFill>
                  <a:schemeClr val="tx1"/>
                </a:solidFill>
                <a:latin typeface="+mj-lt"/>
                <a:ea typeface="+mj-ea"/>
                <a:cs typeface="+mj-cs"/>
              </a:rPr>
              <a:t>Referrals to Portage</a:t>
            </a:r>
          </a:p>
        </p:txBody>
      </p:sp>
      <p:pic>
        <p:nvPicPr>
          <p:cNvPr id="7" name="Content Placeholder 6">
            <a:extLst>
              <a:ext uri="{FF2B5EF4-FFF2-40B4-BE49-F238E27FC236}">
                <a16:creationId xmlns:a16="http://schemas.microsoft.com/office/drawing/2014/main" id="{386F2766-416E-209F-53D7-97389108666B}"/>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1068130" y="2109677"/>
            <a:ext cx="3876165" cy="2206950"/>
          </a:xfrm>
          <a:prstGeom prst="rect">
            <a:avLst/>
          </a:prstGeom>
        </p:spPr>
      </p:pic>
      <p:graphicFrame>
        <p:nvGraphicFramePr>
          <p:cNvPr id="18" name="Content Placeholder 2">
            <a:extLst>
              <a:ext uri="{FF2B5EF4-FFF2-40B4-BE49-F238E27FC236}">
                <a16:creationId xmlns:a16="http://schemas.microsoft.com/office/drawing/2014/main" id="{B0BF0078-2134-EAD0-E98A-3666FB1E519F}"/>
              </a:ext>
            </a:extLst>
          </p:cNvPr>
          <p:cNvGraphicFramePr>
            <a:graphicFrameLocks noGrp="1"/>
          </p:cNvGraphicFramePr>
          <p:nvPr>
            <p:ph sz="half" idx="1"/>
          </p:nvPr>
        </p:nvGraphicFramePr>
        <p:xfrm>
          <a:off x="5105400" y="1737360"/>
          <a:ext cx="6598919" cy="43891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Rectangle 13">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40812E5E-DD7C-BC9E-566C-2832E8393843}"/>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spcAft>
                <a:spcPts val="600"/>
              </a:spcAft>
            </a:pPr>
            <a:fld id="{D7E63A33-8271-4DD0-9C48-789913D7C115}" type="slidenum">
              <a:rPr lang="en-US" sz="1100">
                <a:solidFill>
                  <a:srgbClr val="FFFFFF"/>
                </a:solidFill>
              </a:rPr>
              <a:pPr>
                <a:spcAft>
                  <a:spcPts val="600"/>
                </a:spcAft>
              </a:pPr>
              <a:t>10</a:t>
            </a:fld>
            <a:endParaRPr lang="en-US" sz="1100">
              <a:solidFill>
                <a:srgbClr val="FFFFFF"/>
              </a:solidFill>
            </a:endParaRPr>
          </a:p>
        </p:txBody>
      </p:sp>
    </p:spTree>
    <p:extLst>
      <p:ext uri="{BB962C8B-B14F-4D97-AF65-F5344CB8AC3E}">
        <p14:creationId xmlns:p14="http://schemas.microsoft.com/office/powerpoint/2010/main" val="2502048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98A7FDC-4EBF-1CF2-8427-1FFDCD58D0FE}"/>
              </a:ext>
            </a:extLst>
          </p:cNvPr>
          <p:cNvSpPr>
            <a:spLocks noGrp="1"/>
          </p:cNvSpPr>
          <p:nvPr>
            <p:ph type="title"/>
          </p:nvPr>
        </p:nvSpPr>
        <p:spPr>
          <a:xfrm>
            <a:off x="524741" y="620392"/>
            <a:ext cx="3808268" cy="5504688"/>
          </a:xfrm>
        </p:spPr>
        <p:txBody>
          <a:bodyPr>
            <a:normAutofit/>
          </a:bodyPr>
          <a:lstStyle/>
          <a:p>
            <a:r>
              <a:rPr lang="en-GB" sz="6000" b="1">
                <a:solidFill>
                  <a:schemeClr val="bg1"/>
                </a:solidFill>
                <a:latin typeface="Arial" panose="020B0604020202020204" pitchFamily="34" charset="0"/>
                <a:cs typeface="Arial" panose="020B0604020202020204" pitchFamily="34" charset="0"/>
              </a:rPr>
              <a:t>Essential Elements of a Portage Session</a:t>
            </a:r>
          </a:p>
        </p:txBody>
      </p:sp>
      <p:sp>
        <p:nvSpPr>
          <p:cNvPr id="7" name="Slide Number Placeholder 6">
            <a:extLst>
              <a:ext uri="{FF2B5EF4-FFF2-40B4-BE49-F238E27FC236}">
                <a16:creationId xmlns:a16="http://schemas.microsoft.com/office/drawing/2014/main" id="{48F84AC4-581C-3B06-4468-FE4E026A5057}"/>
              </a:ext>
            </a:extLst>
          </p:cNvPr>
          <p:cNvSpPr>
            <a:spLocks noGrp="1"/>
          </p:cNvSpPr>
          <p:nvPr>
            <p:ph type="sldNum" sz="quarter" idx="12"/>
          </p:nvPr>
        </p:nvSpPr>
        <p:spPr>
          <a:xfrm>
            <a:off x="8610600" y="6356350"/>
            <a:ext cx="2743200" cy="365125"/>
          </a:xfrm>
        </p:spPr>
        <p:txBody>
          <a:bodyPr>
            <a:normAutofit/>
          </a:bodyPr>
          <a:lstStyle/>
          <a:p>
            <a:pPr>
              <a:spcAft>
                <a:spcPts val="600"/>
              </a:spcAft>
            </a:pPr>
            <a:fld id="{D7E63A33-8271-4DD0-9C48-789913D7C115}" type="slidenum">
              <a:rPr lang="en-US" smtClean="0"/>
              <a:pPr>
                <a:spcAft>
                  <a:spcPts val="600"/>
                </a:spcAft>
              </a:pPr>
              <a:t>11</a:t>
            </a:fld>
            <a:endParaRPr lang="en-US"/>
          </a:p>
        </p:txBody>
      </p:sp>
      <p:pic>
        <p:nvPicPr>
          <p:cNvPr id="5" name="Picture 4">
            <a:extLst>
              <a:ext uri="{FF2B5EF4-FFF2-40B4-BE49-F238E27FC236}">
                <a16:creationId xmlns:a16="http://schemas.microsoft.com/office/drawing/2014/main" id="{34DF44D5-76E1-249F-B164-6812861E05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12829" y="6200849"/>
            <a:ext cx="914400" cy="520626"/>
          </a:xfrm>
          <a:prstGeom prst="rect">
            <a:avLst/>
          </a:prstGeom>
        </p:spPr>
      </p:pic>
      <p:graphicFrame>
        <p:nvGraphicFramePr>
          <p:cNvPr id="10" name="Content Placeholder 2">
            <a:extLst>
              <a:ext uri="{FF2B5EF4-FFF2-40B4-BE49-F238E27FC236}">
                <a16:creationId xmlns:a16="http://schemas.microsoft.com/office/drawing/2014/main" id="{8BC57AF7-1276-616B-2E4E-3B4EAF954C8A}"/>
              </a:ext>
            </a:extLst>
          </p:cNvPr>
          <p:cNvGraphicFramePr>
            <a:graphicFrameLocks noGrp="1"/>
          </p:cNvGraphicFramePr>
          <p:nvPr>
            <p:ph idx="1"/>
            <p:extLst>
              <p:ext uri="{D42A27DB-BD31-4B8C-83A1-F6EECF244321}">
                <p14:modId xmlns:p14="http://schemas.microsoft.com/office/powerpoint/2010/main" val="3665747768"/>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34750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4FC0C-2509-26A3-EADE-7A7F94F255EA}"/>
              </a:ext>
            </a:extLst>
          </p:cNvPr>
          <p:cNvSpPr>
            <a:spLocks noGrp="1"/>
          </p:cNvSpPr>
          <p:nvPr>
            <p:ph type="title"/>
          </p:nvPr>
        </p:nvSpPr>
        <p:spPr>
          <a:xfrm>
            <a:off x="1136428" y="627564"/>
            <a:ext cx="7474172" cy="1325563"/>
          </a:xfrm>
        </p:spPr>
        <p:txBody>
          <a:bodyPr>
            <a:normAutofit/>
          </a:bodyPr>
          <a:lstStyle/>
          <a:p>
            <a:r>
              <a:rPr lang="en-GB" dirty="0">
                <a:latin typeface="+mn-lt"/>
                <a:cs typeface="Arial" panose="020B0604020202020204" pitchFamily="34" charset="0"/>
              </a:rPr>
              <a:t>Portage Principles</a:t>
            </a:r>
          </a:p>
        </p:txBody>
      </p:sp>
      <p:sp>
        <p:nvSpPr>
          <p:cNvPr id="3" name="Content Placeholder 2">
            <a:extLst>
              <a:ext uri="{FF2B5EF4-FFF2-40B4-BE49-F238E27FC236}">
                <a16:creationId xmlns:a16="http://schemas.microsoft.com/office/drawing/2014/main" id="{FD6EE0D3-FAF7-0792-6198-7419EE5E72DC}"/>
              </a:ext>
            </a:extLst>
          </p:cNvPr>
          <p:cNvSpPr>
            <a:spLocks noGrp="1"/>
          </p:cNvSpPr>
          <p:nvPr>
            <p:ph idx="1"/>
          </p:nvPr>
        </p:nvSpPr>
        <p:spPr>
          <a:xfrm>
            <a:off x="797386" y="1953127"/>
            <a:ext cx="7372836" cy="4904873"/>
          </a:xfrm>
        </p:spPr>
        <p:txBody>
          <a:bodyPr anchor="ctr">
            <a:normAutofit/>
          </a:bodyPr>
          <a:lstStyle/>
          <a:p>
            <a:pPr marL="0" indent="0">
              <a:buNone/>
            </a:pPr>
            <a:endParaRPr lang="en-GB" sz="2400" dirty="0"/>
          </a:p>
          <a:p>
            <a:endParaRPr lang="en-GB" sz="2400" dirty="0"/>
          </a:p>
          <a:p>
            <a:r>
              <a:rPr lang="en-GB" sz="3200" dirty="0">
                <a:cs typeface="Arial" panose="020B0604020202020204" pitchFamily="34" charset="0"/>
              </a:rPr>
              <a:t>Partnership</a:t>
            </a:r>
          </a:p>
          <a:p>
            <a:pPr marL="0" indent="0">
              <a:buNone/>
            </a:pPr>
            <a:endParaRPr lang="en-GB" sz="3200" dirty="0">
              <a:cs typeface="Arial" panose="020B0604020202020204" pitchFamily="34" charset="0"/>
            </a:endParaRPr>
          </a:p>
          <a:p>
            <a:r>
              <a:rPr lang="en-GB" sz="3200" dirty="0">
                <a:cs typeface="Arial" panose="020B0604020202020204" pitchFamily="34" charset="0"/>
              </a:rPr>
              <a:t>Supporting</a:t>
            </a:r>
          </a:p>
          <a:p>
            <a:endParaRPr lang="en-GB" sz="3200" dirty="0">
              <a:cs typeface="Arial" panose="020B0604020202020204" pitchFamily="34" charset="0"/>
            </a:endParaRPr>
          </a:p>
          <a:p>
            <a:r>
              <a:rPr lang="en-GB" sz="3200" dirty="0">
                <a:cs typeface="Arial" panose="020B0604020202020204" pitchFamily="34" charset="0"/>
              </a:rPr>
              <a:t>Practical, immediate, relevant</a:t>
            </a:r>
          </a:p>
          <a:p>
            <a:pPr marL="0" indent="0">
              <a:buNone/>
            </a:pPr>
            <a:endParaRPr lang="en-GB" sz="3200" dirty="0">
              <a:cs typeface="Arial" panose="020B0604020202020204" pitchFamily="34" charset="0"/>
            </a:endParaRPr>
          </a:p>
          <a:p>
            <a:r>
              <a:rPr lang="en-GB" sz="3200" dirty="0">
                <a:cs typeface="Arial" panose="020B0604020202020204" pitchFamily="34" charset="0"/>
              </a:rPr>
              <a:t>Whole child, family and community</a:t>
            </a:r>
          </a:p>
          <a:p>
            <a:endParaRPr lang="en-GB" sz="3200" dirty="0">
              <a:latin typeface="Arial" panose="020B0604020202020204" pitchFamily="34" charset="0"/>
              <a:cs typeface="Arial" panose="020B0604020202020204" pitchFamily="34" charset="0"/>
            </a:endParaRPr>
          </a:p>
          <a:p>
            <a:endParaRPr lang="en-GB" sz="3200" dirty="0">
              <a:latin typeface="Arial" panose="020B0604020202020204" pitchFamily="34" charset="0"/>
              <a:cs typeface="Arial" panose="020B0604020202020204" pitchFamily="34" charset="0"/>
            </a:endParaRPr>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05BF5E5-01BF-E691-EE10-670A198DB8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804322FE-4ABF-98D9-69A4-306B15231925}"/>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12</a:t>
            </a:fld>
            <a:endParaRPr lang="en-US">
              <a:solidFill>
                <a:srgbClr val="FFFFFF"/>
              </a:solidFill>
            </a:endParaRPr>
          </a:p>
        </p:txBody>
      </p:sp>
    </p:spTree>
    <p:extLst>
      <p:ext uri="{BB962C8B-B14F-4D97-AF65-F5344CB8AC3E}">
        <p14:creationId xmlns:p14="http://schemas.microsoft.com/office/powerpoint/2010/main" val="12283388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9EF10-797A-8087-C140-9333C0A264E2}"/>
              </a:ext>
            </a:extLst>
          </p:cNvPr>
          <p:cNvSpPr>
            <a:spLocks noGrp="1"/>
          </p:cNvSpPr>
          <p:nvPr>
            <p:ph type="title"/>
          </p:nvPr>
        </p:nvSpPr>
        <p:spPr>
          <a:xfrm>
            <a:off x="1136429" y="675065"/>
            <a:ext cx="7474172" cy="1325563"/>
          </a:xfrm>
        </p:spPr>
        <p:txBody>
          <a:bodyPr>
            <a:normAutofit/>
          </a:bodyPr>
          <a:lstStyle/>
          <a:p>
            <a:r>
              <a:rPr lang="en-GB" dirty="0">
                <a:latin typeface="+mn-lt"/>
                <a:cs typeface="Arial" panose="020B0604020202020204" pitchFamily="34" charset="0"/>
              </a:rPr>
              <a:t>Portage Principles</a:t>
            </a:r>
          </a:p>
        </p:txBody>
      </p:sp>
      <p:sp>
        <p:nvSpPr>
          <p:cNvPr id="3" name="Content Placeholder 2">
            <a:extLst>
              <a:ext uri="{FF2B5EF4-FFF2-40B4-BE49-F238E27FC236}">
                <a16:creationId xmlns:a16="http://schemas.microsoft.com/office/drawing/2014/main" id="{F1491488-3955-51A5-6AF8-97F3AF14347D}"/>
              </a:ext>
            </a:extLst>
          </p:cNvPr>
          <p:cNvSpPr>
            <a:spLocks noGrp="1"/>
          </p:cNvSpPr>
          <p:nvPr>
            <p:ph idx="1"/>
          </p:nvPr>
        </p:nvSpPr>
        <p:spPr>
          <a:xfrm>
            <a:off x="755429" y="1650669"/>
            <a:ext cx="7474171" cy="4705681"/>
          </a:xfrm>
        </p:spPr>
        <p:txBody>
          <a:bodyPr anchor="ctr">
            <a:normAutofit lnSpcReduction="10000"/>
          </a:bodyPr>
          <a:lstStyle/>
          <a:p>
            <a:endParaRPr lang="en-GB" sz="2400" dirty="0">
              <a:latin typeface="Arial" panose="020B0604020202020204" pitchFamily="34" charset="0"/>
              <a:cs typeface="Arial" panose="020B0604020202020204" pitchFamily="34" charset="0"/>
            </a:endParaRPr>
          </a:p>
          <a:p>
            <a:endParaRPr lang="en-GB" sz="2400" dirty="0">
              <a:latin typeface="Arial" panose="020B0604020202020204" pitchFamily="34" charset="0"/>
              <a:cs typeface="Arial" panose="020B0604020202020204" pitchFamily="34" charset="0"/>
            </a:endParaRPr>
          </a:p>
          <a:p>
            <a:r>
              <a:rPr lang="en-GB" sz="3200" dirty="0">
                <a:cs typeface="Arial" panose="020B0604020202020204" pitchFamily="34" charset="0"/>
              </a:rPr>
              <a:t>Celebrating diversity</a:t>
            </a:r>
          </a:p>
          <a:p>
            <a:endParaRPr lang="en-GB" sz="3200" dirty="0">
              <a:cs typeface="Arial" panose="020B0604020202020204" pitchFamily="34" charset="0"/>
            </a:endParaRPr>
          </a:p>
          <a:p>
            <a:r>
              <a:rPr lang="en-GB" sz="3200" dirty="0">
                <a:cs typeface="Arial" panose="020B0604020202020204" pitchFamily="34" charset="0"/>
              </a:rPr>
              <a:t>Inclusion</a:t>
            </a:r>
          </a:p>
          <a:p>
            <a:endParaRPr lang="en-GB" sz="3200" dirty="0">
              <a:cs typeface="Arial" panose="020B0604020202020204" pitchFamily="34" charset="0"/>
            </a:endParaRPr>
          </a:p>
          <a:p>
            <a:r>
              <a:rPr lang="en-GB" sz="3200" dirty="0">
                <a:cs typeface="Arial" panose="020B0604020202020204" pitchFamily="34" charset="0"/>
              </a:rPr>
              <a:t>Enabling</a:t>
            </a:r>
          </a:p>
          <a:p>
            <a:endParaRPr lang="en-GB" sz="3200" dirty="0">
              <a:cs typeface="Arial" panose="020B0604020202020204" pitchFamily="34" charset="0"/>
            </a:endParaRPr>
          </a:p>
          <a:p>
            <a:r>
              <a:rPr lang="en-GB" sz="3200" dirty="0">
                <a:cs typeface="Arial" panose="020B0604020202020204" pitchFamily="34" charset="0"/>
              </a:rPr>
              <a:t>Generalising skills</a:t>
            </a:r>
          </a:p>
          <a:p>
            <a:endParaRPr lang="en-GB" sz="2400" dirty="0">
              <a:latin typeface="Arial" panose="020B0604020202020204" pitchFamily="34" charset="0"/>
              <a:cs typeface="Arial" panose="020B0604020202020204" pitchFamily="34" charset="0"/>
            </a:endParaRPr>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E7B024B-A606-F6AC-5351-A559619E1A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7639AD2D-AF5D-E5BC-C204-5EF3903E0DBF}"/>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13</a:t>
            </a:fld>
            <a:endParaRPr lang="en-US">
              <a:solidFill>
                <a:srgbClr val="FFFFFF"/>
              </a:solidFill>
            </a:endParaRPr>
          </a:p>
        </p:txBody>
      </p:sp>
    </p:spTree>
    <p:extLst>
      <p:ext uri="{BB962C8B-B14F-4D97-AF65-F5344CB8AC3E}">
        <p14:creationId xmlns:p14="http://schemas.microsoft.com/office/powerpoint/2010/main" val="424368109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325CD-FE88-7C99-6FD0-F81E98EB01E4}"/>
              </a:ext>
            </a:extLst>
          </p:cNvPr>
          <p:cNvSpPr>
            <a:spLocks noGrp="1"/>
          </p:cNvSpPr>
          <p:nvPr>
            <p:ph type="title"/>
          </p:nvPr>
        </p:nvSpPr>
        <p:spPr>
          <a:xfrm>
            <a:off x="1136428" y="627564"/>
            <a:ext cx="7474172" cy="1325563"/>
          </a:xfrm>
        </p:spPr>
        <p:txBody>
          <a:bodyPr>
            <a:normAutofit/>
          </a:bodyPr>
          <a:lstStyle/>
          <a:p>
            <a:r>
              <a:rPr lang="en-GB" dirty="0">
                <a:latin typeface="+mn-lt"/>
                <a:cs typeface="Arial" panose="020B0604020202020204" pitchFamily="34" charset="0"/>
              </a:rPr>
              <a:t>Portage Principles</a:t>
            </a:r>
          </a:p>
        </p:txBody>
      </p:sp>
      <p:sp>
        <p:nvSpPr>
          <p:cNvPr id="3" name="Content Placeholder 2">
            <a:extLst>
              <a:ext uri="{FF2B5EF4-FFF2-40B4-BE49-F238E27FC236}">
                <a16:creationId xmlns:a16="http://schemas.microsoft.com/office/drawing/2014/main" id="{833D9FD4-0739-2BF6-9359-BEAD94178D87}"/>
              </a:ext>
            </a:extLst>
          </p:cNvPr>
          <p:cNvSpPr>
            <a:spLocks noGrp="1"/>
          </p:cNvSpPr>
          <p:nvPr>
            <p:ph idx="1"/>
          </p:nvPr>
        </p:nvSpPr>
        <p:spPr>
          <a:xfrm>
            <a:off x="641268" y="1781299"/>
            <a:ext cx="6963028" cy="4940176"/>
          </a:xfrm>
        </p:spPr>
        <p:txBody>
          <a:bodyPr anchor="ctr">
            <a:normAutofit/>
          </a:bodyPr>
          <a:lstStyle/>
          <a:p>
            <a:r>
              <a:rPr lang="en-GB" sz="3200" dirty="0">
                <a:cs typeface="Arial" panose="020B0604020202020204" pitchFamily="34" charset="0"/>
              </a:rPr>
              <a:t>Looking forward</a:t>
            </a:r>
          </a:p>
          <a:p>
            <a:endParaRPr lang="en-GB" sz="3200" dirty="0">
              <a:cs typeface="Arial" panose="020B0604020202020204" pitchFamily="34" charset="0"/>
            </a:endParaRPr>
          </a:p>
          <a:p>
            <a:r>
              <a:rPr lang="en-GB" sz="3200" dirty="0">
                <a:cs typeface="Arial" panose="020B0604020202020204" pitchFamily="34" charset="0"/>
              </a:rPr>
              <a:t>Being positive</a:t>
            </a:r>
          </a:p>
          <a:p>
            <a:endParaRPr lang="en-GB" sz="3200" dirty="0">
              <a:cs typeface="Arial" panose="020B0604020202020204" pitchFamily="34" charset="0"/>
            </a:endParaRPr>
          </a:p>
          <a:p>
            <a:r>
              <a:rPr lang="en-GB" sz="3200" dirty="0">
                <a:cs typeface="Arial" panose="020B0604020202020204" pitchFamily="34" charset="0"/>
              </a:rPr>
              <a:t>Celebrating success</a:t>
            </a:r>
          </a:p>
          <a:p>
            <a:endParaRPr lang="en-GB" sz="3200" dirty="0">
              <a:cs typeface="Arial" panose="020B0604020202020204" pitchFamily="34" charset="0"/>
            </a:endParaRPr>
          </a:p>
          <a:p>
            <a:r>
              <a:rPr lang="en-GB" sz="3200" dirty="0">
                <a:cs typeface="Arial" panose="020B0604020202020204" pitchFamily="34" charset="0"/>
              </a:rPr>
              <a:t>Small steps</a:t>
            </a:r>
          </a:p>
          <a:p>
            <a:endParaRPr lang="en-GB" sz="2400" dirty="0"/>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D8CB192-993A-5BCF-ABC7-1B7B591E14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a:extLst>
              <a:ext uri="{FF2B5EF4-FFF2-40B4-BE49-F238E27FC236}">
                <a16:creationId xmlns:a16="http://schemas.microsoft.com/office/drawing/2014/main" id="{3B63F745-82A5-ED9C-50DB-CD64325D00B2}"/>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14</a:t>
            </a:fld>
            <a:endParaRPr lang="en-US">
              <a:solidFill>
                <a:srgbClr val="FFFFFF"/>
              </a:solidFill>
            </a:endParaRPr>
          </a:p>
        </p:txBody>
      </p:sp>
    </p:spTree>
    <p:extLst>
      <p:ext uri="{BB962C8B-B14F-4D97-AF65-F5344CB8AC3E}">
        <p14:creationId xmlns:p14="http://schemas.microsoft.com/office/powerpoint/2010/main" val="33297500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practical, immediate, relevant</a:t>
            </a:r>
          </a:p>
        </p:txBody>
      </p:sp>
      <p:sp>
        <p:nvSpPr>
          <p:cNvPr id="4" name="TextBox 3"/>
          <p:cNvSpPr txBox="1"/>
          <p:nvPr/>
        </p:nvSpPr>
        <p:spPr>
          <a:xfrm>
            <a:off x="3580988" y="2682952"/>
            <a:ext cx="4896543" cy="646331"/>
          </a:xfrm>
          <a:prstGeom prst="rect">
            <a:avLst/>
          </a:prstGeom>
          <a:noFill/>
        </p:spPr>
        <p:txBody>
          <a:bodyPr wrap="square" rtlCol="0">
            <a:spAutoFit/>
          </a:bodyPr>
          <a:lstStyle/>
          <a:p>
            <a:r>
              <a:rPr lang="en-GB" sz="3600" dirty="0"/>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partnership</a:t>
            </a:r>
          </a:p>
        </p:txBody>
      </p:sp>
      <p:sp>
        <p:nvSpPr>
          <p:cNvPr id="8" name="Oval Callout 7"/>
          <p:cNvSpPr/>
          <p:nvPr/>
        </p:nvSpPr>
        <p:spPr>
          <a:xfrm>
            <a:off x="5250312" y="1373640"/>
            <a:ext cx="2709515" cy="952337"/>
          </a:xfrm>
          <a:prstGeom prst="wedgeEllipseCallout">
            <a:avLst>
              <a:gd name="adj1" fmla="val -19015"/>
              <a:gd name="adj2" fmla="val 9002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celebrating diversity</a:t>
            </a:r>
          </a:p>
        </p:txBody>
      </p:sp>
      <p:sp>
        <p:nvSpPr>
          <p:cNvPr id="11" name="Oval Callout 10"/>
          <p:cNvSpPr/>
          <p:nvPr/>
        </p:nvSpPr>
        <p:spPr>
          <a:xfrm>
            <a:off x="8810750" y="2912277"/>
            <a:ext cx="2874745" cy="736324"/>
          </a:xfrm>
          <a:prstGeom prst="wedgeEllipseCallout">
            <a:avLst>
              <a:gd name="adj1" fmla="val -68010"/>
              <a:gd name="adj2" fmla="val -44629"/>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being positive</a:t>
            </a:r>
          </a:p>
        </p:txBody>
      </p:sp>
      <p:sp>
        <p:nvSpPr>
          <p:cNvPr id="12" name="Oval Callout 11"/>
          <p:cNvSpPr/>
          <p:nvPr/>
        </p:nvSpPr>
        <p:spPr>
          <a:xfrm>
            <a:off x="7081678" y="4017042"/>
            <a:ext cx="4896543" cy="819798"/>
          </a:xfrm>
          <a:prstGeom prst="wedgeEllipseCallout">
            <a:avLst>
              <a:gd name="adj1" fmla="val -41646"/>
              <a:gd name="adj2" fmla="val -158355"/>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looking forward</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62452850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animBg="1"/>
      <p:bldP spid="6" grpId="0" animBg="1"/>
      <p:bldP spid="7" grpId="0" animBg="1"/>
      <p:bldP spid="8" grpId="0" animBg="1"/>
      <p:bldP spid="9" grpId="0" animBg="1"/>
      <p:bldP spid="10" grpId="0" animBg="1"/>
      <p:bldP spid="11" grpId="0" animBg="1"/>
      <p:bldP spid="14" grpId="0" animBg="1"/>
      <p:bldP spid="15" grpId="0" animBg="1"/>
      <p:bldP spid="16"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dirty="0">
                <a:latin typeface="+mn-lt"/>
                <a:cs typeface="Arial" panose="020B0604020202020204" pitchFamily="34" charset="0"/>
              </a:rPr>
              <a:t>Discussion</a:t>
            </a:r>
          </a:p>
        </p:txBody>
      </p:sp>
      <p:sp>
        <p:nvSpPr>
          <p:cNvPr id="2" name="Content Placeholder 1"/>
          <p:cNvSpPr>
            <a:spLocks noGrp="1"/>
          </p:cNvSpPr>
          <p:nvPr>
            <p:ph idx="1"/>
          </p:nvPr>
        </p:nvSpPr>
        <p:spPr>
          <a:xfrm>
            <a:off x="252248" y="2278173"/>
            <a:ext cx="8663151" cy="4353855"/>
          </a:xfrm>
        </p:spPr>
        <p:txBody>
          <a:bodyPr anchor="ctr">
            <a:normAutofit/>
          </a:bodyPr>
          <a:lstStyle/>
          <a:p>
            <a:r>
              <a:rPr lang="en-GB" sz="3600" dirty="0">
                <a:cs typeface="Arial" panose="020B0604020202020204" pitchFamily="34" charset="0"/>
              </a:rPr>
              <a:t>Consider the 12 Portage Principles. Discuss on your tables how they may already be incorporated in your work</a:t>
            </a:r>
          </a:p>
          <a:p>
            <a:pPr marL="109728" indent="0">
              <a:buNone/>
            </a:pPr>
            <a:endParaRPr lang="en-GB" sz="3600" dirty="0">
              <a:cs typeface="Arial" panose="020B0604020202020204" pitchFamily="34" charset="0"/>
            </a:endParaRPr>
          </a:p>
          <a:p>
            <a:r>
              <a:rPr lang="en-GB" sz="3600" dirty="0">
                <a:cs typeface="Arial" panose="020B0604020202020204" pitchFamily="34" charset="0"/>
              </a:rPr>
              <a:t>Feedback examples to the whole group</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16</a:t>
            </a:fld>
            <a:endParaRPr lang="en-US">
              <a:solidFill>
                <a:srgbClr val="FFFFFF"/>
              </a:solidFill>
            </a:endParaRPr>
          </a:p>
        </p:txBody>
      </p:sp>
    </p:spTree>
    <p:extLst>
      <p:ext uri="{BB962C8B-B14F-4D97-AF65-F5344CB8AC3E}">
        <p14:creationId xmlns:p14="http://schemas.microsoft.com/office/powerpoint/2010/main" val="3477052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4384" y="274638"/>
            <a:ext cx="11507190" cy="1143000"/>
          </a:xfrm>
        </p:spPr>
        <p:txBody>
          <a:bodyPr>
            <a:noAutofit/>
          </a:bodyPr>
          <a:lstStyle/>
          <a:p>
            <a:pPr algn="ctr"/>
            <a:r>
              <a:rPr lang="en-GB" dirty="0">
                <a:latin typeface="Arial" panose="020B0604020202020204" pitchFamily="34" charset="0"/>
                <a:cs typeface="Arial" panose="020B0604020202020204" pitchFamily="34" charset="0"/>
              </a:rPr>
              <a:t>How Portage and the Early Years Foundation Stage (EYFS) Principles Link  Together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77937327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17</a:t>
            </a:fld>
            <a:endParaRPr lang="en-US">
              <a:solidFill>
                <a:prstClr val="black"/>
              </a:solidFill>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635110" y="5584634"/>
            <a:ext cx="1456443" cy="771716"/>
          </a:xfrm>
          <a:prstGeom prst="rect">
            <a:avLst/>
          </a:prstGeom>
        </p:spPr>
      </p:pic>
    </p:spTree>
    <p:extLst>
      <p:ext uri="{BB962C8B-B14F-4D97-AF65-F5344CB8AC3E}">
        <p14:creationId xmlns:p14="http://schemas.microsoft.com/office/powerpoint/2010/main" val="17743553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graphicEl>
                                              <a:dgm id="{D79AB526-590E-49C5-902D-EEA6FD8A4FC3}"/>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graphicEl>
                                              <a:dgm id="{1B49023E-20A8-408F-B55C-008BBB8C49C7}"/>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graphicEl>
                                              <a:dgm id="{234D4C15-355E-48AC-B842-EDF8923E9B6A}"/>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graphicEl>
                                              <a:dgm id="{744723F8-11FF-4662-BD0F-2169B7365A1B}"/>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dgm id="{F52123D7-2290-4174-A5CE-1A190FDE23AC}"/>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graphicEl>
                                              <a:dgm id="{F136AE9F-A4B6-4785-AF21-79DF83C851D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graphicEl>
                                              <a:dgm id="{C7817899-11AD-48F7-B6E1-EF7FFBD9247F}"/>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graphicEl>
                                              <a:dgm id="{CD9E1802-071C-4763-B5A6-9A1073FA9524}"/>
                                            </p:graphic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graphicEl>
                                              <a:dgm id="{9CCA813A-B818-4A81-A2D9-58D4EF4BEA87}"/>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graphicEl>
                                              <a:dgm id="{7537436B-C834-4A92-B4A0-F7297681EC67}"/>
                                            </p:graphic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graphicEl>
                                              <a:dgm id="{33D16E14-7CCB-4B8B-AE9F-3D0ED5C3011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3"/>
          <p:cNvGraphicFramePr>
            <a:graphicFrameLocks/>
          </p:cNvGraphicFramePr>
          <p:nvPr>
            <p:extLst>
              <p:ext uri="{D42A27DB-BD31-4B8C-83A1-F6EECF244321}">
                <p14:modId xmlns:p14="http://schemas.microsoft.com/office/powerpoint/2010/main" val="4055289690"/>
              </p:ext>
            </p:extLst>
          </p:nvPr>
        </p:nvGraphicFramePr>
        <p:xfrm>
          <a:off x="2149434" y="1503680"/>
          <a:ext cx="7030192" cy="49891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9"/>
          <p:cNvSpPr>
            <a:spLocks noGrp="1"/>
          </p:cNvSpPr>
          <p:nvPr>
            <p:ph type="title"/>
          </p:nvPr>
        </p:nvSpPr>
        <p:spPr>
          <a:xfrm>
            <a:off x="838200" y="365125"/>
            <a:ext cx="10886440" cy="909955"/>
          </a:xfrm>
        </p:spPr>
        <p:txBody>
          <a:bodyPr/>
          <a:lstStyle/>
          <a:p>
            <a:pPr algn="ctr"/>
            <a:r>
              <a:rPr lang="en-GB" dirty="0">
                <a:latin typeface="Arial" panose="020B0604020202020204" pitchFamily="34" charset="0"/>
                <a:cs typeface="Arial" panose="020B0604020202020204" pitchFamily="34" charset="0"/>
              </a:rPr>
              <a:t>The Portage Model: The Three Elements</a:t>
            </a:r>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18</a:t>
            </a:fld>
            <a:endParaRPr lang="en-US">
              <a:solidFill>
                <a:prstClr val="black"/>
              </a:solidFill>
            </a:endParaRPr>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05385" y="5748780"/>
            <a:ext cx="1404315" cy="744095"/>
          </a:xfrm>
          <a:prstGeom prst="rect">
            <a:avLst/>
          </a:prstGeom>
        </p:spPr>
      </p:pic>
      <p:sp>
        <p:nvSpPr>
          <p:cNvPr id="2" name="TextBox 1"/>
          <p:cNvSpPr txBox="1"/>
          <p:nvPr/>
        </p:nvSpPr>
        <p:spPr>
          <a:xfrm>
            <a:off x="5059680" y="3870444"/>
            <a:ext cx="1666240" cy="442674"/>
          </a:xfrm>
          <a:prstGeom prst="roundRect">
            <a:avLst/>
          </a:prstGeom>
          <a:solidFill>
            <a:schemeClr val="tx1"/>
          </a:solidFill>
          <a:ln>
            <a:noFill/>
          </a:ln>
          <a:effectLst>
            <a:glow rad="101600">
              <a:schemeClr val="accent3">
                <a:satMod val="175000"/>
                <a:alpha val="40000"/>
              </a:schemeClr>
            </a:glow>
            <a:outerShdw blurRad="50800" dist="38100" dir="5400000" rotWithShape="0">
              <a:srgbClr val="000000">
                <a:alpha val="35000"/>
              </a:srgbClr>
            </a:outerShdw>
            <a:softEdge rad="635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b="1" dirty="0">
                <a:solidFill>
                  <a:schemeClr val="bg1"/>
                </a:solidFill>
              </a:rPr>
              <a:t>Portage</a:t>
            </a:r>
          </a:p>
        </p:txBody>
      </p:sp>
    </p:spTree>
    <p:extLst>
      <p:ext uri="{BB962C8B-B14F-4D97-AF65-F5344CB8AC3E}">
        <p14:creationId xmlns:p14="http://schemas.microsoft.com/office/powerpoint/2010/main" val="4008818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graphicEl>
                                              <a:dgm id="{8237255B-6DD9-4B9A-A2A0-2648B8942081}"/>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graphicEl>
                                              <a:dgm id="{BC86B2B9-FA98-423F-ADF3-E98132ACB20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graphicEl>
                                              <a:dgm id="{4AB2C161-717A-48EA-8D6C-84A0A472F15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Sub>
          <a:bldDgm bld="one"/>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dirty="0">
                <a:latin typeface="+mn-lt"/>
                <a:cs typeface="Arial" panose="020B0604020202020204" pitchFamily="34" charset="0"/>
              </a:rPr>
              <a:t>Child-Led</a:t>
            </a:r>
            <a:r>
              <a:rPr lang="en-GB" dirty="0">
                <a:latin typeface="Arial" panose="020B0604020202020204" pitchFamily="34" charset="0"/>
                <a:cs typeface="Arial" panose="020B0604020202020204" pitchFamily="34" charset="0"/>
              </a:rPr>
              <a:t> Play</a:t>
            </a:r>
          </a:p>
        </p:txBody>
      </p:sp>
      <p:sp>
        <p:nvSpPr>
          <p:cNvPr id="2" name="Content Placeholder 1"/>
          <p:cNvSpPr>
            <a:spLocks noGrp="1"/>
          </p:cNvSpPr>
          <p:nvPr>
            <p:ph idx="1"/>
          </p:nvPr>
        </p:nvSpPr>
        <p:spPr>
          <a:xfrm>
            <a:off x="498764" y="1650670"/>
            <a:ext cx="9144000" cy="5070806"/>
          </a:xfrm>
        </p:spPr>
        <p:txBody>
          <a:bodyPr anchor="ctr">
            <a:normAutofit fontScale="62500" lnSpcReduction="20000"/>
          </a:bodyPr>
          <a:lstStyle/>
          <a:p>
            <a:pPr>
              <a:buFontTx/>
              <a:buNone/>
            </a:pPr>
            <a:r>
              <a:rPr lang="en-US" altLang="en-US" sz="3200" dirty="0">
                <a:latin typeface="Arial" panose="020B0604020202020204" pitchFamily="34" charset="0"/>
                <a:cs typeface="Arial" panose="020B0604020202020204" pitchFamily="34" charset="0"/>
              </a:rPr>
              <a:t>  </a:t>
            </a:r>
          </a:p>
          <a:p>
            <a:pPr>
              <a:buFontTx/>
              <a:buNone/>
            </a:pPr>
            <a:endParaRPr lang="en-US" altLang="en-US" sz="3800" dirty="0">
              <a:latin typeface="Arial" panose="020B0604020202020204" pitchFamily="34" charset="0"/>
              <a:cs typeface="Arial" panose="020B0604020202020204" pitchFamily="34" charset="0"/>
            </a:endParaRPr>
          </a:p>
          <a:p>
            <a:pPr>
              <a:buFontTx/>
              <a:buNone/>
            </a:pPr>
            <a:r>
              <a:rPr lang="en-US" altLang="en-US" sz="3800" dirty="0">
                <a:cs typeface="Arial" panose="020B0604020202020204" pitchFamily="34" charset="0"/>
              </a:rPr>
              <a:t>Time spent reviewing and planning</a:t>
            </a:r>
          </a:p>
          <a:p>
            <a:pPr>
              <a:buFontTx/>
              <a:buNone/>
            </a:pPr>
            <a:r>
              <a:rPr lang="en-US" altLang="en-US" sz="3800" dirty="0">
                <a:cs typeface="Arial" panose="020B0604020202020204" pitchFamily="34" charset="0"/>
              </a:rPr>
              <a:t>opportunities for child’s independent play</a:t>
            </a:r>
          </a:p>
          <a:p>
            <a:pPr>
              <a:buFontTx/>
              <a:buNone/>
            </a:pPr>
            <a:r>
              <a:rPr lang="en-US" altLang="en-US" sz="3800" dirty="0">
                <a:cs typeface="Arial" panose="020B0604020202020204" pitchFamily="34" charset="0"/>
              </a:rPr>
              <a:t>and includes:</a:t>
            </a:r>
          </a:p>
          <a:p>
            <a:pPr>
              <a:buFontTx/>
              <a:buNone/>
            </a:pPr>
            <a:endParaRPr lang="en-GB" altLang="en-US" sz="3800" dirty="0">
              <a:cs typeface="Arial" panose="020B0604020202020204" pitchFamily="34" charset="0"/>
            </a:endParaRPr>
          </a:p>
          <a:p>
            <a:r>
              <a:rPr lang="en-GB" altLang="en-US" sz="3800" dirty="0">
                <a:cs typeface="Arial" panose="020B0604020202020204" pitchFamily="34" charset="0"/>
              </a:rPr>
              <a:t>Responding to child led free play </a:t>
            </a:r>
          </a:p>
          <a:p>
            <a:endParaRPr lang="en-GB" altLang="en-US" sz="3800" dirty="0">
              <a:cs typeface="Arial" panose="020B0604020202020204" pitchFamily="34" charset="0"/>
            </a:endParaRPr>
          </a:p>
          <a:p>
            <a:r>
              <a:rPr lang="en-GB" altLang="en-US" sz="3800" dirty="0">
                <a:cs typeface="Arial" panose="020B0604020202020204" pitchFamily="34" charset="0"/>
              </a:rPr>
              <a:t>Generalising newly acquired skills</a:t>
            </a:r>
          </a:p>
          <a:p>
            <a:endParaRPr lang="en-GB" altLang="en-US" sz="3800" dirty="0">
              <a:cs typeface="Arial" panose="020B0604020202020204" pitchFamily="34" charset="0"/>
            </a:endParaRPr>
          </a:p>
          <a:p>
            <a:r>
              <a:rPr lang="en-GB" altLang="en-US" sz="3800" dirty="0">
                <a:cs typeface="Arial" panose="020B0604020202020204" pitchFamily="34" charset="0"/>
              </a:rPr>
              <a:t>Discussing play with parents</a:t>
            </a:r>
          </a:p>
          <a:p>
            <a:endParaRPr lang="en-GB" altLang="en-US" sz="3800" dirty="0">
              <a:cs typeface="Arial" panose="020B0604020202020204" pitchFamily="34" charset="0"/>
            </a:endParaRPr>
          </a:p>
          <a:p>
            <a:r>
              <a:rPr lang="en-GB" altLang="en-US" sz="3800" dirty="0">
                <a:cs typeface="Arial" panose="020B0604020202020204" pitchFamily="34" charset="0"/>
              </a:rPr>
              <a:t>Recording significant play observations</a:t>
            </a:r>
          </a:p>
          <a:p>
            <a:endParaRPr lang="en-GB" altLang="en-US" sz="3800" dirty="0"/>
          </a:p>
          <a:p>
            <a:endParaRPr lang="en-GB" altLang="en-US" sz="3800" dirty="0"/>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19</a:t>
            </a:fld>
            <a:endParaRPr lang="en-US">
              <a:solidFill>
                <a:srgbClr val="FFFFFF"/>
              </a:solidFill>
            </a:endParaRPr>
          </a:p>
        </p:txBody>
      </p:sp>
    </p:spTree>
    <p:extLst>
      <p:ext uri="{BB962C8B-B14F-4D97-AF65-F5344CB8AC3E}">
        <p14:creationId xmlns:p14="http://schemas.microsoft.com/office/powerpoint/2010/main" val="358643255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76377" y="627564"/>
            <a:ext cx="7834223" cy="1325563"/>
          </a:xfrm>
        </p:spPr>
        <p:txBody>
          <a:bodyPr>
            <a:normAutofit/>
          </a:bodyPr>
          <a:lstStyle/>
          <a:p>
            <a:r>
              <a:rPr lang="en-GB" dirty="0">
                <a:latin typeface="+mn-lt"/>
                <a:cs typeface="Arial" panose="020B0604020202020204" pitchFamily="34" charset="0"/>
              </a:rPr>
              <a:t>Family</a:t>
            </a:r>
            <a:r>
              <a:rPr lang="en-GB" dirty="0">
                <a:latin typeface="Arial" panose="020B0604020202020204" pitchFamily="34" charset="0"/>
                <a:cs typeface="Arial" panose="020B0604020202020204" pitchFamily="34" charset="0"/>
              </a:rPr>
              <a:t> Focus</a:t>
            </a:r>
          </a:p>
        </p:txBody>
      </p:sp>
      <p:sp>
        <p:nvSpPr>
          <p:cNvPr id="2" name="Content Placeholder 1"/>
          <p:cNvSpPr>
            <a:spLocks noGrp="1"/>
          </p:cNvSpPr>
          <p:nvPr>
            <p:ph idx="1"/>
          </p:nvPr>
        </p:nvSpPr>
        <p:spPr>
          <a:xfrm>
            <a:off x="261257" y="1953127"/>
            <a:ext cx="8688385" cy="4768348"/>
          </a:xfrm>
        </p:spPr>
        <p:txBody>
          <a:bodyPr anchor="ctr">
            <a:normAutofit lnSpcReduction="10000"/>
          </a:bodyPr>
          <a:lstStyle/>
          <a:p>
            <a:pPr marL="109728" indent="0">
              <a:buNone/>
            </a:pPr>
            <a:r>
              <a:rPr lang="en-US" altLang="en-US" sz="3200" dirty="0">
                <a:cs typeface="Arial" panose="020B0604020202020204" pitchFamily="34" charset="0"/>
              </a:rPr>
              <a:t>Time spent sharing and addressing family priorities, for example:</a:t>
            </a:r>
          </a:p>
          <a:p>
            <a:pPr marL="109728" indent="0">
              <a:buNone/>
            </a:pPr>
            <a:r>
              <a:rPr lang="en-GB" altLang="en-US" sz="3200" dirty="0">
                <a:cs typeface="Arial" panose="020B0604020202020204" pitchFamily="34" charset="0"/>
              </a:rPr>
              <a:t> </a:t>
            </a:r>
          </a:p>
          <a:p>
            <a:r>
              <a:rPr lang="en-GB" altLang="en-US" sz="3200" dirty="0">
                <a:cs typeface="Arial" panose="020B0604020202020204" pitchFamily="34" charset="0"/>
              </a:rPr>
              <a:t>sharing daily experiences and routines</a:t>
            </a:r>
          </a:p>
          <a:p>
            <a:r>
              <a:rPr lang="en-GB" altLang="en-US" sz="3200" dirty="0">
                <a:cs typeface="Arial" panose="020B0604020202020204" pitchFamily="34" charset="0"/>
              </a:rPr>
              <a:t>addressing needs and looking forward</a:t>
            </a:r>
          </a:p>
          <a:p>
            <a:r>
              <a:rPr lang="en-GB" altLang="en-US" sz="3200" dirty="0">
                <a:cs typeface="Arial" panose="020B0604020202020204" pitchFamily="34" charset="0"/>
              </a:rPr>
              <a:t>sharing information</a:t>
            </a:r>
          </a:p>
          <a:p>
            <a:r>
              <a:rPr lang="en-GB" altLang="en-US" sz="3200" dirty="0">
                <a:cs typeface="Arial" panose="020B0604020202020204" pitchFamily="34" charset="0"/>
              </a:rPr>
              <a:t>empowering parents</a:t>
            </a:r>
          </a:p>
          <a:p>
            <a:r>
              <a:rPr lang="en-GB" altLang="en-US" sz="3200" dirty="0">
                <a:cs typeface="Arial" panose="020B0604020202020204" pitchFamily="34" charset="0"/>
              </a:rPr>
              <a:t>promoting inclusion</a:t>
            </a:r>
          </a:p>
          <a:p>
            <a:r>
              <a:rPr lang="en-GB" altLang="en-US" sz="3200" dirty="0">
                <a:cs typeface="Arial" panose="020B0604020202020204" pitchFamily="34" charset="0"/>
              </a:rPr>
              <a:t>sign posting</a:t>
            </a:r>
          </a:p>
          <a:p>
            <a:endParaRPr lang="en-GB" altLang="en-US" sz="22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20</a:t>
            </a:fld>
            <a:endParaRPr lang="en-US">
              <a:solidFill>
                <a:srgbClr val="FFFFFF"/>
              </a:solidFill>
            </a:endParaRPr>
          </a:p>
        </p:txBody>
      </p:sp>
    </p:spTree>
    <p:extLst>
      <p:ext uri="{BB962C8B-B14F-4D97-AF65-F5344CB8AC3E}">
        <p14:creationId xmlns:p14="http://schemas.microsoft.com/office/powerpoint/2010/main" val="428288346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61642" y="368136"/>
            <a:ext cx="8048958" cy="1140030"/>
          </a:xfrm>
        </p:spPr>
        <p:txBody>
          <a:bodyPr>
            <a:normAutofit/>
          </a:bodyPr>
          <a:lstStyle/>
          <a:p>
            <a:r>
              <a:rPr lang="en-GB" dirty="0">
                <a:latin typeface="+mn-lt"/>
                <a:cs typeface="Arial" panose="020B0604020202020204" pitchFamily="34" charset="0"/>
              </a:rPr>
              <a:t>Structured</a:t>
            </a:r>
            <a:r>
              <a:rPr lang="en-GB" dirty="0">
                <a:latin typeface="Arial" panose="020B0604020202020204" pitchFamily="34" charset="0"/>
                <a:cs typeface="Arial" panose="020B0604020202020204" pitchFamily="34" charset="0"/>
              </a:rPr>
              <a:t> Teaching</a:t>
            </a:r>
          </a:p>
        </p:txBody>
      </p:sp>
      <p:sp>
        <p:nvSpPr>
          <p:cNvPr id="2" name="Content Placeholder 1"/>
          <p:cNvSpPr>
            <a:spLocks noGrp="1"/>
          </p:cNvSpPr>
          <p:nvPr>
            <p:ph idx="1"/>
          </p:nvPr>
        </p:nvSpPr>
        <p:spPr>
          <a:xfrm>
            <a:off x="225631" y="3012770"/>
            <a:ext cx="10115797" cy="3708706"/>
          </a:xfrm>
        </p:spPr>
        <p:txBody>
          <a:bodyPr anchor="ctr">
            <a:normAutofit fontScale="25000" lnSpcReduction="20000"/>
          </a:bodyPr>
          <a:lstStyle/>
          <a:p>
            <a:pPr marL="0" indent="0">
              <a:buNone/>
            </a:pPr>
            <a:endParaRPr lang="en-US" altLang="en-US" sz="11200" dirty="0"/>
          </a:p>
          <a:p>
            <a:r>
              <a:rPr lang="en-US" altLang="en-US" sz="12800" dirty="0">
                <a:cs typeface="Arial" panose="020B0604020202020204" pitchFamily="34" charset="0"/>
              </a:rPr>
              <a:t>Time spent reviewing and planning activities</a:t>
            </a:r>
          </a:p>
          <a:p>
            <a:endParaRPr lang="en-US" altLang="en-US" sz="12800" dirty="0">
              <a:cs typeface="Arial" panose="020B0604020202020204" pitchFamily="34" charset="0"/>
            </a:endParaRPr>
          </a:p>
          <a:p>
            <a:r>
              <a:rPr lang="en-US" altLang="en-US" sz="12800" dirty="0">
                <a:cs typeface="Arial" panose="020B0604020202020204" pitchFamily="34" charset="0"/>
              </a:rPr>
              <a:t>Joint planning and practice of an activity</a:t>
            </a:r>
          </a:p>
          <a:p>
            <a:endParaRPr lang="en-US" altLang="en-US" sz="12800" dirty="0">
              <a:cs typeface="Arial" panose="020B0604020202020204" pitchFamily="34" charset="0"/>
            </a:endParaRPr>
          </a:p>
          <a:p>
            <a:r>
              <a:rPr lang="en-US" altLang="en-US" sz="12800" dirty="0">
                <a:cs typeface="Arial" panose="020B0604020202020204" pitchFamily="34" charset="0"/>
              </a:rPr>
              <a:t>Checking what has happened since the last </a:t>
            </a:r>
          </a:p>
          <a:p>
            <a:pPr marL="0" indent="0">
              <a:buNone/>
            </a:pPr>
            <a:r>
              <a:rPr lang="en-US" altLang="en-US" sz="12800" dirty="0">
                <a:cs typeface="Arial" panose="020B0604020202020204" pitchFamily="34" charset="0"/>
              </a:rPr>
              <a:t>   visit or teaching session</a:t>
            </a:r>
          </a:p>
          <a:p>
            <a:endParaRPr lang="en-US" altLang="en-US" sz="12800" dirty="0">
              <a:cs typeface="Arial" panose="020B0604020202020204" pitchFamily="34" charset="0"/>
            </a:endParaRPr>
          </a:p>
          <a:p>
            <a:r>
              <a:rPr lang="en-US" altLang="en-US" sz="12800" dirty="0">
                <a:cs typeface="Arial" panose="020B0604020202020204" pitchFamily="34" charset="0"/>
              </a:rPr>
              <a:t>Deciding what to do next with family or key person</a:t>
            </a:r>
          </a:p>
          <a:p>
            <a:endParaRPr lang="en-US" altLang="en-US" sz="12800" dirty="0">
              <a:cs typeface="Arial" panose="020B0604020202020204" pitchFamily="34" charset="0"/>
            </a:endParaRPr>
          </a:p>
          <a:p>
            <a:r>
              <a:rPr lang="en-US" altLang="en-US" sz="12800" dirty="0">
                <a:cs typeface="Arial" panose="020B0604020202020204" pitchFamily="34" charset="0"/>
              </a:rPr>
              <a:t>Trying out a new activity and reviewing its success</a:t>
            </a:r>
          </a:p>
          <a:p>
            <a:endParaRPr lang="en-US" altLang="en-US" sz="12800" dirty="0">
              <a:cs typeface="Arial" panose="020B0604020202020204" pitchFamily="34" charset="0"/>
            </a:endParaRPr>
          </a:p>
          <a:p>
            <a:endParaRPr lang="en-US" altLang="en-US" sz="12800" dirty="0">
              <a:latin typeface="Arial" panose="020B0604020202020204" pitchFamily="34" charset="0"/>
              <a:cs typeface="Arial" panose="020B0604020202020204" pitchFamily="34" charset="0"/>
            </a:endParaRPr>
          </a:p>
          <a:p>
            <a:endParaRPr lang="en-US" altLang="en-US" sz="12800" dirty="0">
              <a:latin typeface="Arial" panose="020B0604020202020204" pitchFamily="34" charset="0"/>
              <a:cs typeface="Arial" panose="020B0604020202020204" pitchFamily="34" charset="0"/>
            </a:endParaRPr>
          </a:p>
          <a:p>
            <a:endParaRPr lang="en-US" altLang="en-US" sz="600" dirty="0"/>
          </a:p>
          <a:p>
            <a:pPr>
              <a:buFontTx/>
              <a:buNone/>
            </a:pPr>
            <a:r>
              <a:rPr lang="en-US" altLang="en-US" sz="600" dirty="0"/>
              <a:t> </a:t>
            </a:r>
          </a:p>
          <a:p>
            <a:pPr>
              <a:buFontTx/>
              <a:buNone/>
            </a:pPr>
            <a:endParaRPr lang="en-US" altLang="en-US" sz="600" dirty="0"/>
          </a:p>
          <a:p>
            <a:endParaRPr lang="en-GB" altLang="en-US" sz="600" dirty="0"/>
          </a:p>
          <a:p>
            <a:pPr marL="109728" indent="0">
              <a:buNone/>
            </a:pPr>
            <a:endParaRPr lang="en-US" altLang="en-US" sz="600" dirty="0"/>
          </a:p>
          <a:p>
            <a:pPr marL="109728" indent="0">
              <a:buNone/>
            </a:pPr>
            <a:endParaRPr lang="en-US" altLang="en-US" sz="600" dirty="0"/>
          </a:p>
          <a:p>
            <a:pPr marL="109728" indent="0">
              <a:buNone/>
            </a:pPr>
            <a:r>
              <a:rPr lang="en-GB" altLang="en-US" sz="600" dirty="0"/>
              <a:t> </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21</a:t>
            </a:fld>
            <a:endParaRPr lang="en-US">
              <a:solidFill>
                <a:srgbClr val="FFFFFF"/>
              </a:solidFill>
            </a:endParaRPr>
          </a:p>
        </p:txBody>
      </p:sp>
    </p:spTree>
    <p:extLst>
      <p:ext uri="{BB962C8B-B14F-4D97-AF65-F5344CB8AC3E}">
        <p14:creationId xmlns:p14="http://schemas.microsoft.com/office/powerpoint/2010/main" val="39374918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15" end="1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61257" y="627564"/>
            <a:ext cx="9607138" cy="1325563"/>
          </a:xfrm>
        </p:spPr>
        <p:txBody>
          <a:bodyPr>
            <a:normAutofit/>
          </a:bodyPr>
          <a:lstStyle/>
          <a:p>
            <a:r>
              <a:rPr lang="en-GB" dirty="0">
                <a:latin typeface="Arial" panose="020B0604020202020204" pitchFamily="34" charset="0"/>
                <a:cs typeface="Arial" panose="020B0604020202020204" pitchFamily="34" charset="0"/>
              </a:rPr>
              <a:t>The </a:t>
            </a:r>
            <a:r>
              <a:rPr lang="en-GB" dirty="0">
                <a:latin typeface="+mn-lt"/>
                <a:cs typeface="Arial" panose="020B0604020202020204" pitchFamily="34" charset="0"/>
              </a:rPr>
              <a:t>Strength</a:t>
            </a:r>
            <a:r>
              <a:rPr lang="en-GB" dirty="0">
                <a:latin typeface="Arial" panose="020B0604020202020204" pitchFamily="34" charset="0"/>
                <a:cs typeface="Arial" panose="020B0604020202020204" pitchFamily="34" charset="0"/>
              </a:rPr>
              <a:t> of the Portage Model</a:t>
            </a:r>
          </a:p>
        </p:txBody>
      </p:sp>
      <p:sp>
        <p:nvSpPr>
          <p:cNvPr id="2" name="Content Placeholder 1"/>
          <p:cNvSpPr>
            <a:spLocks noGrp="1"/>
          </p:cNvSpPr>
          <p:nvPr>
            <p:ph idx="1"/>
          </p:nvPr>
        </p:nvSpPr>
        <p:spPr>
          <a:xfrm>
            <a:off x="403762" y="748145"/>
            <a:ext cx="8172596" cy="5866411"/>
          </a:xfrm>
        </p:spPr>
        <p:txBody>
          <a:bodyPr anchor="ctr">
            <a:normAutofit/>
          </a:bodyPr>
          <a:lstStyle/>
          <a:p>
            <a:pPr>
              <a:buFontTx/>
              <a:buNone/>
            </a:pPr>
            <a:endParaRPr lang="en-US" altLang="en-US" sz="2400" dirty="0"/>
          </a:p>
          <a:p>
            <a:pPr>
              <a:buFontTx/>
              <a:buNone/>
            </a:pPr>
            <a:r>
              <a:rPr lang="en-US" altLang="en-US" sz="3200" dirty="0">
                <a:cs typeface="Arial" panose="020B0604020202020204" pitchFamily="34" charset="0"/>
              </a:rPr>
              <a:t>Portage:</a:t>
            </a:r>
          </a:p>
          <a:p>
            <a:r>
              <a:rPr lang="en-US" altLang="en-US" sz="3200" dirty="0">
                <a:cs typeface="Arial" panose="020B0604020202020204" pitchFamily="34" charset="0"/>
              </a:rPr>
              <a:t>Works in partnership with parents</a:t>
            </a:r>
          </a:p>
          <a:p>
            <a:r>
              <a:rPr lang="en-US" altLang="en-US" sz="3200" dirty="0">
                <a:cs typeface="Arial" panose="020B0604020202020204" pitchFamily="34" charset="0"/>
              </a:rPr>
              <a:t>Emphasises current skills</a:t>
            </a:r>
          </a:p>
          <a:p>
            <a:r>
              <a:rPr lang="en-US" altLang="en-US" sz="3200" dirty="0">
                <a:cs typeface="Arial" panose="020B0604020202020204" pitchFamily="34" charset="0"/>
              </a:rPr>
              <a:t>Uses holistic assessment</a:t>
            </a:r>
          </a:p>
          <a:p>
            <a:r>
              <a:rPr lang="en-US" altLang="en-US" sz="3200" dirty="0">
                <a:cs typeface="Arial" panose="020B0604020202020204" pitchFamily="34" charset="0"/>
              </a:rPr>
              <a:t>Is positive in its ethos </a:t>
            </a:r>
          </a:p>
          <a:p>
            <a:r>
              <a:rPr lang="en-US" altLang="en-US" sz="3200" dirty="0">
                <a:cs typeface="Arial" panose="020B0604020202020204" pitchFamily="34" charset="0"/>
              </a:rPr>
              <a:t>Introduces the small step approach</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22</a:t>
            </a:fld>
            <a:endParaRPr lang="en-US">
              <a:solidFill>
                <a:srgbClr val="FFFFFF"/>
              </a:solidFill>
            </a:endParaRPr>
          </a:p>
        </p:txBody>
      </p:sp>
    </p:spTree>
    <p:extLst>
      <p:ext uri="{BB962C8B-B14F-4D97-AF65-F5344CB8AC3E}">
        <p14:creationId xmlns:p14="http://schemas.microsoft.com/office/powerpoint/2010/main" val="27472478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cs typeface="Arial" panose="020B0604020202020204" pitchFamily="34" charset="0"/>
              </a:rPr>
              <a:t>Portage and Working in Partnership</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041721906"/>
              </p:ext>
            </p:extLst>
          </p:nvPr>
        </p:nvGraphicFramePr>
        <p:xfrm>
          <a:off x="1263504" y="1170755"/>
          <a:ext cx="8718696" cy="51411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23</a:t>
            </a:fld>
            <a:endParaRPr lang="en-US">
              <a:solidFill>
                <a:prstClr val="black"/>
              </a:solidFill>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36346" y="5242801"/>
            <a:ext cx="2853883" cy="1512168"/>
          </a:xfrm>
          <a:prstGeom prst="rect">
            <a:avLst/>
          </a:prstGeom>
        </p:spPr>
      </p:pic>
      <p:sp>
        <p:nvSpPr>
          <p:cNvPr id="7" name="TextBox 6"/>
          <p:cNvSpPr txBox="1"/>
          <p:nvPr/>
        </p:nvSpPr>
        <p:spPr>
          <a:xfrm>
            <a:off x="5028317" y="3617060"/>
            <a:ext cx="1282892" cy="442674"/>
          </a:xfrm>
          <a:prstGeom prst="roundRect">
            <a:avLst/>
          </a:prstGeom>
          <a:solidFill>
            <a:schemeClr val="tx1"/>
          </a:solidFill>
          <a:ln>
            <a:noFill/>
          </a:ln>
          <a:effectLst>
            <a:glow rad="101600">
              <a:schemeClr val="accent3">
                <a:satMod val="175000"/>
                <a:alpha val="40000"/>
              </a:schemeClr>
            </a:glow>
            <a:outerShdw blurRad="50800" dist="38100" dir="5400000" rotWithShape="0">
              <a:srgbClr val="000000">
                <a:alpha val="35000"/>
              </a:srgbClr>
            </a:outerShdw>
            <a:softEdge rad="635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GB" sz="2000" b="1" dirty="0">
                <a:solidFill>
                  <a:schemeClr val="bg1"/>
                </a:solidFill>
                <a:latin typeface="Comic Sans MS" panose="030F0702030302020204" pitchFamily="66" charset="0"/>
              </a:rPr>
              <a:t>Child</a:t>
            </a:r>
          </a:p>
        </p:txBody>
      </p:sp>
    </p:spTree>
    <p:extLst>
      <p:ext uri="{BB962C8B-B14F-4D97-AF65-F5344CB8AC3E}">
        <p14:creationId xmlns:p14="http://schemas.microsoft.com/office/powerpoint/2010/main" val="212439876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5">
                                            <p:graphicEl>
                                              <a:dgm id="{015F90A5-7DFC-419D-B030-9E107D0F6C0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5">
                                            <p:graphicEl>
                                              <a:dgm id="{904377C7-D970-4D64-8640-E3282D82362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500"/>
                                  </p:stCondLst>
                                  <p:childTnLst>
                                    <p:set>
                                      <p:cBhvr>
                                        <p:cTn id="14" dur="1" fill="hold">
                                          <p:stCondLst>
                                            <p:cond delay="0"/>
                                          </p:stCondLst>
                                        </p:cTn>
                                        <p:tgtEl>
                                          <p:spTgt spid="5">
                                            <p:graphicEl>
                                              <a:dgm id="{41BF0FFD-79A5-4CA8-8C8B-2E2FFBA8BA1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546265" y="627564"/>
            <a:ext cx="9678390" cy="1414992"/>
          </a:xfrm>
        </p:spPr>
        <p:txBody>
          <a:bodyPr>
            <a:normAutofit/>
          </a:bodyPr>
          <a:lstStyle/>
          <a:p>
            <a:r>
              <a:rPr lang="en-GB" dirty="0">
                <a:cs typeface="Arial" panose="020B0604020202020204" pitchFamily="34" charset="0"/>
              </a:rPr>
              <a:t>The Importance of Working in Partnership</a:t>
            </a:r>
          </a:p>
        </p:txBody>
      </p:sp>
      <p:sp>
        <p:nvSpPr>
          <p:cNvPr id="2" name="Content Placeholder 1"/>
          <p:cNvSpPr>
            <a:spLocks noGrp="1"/>
          </p:cNvSpPr>
          <p:nvPr>
            <p:ph idx="1"/>
          </p:nvPr>
        </p:nvSpPr>
        <p:spPr>
          <a:xfrm>
            <a:off x="190005" y="2042556"/>
            <a:ext cx="8725395" cy="4678919"/>
          </a:xfrm>
        </p:spPr>
        <p:txBody>
          <a:bodyPr anchor="ctr">
            <a:normAutofit fontScale="92500" lnSpcReduction="20000"/>
          </a:bodyPr>
          <a:lstStyle/>
          <a:p>
            <a:pPr marL="109728" indent="0">
              <a:buNone/>
            </a:pPr>
            <a:endParaRPr lang="en-GB" altLang="en-US" sz="2000" dirty="0">
              <a:latin typeface="Arial" panose="020B0604020202020204" pitchFamily="34" charset="0"/>
              <a:cs typeface="Arial" panose="020B0604020202020204" pitchFamily="34" charset="0"/>
            </a:endParaRPr>
          </a:p>
          <a:p>
            <a:pPr marL="109728" indent="0" algn="just">
              <a:buNone/>
            </a:pPr>
            <a:r>
              <a:rPr lang="en-GB" sz="3200" dirty="0">
                <a:latin typeface="Arial" panose="020B0604020202020204" pitchFamily="34" charset="0"/>
                <a:cs typeface="Arial" panose="020B0604020202020204" pitchFamily="34" charset="0"/>
              </a:rPr>
              <a:t>“Children learn and develop well in enabling environments with teaching and support from adults, who respond to their individual interests and needs and help them to build their learning over time” </a:t>
            </a:r>
          </a:p>
          <a:p>
            <a:pPr marL="109728" indent="0" algn="just">
              <a:buNone/>
            </a:pPr>
            <a:endParaRPr lang="en-GB" sz="3200" b="1" dirty="0">
              <a:latin typeface="Arial" panose="020B0604020202020204" pitchFamily="34" charset="0"/>
              <a:cs typeface="Arial" panose="020B0604020202020204" pitchFamily="34" charset="0"/>
            </a:endParaRPr>
          </a:p>
          <a:p>
            <a:pPr marL="109728" indent="0" algn="just">
              <a:buNone/>
            </a:pPr>
            <a:r>
              <a:rPr lang="en-GB" sz="3200" b="1" dirty="0">
                <a:latin typeface="Arial" panose="020B0604020202020204" pitchFamily="34" charset="0"/>
                <a:cs typeface="Arial" panose="020B0604020202020204" pitchFamily="34" charset="0"/>
              </a:rPr>
              <a:t>Children benefit from a strong partnership between practitioners and parents and/or carers.</a:t>
            </a:r>
            <a:endParaRPr lang="en-GB" altLang="en-US" sz="3200" b="1" dirty="0">
              <a:latin typeface="Arial" panose="020B0604020202020204" pitchFamily="34" charset="0"/>
              <a:cs typeface="Arial" panose="020B0604020202020204" pitchFamily="34" charset="0"/>
            </a:endParaRPr>
          </a:p>
          <a:p>
            <a:pPr marL="0" indent="0">
              <a:buNone/>
            </a:pPr>
            <a:endParaRPr lang="en-GB" altLang="en-US" sz="3200" dirty="0">
              <a:latin typeface="Arial" panose="020B0604020202020204" pitchFamily="34" charset="0"/>
              <a:cs typeface="Arial" panose="020B0604020202020204" pitchFamily="34" charset="0"/>
            </a:endParaRPr>
          </a:p>
          <a:p>
            <a:pPr marL="109728" indent="0">
              <a:buNone/>
            </a:pPr>
            <a:r>
              <a:rPr lang="en-GB" sz="2000" dirty="0">
                <a:latin typeface="Arial" panose="020B0604020202020204" pitchFamily="34" charset="0"/>
                <a:cs typeface="Arial" panose="020B0604020202020204" pitchFamily="34" charset="0"/>
              </a:rPr>
              <a:t>Statutory framework for the  EYFS 2021</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24</a:t>
            </a:fld>
            <a:endParaRPr lang="en-US">
              <a:solidFill>
                <a:srgbClr val="FFFFFF"/>
              </a:solidFill>
            </a:endParaRPr>
          </a:p>
        </p:txBody>
      </p:sp>
    </p:spTree>
    <p:extLst>
      <p:ext uri="{BB962C8B-B14F-4D97-AF65-F5344CB8AC3E}">
        <p14:creationId xmlns:p14="http://schemas.microsoft.com/office/powerpoint/2010/main" val="126152644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232756" y="501648"/>
            <a:ext cx="10321636" cy="1203411"/>
          </a:xfrm>
        </p:spPr>
        <p:txBody>
          <a:bodyPr>
            <a:normAutofit fontScale="90000"/>
          </a:bodyPr>
          <a:lstStyle/>
          <a:p>
            <a:pPr algn="ctr"/>
            <a:r>
              <a:rPr lang="en-GB" dirty="0">
                <a:latin typeface="+mn-lt"/>
                <a:cs typeface="Arial" panose="020B0604020202020204" pitchFamily="34" charset="0"/>
              </a:rPr>
              <a:t>The Importance of Working in Partnership</a:t>
            </a:r>
            <a:endParaRPr lang="en-GB" dirty="0">
              <a:latin typeface="+mn-lt"/>
            </a:endParaRPr>
          </a:p>
        </p:txBody>
      </p:sp>
      <p:sp>
        <p:nvSpPr>
          <p:cNvPr id="2" name="Content Placeholder 1"/>
          <p:cNvSpPr>
            <a:spLocks noGrp="1"/>
          </p:cNvSpPr>
          <p:nvPr>
            <p:ph idx="1"/>
          </p:nvPr>
        </p:nvSpPr>
        <p:spPr>
          <a:xfrm>
            <a:off x="130629" y="1686296"/>
            <a:ext cx="8784771" cy="5474525"/>
          </a:xfrm>
        </p:spPr>
        <p:txBody>
          <a:bodyPr anchor="ctr">
            <a:normAutofit/>
          </a:bodyPr>
          <a:lstStyle/>
          <a:p>
            <a:pPr marL="109728" indent="0">
              <a:buNone/>
            </a:pPr>
            <a:r>
              <a:rPr lang="en-GB" altLang="en-US" sz="1700" i="1" dirty="0">
                <a:latin typeface="Arial" panose="020B0604020202020204" pitchFamily="34" charset="0"/>
                <a:cs typeface="Arial" panose="020B0604020202020204" pitchFamily="34" charset="0"/>
              </a:rPr>
              <a:t>			</a:t>
            </a:r>
          </a:p>
          <a:p>
            <a:pPr marL="109728" indent="0" algn="just">
              <a:buNone/>
            </a:pPr>
            <a:r>
              <a:rPr lang="en-GB" dirty="0">
                <a:latin typeface="Arial" panose="020B0604020202020204" pitchFamily="34" charset="0"/>
                <a:cs typeface="Arial" panose="020B0604020202020204" pitchFamily="34" charset="0"/>
              </a:rPr>
              <a:t>“For very young children, local authorities should consider commissioning the provision of home-based programmes such as Portage, or peripatetic services for children with hearing or vision impairment” </a:t>
            </a:r>
          </a:p>
          <a:p>
            <a:pPr marL="109728" indent="0" algn="just">
              <a:buNone/>
            </a:pPr>
            <a:endParaRPr lang="en-GB" b="1" dirty="0">
              <a:latin typeface="Arial" panose="020B0604020202020204" pitchFamily="34" charset="0"/>
              <a:cs typeface="Arial" panose="020B0604020202020204" pitchFamily="34" charset="0"/>
            </a:endParaRPr>
          </a:p>
          <a:p>
            <a:pPr marL="109728" indent="0" algn="just">
              <a:buNone/>
            </a:pPr>
            <a:r>
              <a:rPr lang="en-GB" dirty="0">
                <a:latin typeface="Arial" panose="020B0604020202020204" pitchFamily="34" charset="0"/>
                <a:cs typeface="Arial" panose="020B0604020202020204" pitchFamily="34" charset="0"/>
              </a:rPr>
              <a:t>“Parents should be fully involved in making decisions about the nature of the help and support that they would like to receive”</a:t>
            </a:r>
          </a:p>
          <a:p>
            <a:pPr marL="109728" indent="0">
              <a:buNone/>
            </a:pPr>
            <a:endParaRPr lang="en-GB" altLang="en-US" sz="1700" i="1" dirty="0">
              <a:latin typeface="Arial" panose="020B0604020202020204" pitchFamily="34" charset="0"/>
              <a:cs typeface="Arial" panose="020B0604020202020204" pitchFamily="34" charset="0"/>
            </a:endParaRPr>
          </a:p>
          <a:p>
            <a:pPr marL="109728" indent="0">
              <a:buNone/>
            </a:pPr>
            <a:endParaRPr lang="en-GB" altLang="en-US" sz="1700" i="1" dirty="0">
              <a:latin typeface="Arial" panose="020B0604020202020204" pitchFamily="34" charset="0"/>
              <a:cs typeface="Arial" panose="020B0604020202020204" pitchFamily="34" charset="0"/>
            </a:endParaRPr>
          </a:p>
          <a:p>
            <a:pPr marL="109728" indent="0">
              <a:buNone/>
            </a:pPr>
            <a:r>
              <a:rPr lang="en-GB" altLang="en-US" sz="1700" i="1" dirty="0">
                <a:latin typeface="Arial" panose="020B0604020202020204" pitchFamily="34" charset="0"/>
                <a:cs typeface="Arial" panose="020B0604020202020204" pitchFamily="34" charset="0"/>
              </a:rPr>
              <a:t>SEND Code of Practice 2015  9.144</a:t>
            </a:r>
          </a:p>
          <a:p>
            <a:endParaRPr lang="en-GB" sz="17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25</a:t>
            </a:fld>
            <a:endParaRPr lang="en-US">
              <a:solidFill>
                <a:srgbClr val="FFFFFF"/>
              </a:solidFill>
            </a:endParaRPr>
          </a:p>
        </p:txBody>
      </p:sp>
    </p:spTree>
    <p:extLst>
      <p:ext uri="{BB962C8B-B14F-4D97-AF65-F5344CB8AC3E}">
        <p14:creationId xmlns:p14="http://schemas.microsoft.com/office/powerpoint/2010/main" val="249319433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14"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a:xfrm>
            <a:off x="965200" y="1371190"/>
            <a:ext cx="3363170" cy="1372010"/>
          </a:xfrm>
        </p:spPr>
        <p:txBody>
          <a:bodyPr anchor="b">
            <a:normAutofit/>
          </a:bodyPr>
          <a:lstStyle/>
          <a:p>
            <a:r>
              <a:rPr lang="en-GB" sz="4000" dirty="0">
                <a:latin typeface="+mn-lt"/>
                <a:cs typeface="Arial" panose="020B0604020202020204" pitchFamily="34" charset="0"/>
              </a:rPr>
              <a:t>Activity</a:t>
            </a:r>
          </a:p>
        </p:txBody>
      </p:sp>
      <p:sp>
        <p:nvSpPr>
          <p:cNvPr id="17"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Shape 18">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2" name="Content Placeholder 1"/>
          <p:cNvSpPr>
            <a:spLocks noGrp="1"/>
          </p:cNvSpPr>
          <p:nvPr>
            <p:ph idx="1"/>
          </p:nvPr>
        </p:nvSpPr>
        <p:spPr>
          <a:xfrm>
            <a:off x="1" y="3682131"/>
            <a:ext cx="6655242" cy="3175868"/>
          </a:xfrm>
        </p:spPr>
        <p:txBody>
          <a:bodyPr>
            <a:normAutofit/>
          </a:bodyPr>
          <a:lstStyle/>
          <a:p>
            <a:pPr marL="109728" indent="0">
              <a:buNone/>
            </a:pPr>
            <a:r>
              <a:rPr lang="en-GB" sz="2400" dirty="0">
                <a:cs typeface="Arial" panose="020B0604020202020204" pitchFamily="34" charset="0"/>
              </a:rPr>
              <a:t>In pairs, think of a relationship you have which you would consider to be an effective partnership</a:t>
            </a:r>
          </a:p>
          <a:p>
            <a:r>
              <a:rPr lang="en-GB" sz="2400" dirty="0">
                <a:cs typeface="Arial" panose="020B0604020202020204" pitchFamily="34" charset="0"/>
              </a:rPr>
              <a:t>List the key elements that make it an effective partnership</a:t>
            </a:r>
          </a:p>
          <a:p>
            <a:r>
              <a:rPr lang="en-GB" sz="2400" dirty="0">
                <a:cs typeface="Arial" panose="020B0604020202020204" pitchFamily="34" charset="0"/>
              </a:rPr>
              <a:t>Which of these elements do you think are important when working with children and families?</a:t>
            </a:r>
          </a:p>
          <a:p>
            <a:pPr marL="109728" indent="0">
              <a:buNone/>
            </a:pPr>
            <a:endParaRPr lang="en-GB" sz="19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0038" y="2629145"/>
            <a:ext cx="2713512" cy="2164025"/>
          </a:xfrm>
          <a:prstGeom prst="rect">
            <a:avLst/>
          </a:prstGeom>
        </p:spPr>
      </p:pic>
      <p:sp>
        <p:nvSpPr>
          <p:cNvPr id="6" name="Slide Number Placeholder 5"/>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p>
            <a:pPr algn="ctr">
              <a:spcAft>
                <a:spcPts val="600"/>
              </a:spcAft>
            </a:pPr>
            <a:fld id="{D7E63A33-8271-4DD0-9C48-789913D7C115}" type="slidenum">
              <a:rPr lang="en-US">
                <a:solidFill>
                  <a:schemeClr val="bg1"/>
                </a:solidFill>
              </a:rPr>
              <a:pPr algn="ctr">
                <a:spcAft>
                  <a:spcPts val="600"/>
                </a:spcAft>
              </a:pPr>
              <a:t>26</a:t>
            </a:fld>
            <a:endParaRPr lang="en-US">
              <a:solidFill>
                <a:schemeClr val="bg1"/>
              </a:solidFill>
            </a:endParaRPr>
          </a:p>
        </p:txBody>
      </p:sp>
    </p:spTree>
    <p:extLst>
      <p:ext uri="{BB962C8B-B14F-4D97-AF65-F5344CB8AC3E}">
        <p14:creationId xmlns:p14="http://schemas.microsoft.com/office/powerpoint/2010/main" val="2692133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78130" y="627564"/>
            <a:ext cx="9203376" cy="1325563"/>
          </a:xfrm>
        </p:spPr>
        <p:txBody>
          <a:bodyPr>
            <a:normAutofit/>
          </a:bodyPr>
          <a:lstStyle/>
          <a:p>
            <a:r>
              <a:rPr lang="en-GB" dirty="0">
                <a:cs typeface="Arial" panose="020B0604020202020204" pitchFamily="34" charset="0"/>
              </a:rPr>
              <a:t>Effective Partnership Working </a:t>
            </a:r>
          </a:p>
        </p:txBody>
      </p:sp>
      <p:sp>
        <p:nvSpPr>
          <p:cNvPr id="2" name="Content Placeholder 1"/>
          <p:cNvSpPr>
            <a:spLocks noGrp="1"/>
          </p:cNvSpPr>
          <p:nvPr>
            <p:ph idx="1"/>
          </p:nvPr>
        </p:nvSpPr>
        <p:spPr>
          <a:xfrm>
            <a:off x="581891" y="1953127"/>
            <a:ext cx="8668788" cy="4904874"/>
          </a:xfrm>
        </p:spPr>
        <p:txBody>
          <a:bodyPr anchor="ctr">
            <a:normAutofit fontScale="55000" lnSpcReduction="20000"/>
          </a:bodyPr>
          <a:lstStyle/>
          <a:p>
            <a:endParaRPr lang="en-GB" altLang="en-US" sz="2200" dirty="0">
              <a:cs typeface="Arial" panose="020B0604020202020204" pitchFamily="34" charset="0"/>
            </a:endParaRPr>
          </a:p>
          <a:p>
            <a:pPr marL="0" indent="0">
              <a:buNone/>
            </a:pPr>
            <a:endParaRPr lang="en-GB" altLang="en-US" sz="2200" dirty="0">
              <a:cs typeface="Arial" panose="020B0604020202020204" pitchFamily="34" charset="0"/>
            </a:endParaRPr>
          </a:p>
          <a:p>
            <a:endParaRPr lang="en-GB" altLang="en-US" sz="2200" dirty="0">
              <a:latin typeface="Arial" panose="020B0604020202020204" pitchFamily="34" charset="0"/>
              <a:cs typeface="Arial" panose="020B0604020202020204" pitchFamily="34" charset="0"/>
            </a:endParaRPr>
          </a:p>
          <a:p>
            <a:pPr marL="0" indent="0">
              <a:buNone/>
            </a:pPr>
            <a:endParaRPr lang="en-GB" altLang="en-US" sz="2200" dirty="0">
              <a:latin typeface="Arial" panose="020B0604020202020204" pitchFamily="34" charset="0"/>
              <a:cs typeface="Arial" panose="020B0604020202020204" pitchFamily="34" charset="0"/>
            </a:endParaRPr>
          </a:p>
          <a:p>
            <a:r>
              <a:rPr lang="en-GB" altLang="en-US" sz="4600" dirty="0">
                <a:cs typeface="Arial" panose="020B0604020202020204" pitchFamily="34" charset="0"/>
              </a:rPr>
              <a:t>Complementary expertise</a:t>
            </a:r>
          </a:p>
          <a:p>
            <a:r>
              <a:rPr lang="en-GB" altLang="en-US" sz="4600" dirty="0">
                <a:cs typeface="Arial" panose="020B0604020202020204" pitchFamily="34" charset="0"/>
              </a:rPr>
              <a:t>Agreed aims</a:t>
            </a:r>
          </a:p>
          <a:p>
            <a:r>
              <a:rPr lang="en-GB" altLang="en-US" sz="4600" dirty="0">
                <a:cs typeface="Arial" panose="020B0604020202020204" pitchFamily="34" charset="0"/>
              </a:rPr>
              <a:t>Mutual respect</a:t>
            </a:r>
          </a:p>
          <a:p>
            <a:r>
              <a:rPr lang="en-GB" altLang="en-US" sz="4600" dirty="0">
                <a:cs typeface="Arial" panose="020B0604020202020204" pitchFamily="34" charset="0"/>
              </a:rPr>
              <a:t>Open/Honest/Genuine</a:t>
            </a:r>
          </a:p>
          <a:p>
            <a:r>
              <a:rPr lang="en-GB" altLang="en-US" sz="4600" dirty="0">
                <a:cs typeface="Arial" panose="020B0604020202020204" pitchFamily="34" charset="0"/>
              </a:rPr>
              <a:t>Trust </a:t>
            </a:r>
          </a:p>
          <a:p>
            <a:r>
              <a:rPr lang="en-GB" altLang="en-US" sz="4600" dirty="0">
                <a:cs typeface="Arial" panose="020B0604020202020204" pitchFamily="34" charset="0"/>
              </a:rPr>
              <a:t>Flexibility</a:t>
            </a:r>
          </a:p>
          <a:p>
            <a:r>
              <a:rPr lang="en-GB" altLang="en-US" sz="4600" dirty="0">
                <a:cs typeface="Arial" panose="020B0604020202020204" pitchFamily="34" charset="0"/>
              </a:rPr>
              <a:t>Good communication </a:t>
            </a:r>
          </a:p>
          <a:p>
            <a:r>
              <a:rPr lang="en-GB" altLang="en-US" sz="4600" dirty="0">
                <a:cs typeface="Arial" panose="020B0604020202020204" pitchFamily="34" charset="0"/>
              </a:rPr>
              <a:t>Negotiation</a:t>
            </a:r>
          </a:p>
          <a:p>
            <a:r>
              <a:rPr lang="en-GB" altLang="en-US" sz="4600" dirty="0">
                <a:cs typeface="Arial" panose="020B0604020202020204" pitchFamily="34" charset="0"/>
              </a:rPr>
              <a:t>Empathetic</a:t>
            </a:r>
          </a:p>
          <a:p>
            <a:endParaRPr lang="en-GB" altLang="en-US" sz="2200" dirty="0">
              <a:latin typeface="Arial" panose="020B0604020202020204" pitchFamily="34" charset="0"/>
              <a:cs typeface="Arial" panose="020B0604020202020204" pitchFamily="34" charset="0"/>
            </a:endParaRPr>
          </a:p>
          <a:p>
            <a:pPr marL="0" indent="0">
              <a:buNone/>
            </a:pPr>
            <a:endParaRPr lang="en-GB" sz="2200" dirty="0">
              <a:latin typeface="Arial" panose="020B0604020202020204" pitchFamily="34" charset="0"/>
              <a:cs typeface="Arial" panose="020B0604020202020204" pitchFamily="34" charset="0"/>
            </a:endParaRPr>
          </a:p>
          <a:p>
            <a:endParaRPr lang="en-GB" sz="2200" dirty="0">
              <a:latin typeface="Arial" panose="020B0604020202020204" pitchFamily="34" charset="0"/>
              <a:cs typeface="Arial" panose="020B0604020202020204" pitchFamily="34" charset="0"/>
            </a:endParaRPr>
          </a:p>
          <a:p>
            <a:endParaRPr lang="en-GB" sz="2200" dirty="0">
              <a:latin typeface="Arial" panose="020B0604020202020204" pitchFamily="34" charset="0"/>
              <a:cs typeface="Arial" panose="020B0604020202020204" pitchFamily="34" charset="0"/>
            </a:endParaRPr>
          </a:p>
          <a:p>
            <a:endParaRPr lang="en-GB" sz="22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27</a:t>
            </a:fld>
            <a:endParaRPr lang="en-US">
              <a:solidFill>
                <a:srgbClr val="FFFFFF"/>
              </a:solidFill>
            </a:endParaRPr>
          </a:p>
        </p:txBody>
      </p:sp>
    </p:spTree>
    <p:extLst>
      <p:ext uri="{BB962C8B-B14F-4D97-AF65-F5344CB8AC3E}">
        <p14:creationId xmlns:p14="http://schemas.microsoft.com/office/powerpoint/2010/main" val="848462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14"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5"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3" name="Title 2"/>
          <p:cNvSpPr>
            <a:spLocks noGrp="1"/>
          </p:cNvSpPr>
          <p:nvPr>
            <p:ph type="title"/>
          </p:nvPr>
        </p:nvSpPr>
        <p:spPr>
          <a:xfrm>
            <a:off x="965200" y="1371190"/>
            <a:ext cx="3363170" cy="2183042"/>
          </a:xfrm>
        </p:spPr>
        <p:txBody>
          <a:bodyPr anchor="b">
            <a:normAutofit/>
          </a:bodyPr>
          <a:lstStyle/>
          <a:p>
            <a:r>
              <a:rPr lang="en-GB" sz="4000" dirty="0">
                <a:cs typeface="Arial" panose="020B0604020202020204" pitchFamily="34" charset="0"/>
              </a:rPr>
              <a:t>Activity</a:t>
            </a:r>
          </a:p>
        </p:txBody>
      </p:sp>
      <p:sp>
        <p:nvSpPr>
          <p:cNvPr id="17"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Shape 18">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2" name="Content Placeholder 1"/>
          <p:cNvSpPr>
            <a:spLocks noGrp="1"/>
          </p:cNvSpPr>
          <p:nvPr>
            <p:ph idx="1"/>
          </p:nvPr>
        </p:nvSpPr>
        <p:spPr>
          <a:xfrm>
            <a:off x="249383" y="4302771"/>
            <a:ext cx="6935188" cy="1703711"/>
          </a:xfrm>
        </p:spPr>
        <p:txBody>
          <a:bodyPr>
            <a:normAutofit/>
          </a:bodyPr>
          <a:lstStyle/>
          <a:p>
            <a:pPr marL="109728" indent="0">
              <a:buNone/>
            </a:pPr>
            <a:r>
              <a:rPr lang="en-GB" sz="3200" dirty="0">
                <a:cs typeface="Arial" panose="020B0604020202020204" pitchFamily="34" charset="0"/>
              </a:rPr>
              <a:t>In pairs, think of the barriers there may be  to  partnership working </a:t>
            </a:r>
          </a:p>
          <a:p>
            <a:pPr marL="109728" indent="0">
              <a:buNone/>
            </a:pPr>
            <a:endParaRPr lang="en-GB" sz="1900"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0038" y="2629145"/>
            <a:ext cx="2713512" cy="2164025"/>
          </a:xfrm>
          <a:prstGeom prst="rect">
            <a:avLst/>
          </a:prstGeom>
        </p:spPr>
      </p:pic>
      <p:sp>
        <p:nvSpPr>
          <p:cNvPr id="6" name="Slide Number Placeholder 5"/>
          <p:cNvSpPr>
            <a:spLocks noGrp="1"/>
          </p:cNvSpPr>
          <p:nvPr>
            <p:ph type="sldNum" sz="quarter" idx="12"/>
          </p:nvPr>
        </p:nvSpPr>
        <p:spPr>
          <a:xfrm>
            <a:off x="11146536" y="6035040"/>
            <a:ext cx="548640" cy="548640"/>
          </a:xfrm>
          <a:prstGeom prst="ellipse">
            <a:avLst/>
          </a:prstGeom>
          <a:solidFill>
            <a:schemeClr val="tx1">
              <a:alpha val="80000"/>
            </a:schemeClr>
          </a:solidFill>
        </p:spPr>
        <p:txBody>
          <a:bodyPr anchor="ctr">
            <a:normAutofit/>
          </a:bodyPr>
          <a:lstStyle/>
          <a:p>
            <a:pPr algn="ctr">
              <a:spcAft>
                <a:spcPts val="600"/>
              </a:spcAft>
            </a:pPr>
            <a:fld id="{D7E63A33-8271-4DD0-9C48-789913D7C115}" type="slidenum">
              <a:rPr lang="en-US">
                <a:solidFill>
                  <a:schemeClr val="bg1"/>
                </a:solidFill>
              </a:rPr>
              <a:pPr algn="ctr">
                <a:spcAft>
                  <a:spcPts val="600"/>
                </a:spcAft>
              </a:pPr>
              <a:t>28</a:t>
            </a:fld>
            <a:endParaRPr lang="en-US">
              <a:solidFill>
                <a:schemeClr val="bg1"/>
              </a:solidFill>
            </a:endParaRPr>
          </a:p>
        </p:txBody>
      </p:sp>
    </p:spTree>
    <p:extLst>
      <p:ext uri="{BB962C8B-B14F-4D97-AF65-F5344CB8AC3E}">
        <p14:creationId xmlns:p14="http://schemas.microsoft.com/office/powerpoint/2010/main" val="41410987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7326E-64AD-6AF9-E4EF-56548ED82BB9}"/>
              </a:ext>
            </a:extLst>
          </p:cNvPr>
          <p:cNvSpPr>
            <a:spLocks noGrp="1"/>
          </p:cNvSpPr>
          <p:nvPr>
            <p:ph type="title"/>
          </p:nvPr>
        </p:nvSpPr>
        <p:spPr>
          <a:xfrm>
            <a:off x="1136429" y="356260"/>
            <a:ext cx="7474172" cy="1549366"/>
          </a:xfrm>
        </p:spPr>
        <p:txBody>
          <a:bodyPr>
            <a:normAutofit fontScale="90000"/>
          </a:bodyPr>
          <a:lstStyle/>
          <a:p>
            <a:r>
              <a:rPr lang="en-GB" dirty="0">
                <a:latin typeface="+mn-lt"/>
                <a:cs typeface="Arial" panose="020B0604020202020204" pitchFamily="34" charset="0"/>
              </a:rPr>
              <a:t>Possible Barriers to Partnership Working</a:t>
            </a:r>
            <a:br>
              <a:rPr lang="en-GB" dirty="0"/>
            </a:br>
            <a:r>
              <a:rPr lang="en-GB" dirty="0"/>
              <a:t> </a:t>
            </a:r>
          </a:p>
        </p:txBody>
      </p:sp>
      <p:sp>
        <p:nvSpPr>
          <p:cNvPr id="3" name="Content Placeholder 2">
            <a:extLst>
              <a:ext uri="{FF2B5EF4-FFF2-40B4-BE49-F238E27FC236}">
                <a16:creationId xmlns:a16="http://schemas.microsoft.com/office/drawing/2014/main" id="{575EC619-A1AB-4F1F-19DF-85643480D27B}"/>
              </a:ext>
            </a:extLst>
          </p:cNvPr>
          <p:cNvSpPr>
            <a:spLocks noGrp="1"/>
          </p:cNvSpPr>
          <p:nvPr>
            <p:ph idx="1"/>
          </p:nvPr>
        </p:nvSpPr>
        <p:spPr>
          <a:xfrm>
            <a:off x="323851" y="1457324"/>
            <a:ext cx="9425988" cy="6467475"/>
          </a:xfrm>
        </p:spPr>
        <p:txBody>
          <a:bodyPr anchor="ctr">
            <a:normAutofit/>
          </a:bodyPr>
          <a:lstStyle/>
          <a:p>
            <a:endParaRPr lang="en-GB" sz="3200" dirty="0"/>
          </a:p>
          <a:p>
            <a:endParaRPr lang="en-GB" sz="3200" dirty="0"/>
          </a:p>
          <a:p>
            <a:r>
              <a:rPr lang="en-GB" sz="3200" dirty="0"/>
              <a:t>Not having or planning the time and place for conversations</a:t>
            </a:r>
          </a:p>
          <a:p>
            <a:r>
              <a:rPr lang="en-GB" sz="3200" dirty="0"/>
              <a:t>Expert model</a:t>
            </a:r>
          </a:p>
          <a:p>
            <a:r>
              <a:rPr lang="en-GB" sz="3200" dirty="0"/>
              <a:t>Colluding  and taking the  family’s side</a:t>
            </a:r>
          </a:p>
          <a:p>
            <a:r>
              <a:rPr lang="en-GB" sz="3200" dirty="0"/>
              <a:t>Being too involved</a:t>
            </a:r>
          </a:p>
          <a:p>
            <a:r>
              <a:rPr lang="en-GB" sz="3200" dirty="0"/>
              <a:t>Over identifying with the family</a:t>
            </a:r>
          </a:p>
          <a:p>
            <a:r>
              <a:rPr lang="en-GB" sz="3200" dirty="0"/>
              <a:t>Language</a:t>
            </a:r>
          </a:p>
          <a:p>
            <a:r>
              <a:rPr lang="en-GB" sz="3200" dirty="0"/>
              <a:t>Past negative experiences</a:t>
            </a:r>
          </a:p>
          <a:p>
            <a:endParaRPr lang="en-GB" sz="2400" dirty="0"/>
          </a:p>
          <a:p>
            <a:endParaRPr lang="en-GB" sz="2400" dirty="0"/>
          </a:p>
          <a:p>
            <a:endParaRPr lang="en-GB" sz="2400" dirty="0"/>
          </a:p>
          <a:p>
            <a:endParaRPr lang="en-GB"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0B499B2-CBEB-3927-6732-0F37A28287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21092" y="2841320"/>
            <a:ext cx="1462088" cy="832460"/>
          </a:xfrm>
          <a:prstGeom prst="rect">
            <a:avLst/>
          </a:prstGeom>
        </p:spPr>
      </p:pic>
      <p:sp>
        <p:nvSpPr>
          <p:cNvPr id="4" name="Slide Number Placeholder 3">
            <a:extLst>
              <a:ext uri="{FF2B5EF4-FFF2-40B4-BE49-F238E27FC236}">
                <a16:creationId xmlns:a16="http://schemas.microsoft.com/office/drawing/2014/main" id="{D3CA1E77-2847-EEEB-E7BD-4971BA0CBA40}"/>
              </a:ext>
            </a:extLst>
          </p:cNvPr>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29</a:t>
            </a:fld>
            <a:endParaRPr lang="en-US">
              <a:solidFill>
                <a:srgbClr val="FFFFFF"/>
              </a:solidFill>
            </a:endParaRPr>
          </a:p>
        </p:txBody>
      </p:sp>
    </p:spTree>
    <p:extLst>
      <p:ext uri="{BB962C8B-B14F-4D97-AF65-F5344CB8AC3E}">
        <p14:creationId xmlns:p14="http://schemas.microsoft.com/office/powerpoint/2010/main" val="36761931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90005" y="627564"/>
            <a:ext cx="10865567" cy="1325563"/>
          </a:xfrm>
        </p:spPr>
        <p:txBody>
          <a:bodyPr>
            <a:normAutofit/>
          </a:bodyPr>
          <a:lstStyle/>
          <a:p>
            <a:r>
              <a:rPr lang="en-GB" sz="4000" dirty="0">
                <a:latin typeface="+mn-lt"/>
                <a:cs typeface="Arial" panose="020B0604020202020204" pitchFamily="34" charset="0"/>
              </a:rPr>
              <a:t>Portage is Effective Early Intervention</a:t>
            </a:r>
          </a:p>
        </p:txBody>
      </p:sp>
      <p:sp>
        <p:nvSpPr>
          <p:cNvPr id="2" name="Content Placeholder 1"/>
          <p:cNvSpPr>
            <a:spLocks noGrp="1"/>
          </p:cNvSpPr>
          <p:nvPr>
            <p:ph idx="1"/>
          </p:nvPr>
        </p:nvSpPr>
        <p:spPr>
          <a:xfrm>
            <a:off x="391887" y="2185060"/>
            <a:ext cx="8523514" cy="4773880"/>
          </a:xfrm>
        </p:spPr>
        <p:txBody>
          <a:bodyPr anchor="ctr">
            <a:normAutofit lnSpcReduction="10000"/>
          </a:bodyPr>
          <a:lstStyle/>
          <a:p>
            <a:pPr marL="109728" indent="0" algn="just">
              <a:buNone/>
            </a:pPr>
            <a:r>
              <a:rPr lang="en-GB" dirty="0">
                <a:latin typeface="Arial" panose="020B0604020202020204" pitchFamily="34" charset="0"/>
                <a:cs typeface="Arial" panose="020B0604020202020204" pitchFamily="34" charset="0"/>
              </a:rPr>
              <a:t>“Early support for families …….can take a number of forms, including …home based programmes, such as </a:t>
            </a:r>
            <a:r>
              <a:rPr lang="en-GB" b="1" dirty="0">
                <a:latin typeface="Arial" panose="020B0604020202020204" pitchFamily="34" charset="0"/>
                <a:cs typeface="Arial" panose="020B0604020202020204" pitchFamily="34" charset="0"/>
              </a:rPr>
              <a:t>Portage</a:t>
            </a:r>
            <a:r>
              <a:rPr lang="en-GB" dirty="0">
                <a:latin typeface="Arial" panose="020B0604020202020204" pitchFamily="34" charset="0"/>
                <a:cs typeface="Arial" panose="020B0604020202020204" pitchFamily="34" charset="0"/>
              </a:rPr>
              <a:t>, which offer a carefully structured system to help parents support their child’s early learning and development.” (5.15 &amp; 5.16)</a:t>
            </a:r>
          </a:p>
          <a:p>
            <a:pPr marL="109728" indent="0" algn="just">
              <a:buNone/>
            </a:pPr>
            <a:endParaRPr lang="en-GB" dirty="0">
              <a:latin typeface="Arial" panose="020B0604020202020204" pitchFamily="34" charset="0"/>
              <a:cs typeface="Arial" panose="020B0604020202020204" pitchFamily="34" charset="0"/>
            </a:endParaRPr>
          </a:p>
          <a:p>
            <a:pPr marL="109728" indent="0" algn="just">
              <a:buNone/>
            </a:pPr>
            <a:r>
              <a:rPr lang="en-GB" b="1" dirty="0">
                <a:latin typeface="Arial" panose="020B0604020202020204" pitchFamily="34" charset="0"/>
                <a:cs typeface="Arial" panose="020B0604020202020204" pitchFamily="34" charset="0"/>
              </a:rPr>
              <a:t>“Portage workers </a:t>
            </a:r>
            <a:r>
              <a:rPr lang="en-GB" dirty="0">
                <a:latin typeface="Arial" panose="020B0604020202020204" pitchFamily="34" charset="0"/>
                <a:cs typeface="Arial" panose="020B0604020202020204" pitchFamily="34" charset="0"/>
              </a:rPr>
              <a:t>also identified as appropriate specialists…able to identify effective strategies, equipment, programmes or other interventions to enable the child to make progress..” (5.48)</a:t>
            </a:r>
          </a:p>
          <a:p>
            <a:pPr marL="109728" indent="0">
              <a:buNone/>
            </a:pPr>
            <a:endParaRPr lang="en-GB" dirty="0">
              <a:latin typeface="Arial" panose="020B0604020202020204" pitchFamily="34" charset="0"/>
              <a:cs typeface="Arial" panose="020B0604020202020204" pitchFamily="34" charset="0"/>
            </a:endParaRPr>
          </a:p>
          <a:p>
            <a:pPr marL="109728" indent="0">
              <a:buNone/>
            </a:pPr>
            <a:r>
              <a:rPr lang="en-GB" sz="1700" i="1" dirty="0">
                <a:latin typeface="Arial" panose="020B0604020202020204" pitchFamily="34" charset="0"/>
                <a:cs typeface="Arial" panose="020B0604020202020204" pitchFamily="34" charset="0"/>
              </a:rPr>
              <a:t>SEND Code of Practice 2015</a:t>
            </a:r>
          </a:p>
          <a:p>
            <a:pPr marL="109728" indent="0">
              <a:buNone/>
            </a:pPr>
            <a:endParaRPr lang="en-GB" sz="1700" i="1" dirty="0"/>
          </a:p>
          <a:p>
            <a:endParaRPr lang="en-GB" sz="17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6566120-8BD3-28AF-221B-E3E5F786F1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4" name="Slide Number Placeholder 3"/>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30</a:t>
            </a:fld>
            <a:endParaRPr lang="en-US">
              <a:solidFill>
                <a:srgbClr val="FFFFFF"/>
              </a:solidFill>
            </a:endParaRPr>
          </a:p>
        </p:txBody>
      </p:sp>
    </p:spTree>
    <p:extLst>
      <p:ext uri="{BB962C8B-B14F-4D97-AF65-F5344CB8AC3E}">
        <p14:creationId xmlns:p14="http://schemas.microsoft.com/office/powerpoint/2010/main" val="11573805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p:nvPr>
        </p:nvSpPr>
        <p:spPr>
          <a:xfrm>
            <a:off x="382978" y="627564"/>
            <a:ext cx="8998528" cy="1325563"/>
          </a:xfrm>
        </p:spPr>
        <p:txBody>
          <a:bodyPr>
            <a:normAutofit/>
          </a:bodyPr>
          <a:lstStyle/>
          <a:p>
            <a:r>
              <a:rPr lang="en-GB" dirty="0">
                <a:cs typeface="Arial" panose="020B0604020202020204" pitchFamily="34" charset="0"/>
              </a:rPr>
              <a:t>Summary: </a:t>
            </a:r>
            <a:br>
              <a:rPr lang="en-GB" dirty="0">
                <a:cs typeface="Arial" panose="020B0604020202020204" pitchFamily="34" charset="0"/>
              </a:rPr>
            </a:br>
            <a:r>
              <a:rPr lang="en-GB" dirty="0">
                <a:cs typeface="Arial" panose="020B0604020202020204" pitchFamily="34" charset="0"/>
              </a:rPr>
              <a:t>The Benefits of the Portage Model </a:t>
            </a:r>
          </a:p>
        </p:txBody>
      </p:sp>
      <p:sp>
        <p:nvSpPr>
          <p:cNvPr id="9" name="Content Placeholder 8"/>
          <p:cNvSpPr>
            <a:spLocks noGrp="1"/>
          </p:cNvSpPr>
          <p:nvPr>
            <p:ph idx="1"/>
          </p:nvPr>
        </p:nvSpPr>
        <p:spPr>
          <a:xfrm>
            <a:off x="382978" y="891013"/>
            <a:ext cx="9120249" cy="6858000"/>
          </a:xfrm>
        </p:spPr>
        <p:txBody>
          <a:bodyPr anchor="ctr">
            <a:normAutofit/>
          </a:bodyPr>
          <a:lstStyle/>
          <a:p>
            <a:r>
              <a:rPr lang="en-GB" sz="2200" dirty="0">
                <a:cs typeface="Arial" panose="020B0604020202020204" pitchFamily="34" charset="0"/>
              </a:rPr>
              <a:t>An approach that is reinforced by </a:t>
            </a:r>
            <a:r>
              <a:rPr lang="en-GB" sz="2200">
                <a:cs typeface="Arial" panose="020B0604020202020204" pitchFamily="34" charset="0"/>
              </a:rPr>
              <a:t>current national </a:t>
            </a:r>
            <a:r>
              <a:rPr lang="en-GB" sz="2200" dirty="0">
                <a:cs typeface="Arial" panose="020B0604020202020204" pitchFamily="34" charset="0"/>
              </a:rPr>
              <a:t>initiatives and reforms</a:t>
            </a:r>
          </a:p>
          <a:p>
            <a:endParaRPr lang="en-GB" sz="2200" dirty="0">
              <a:cs typeface="Arial" panose="020B0604020202020204" pitchFamily="34" charset="0"/>
            </a:endParaRPr>
          </a:p>
          <a:p>
            <a:r>
              <a:rPr lang="en-GB" sz="2200" dirty="0">
                <a:cs typeface="Arial" panose="020B0604020202020204" pitchFamily="34" charset="0"/>
              </a:rPr>
              <a:t>Key core principles that are in line with EYFS guidance</a:t>
            </a:r>
          </a:p>
          <a:p>
            <a:endParaRPr lang="en-GB" sz="2200" dirty="0">
              <a:cs typeface="Arial" panose="020B0604020202020204" pitchFamily="34" charset="0"/>
            </a:endParaRPr>
          </a:p>
          <a:p>
            <a:r>
              <a:rPr lang="en-GB" sz="2200" dirty="0">
                <a:cs typeface="Arial" panose="020B0604020202020204" pitchFamily="34" charset="0"/>
              </a:rPr>
              <a:t>Provides a strong and positive model of support for Practitioners when working with children with SEND and their families</a:t>
            </a:r>
          </a:p>
          <a:p>
            <a:endParaRPr lang="en-GB" sz="2200"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2" name="Slide Number Placeholder 1"/>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31</a:t>
            </a:fld>
            <a:endParaRPr lang="en-US">
              <a:solidFill>
                <a:srgbClr val="FFFFFF"/>
              </a:solidFill>
            </a:endParaRPr>
          </a:p>
        </p:txBody>
      </p:sp>
    </p:spTree>
    <p:extLst>
      <p:ext uri="{BB962C8B-B14F-4D97-AF65-F5344CB8AC3E}">
        <p14:creationId xmlns:p14="http://schemas.microsoft.com/office/powerpoint/2010/main" val="24689786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practical, immediate, relevant</a:t>
            </a:r>
          </a:p>
        </p:txBody>
      </p:sp>
      <p:sp>
        <p:nvSpPr>
          <p:cNvPr id="4" name="TextBox 3"/>
          <p:cNvSpPr txBox="1"/>
          <p:nvPr/>
        </p:nvSpPr>
        <p:spPr>
          <a:xfrm>
            <a:off x="1645920" y="2682952"/>
            <a:ext cx="7564750" cy="646331"/>
          </a:xfrm>
          <a:prstGeom prst="rect">
            <a:avLst/>
          </a:prstGeom>
          <a:noFill/>
        </p:spPr>
        <p:txBody>
          <a:bodyPr wrap="square" rtlCol="0">
            <a:spAutoFit/>
          </a:bodyPr>
          <a:lstStyle/>
          <a:p>
            <a:r>
              <a:rPr lang="en-GB" sz="3600" dirty="0"/>
              <a:t>            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partnership</a:t>
            </a:r>
          </a:p>
        </p:txBody>
      </p:sp>
      <p:sp>
        <p:nvSpPr>
          <p:cNvPr id="8" name="Oval Callout 7"/>
          <p:cNvSpPr/>
          <p:nvPr/>
        </p:nvSpPr>
        <p:spPr>
          <a:xfrm>
            <a:off x="5257339" y="1411541"/>
            <a:ext cx="2709515" cy="952337"/>
          </a:xfrm>
          <a:prstGeom prst="wedgeEllipseCallout">
            <a:avLst>
              <a:gd name="adj1" fmla="val -19015"/>
              <a:gd name="adj2" fmla="val 90020"/>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looking forward</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38038820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5636" y="365125"/>
            <a:ext cx="10938164" cy="1325563"/>
          </a:xfrm>
        </p:spPr>
        <p:txBody>
          <a:bodyPr>
            <a:normAutofit/>
          </a:bodyPr>
          <a:lstStyle/>
          <a:p>
            <a:r>
              <a:rPr lang="en-GB" b="1" dirty="0">
                <a:cs typeface="Arial" panose="020B0604020202020204" pitchFamily="34" charset="0"/>
              </a:rPr>
              <a:t>The Portage Model: </a:t>
            </a:r>
            <a:br>
              <a:rPr lang="en-GB" b="1" dirty="0">
                <a:cs typeface="Arial" panose="020B0604020202020204" pitchFamily="34" charset="0"/>
              </a:rPr>
            </a:br>
            <a:r>
              <a:rPr lang="en-GB" b="1" dirty="0">
                <a:cs typeface="Arial" panose="020B0604020202020204" pitchFamily="34" charset="0"/>
              </a:rPr>
              <a:t>Outcomes for Participants</a:t>
            </a:r>
          </a:p>
        </p:txBody>
      </p:sp>
      <p:graphicFrame>
        <p:nvGraphicFramePr>
          <p:cNvPr id="7" name="Content Placeholder 1">
            <a:extLst>
              <a:ext uri="{FF2B5EF4-FFF2-40B4-BE49-F238E27FC236}">
                <a16:creationId xmlns:a16="http://schemas.microsoft.com/office/drawing/2014/main" id="{614EA972-240A-855C-D0BC-CC1302154DD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D7E63A33-8271-4DD0-9C48-789913D7C115}" type="slidenum">
              <a:rPr lang="en-US" smtClean="0">
                <a:solidFill>
                  <a:prstClr val="black"/>
                </a:solidFill>
              </a:rPr>
              <a:pPr/>
              <a:t>33</a:t>
            </a:fld>
            <a:endParaRPr lang="en-US">
              <a:solidFill>
                <a:prstClr val="black"/>
              </a:solidFill>
            </a:endParaRPr>
          </a:p>
        </p:txBody>
      </p:sp>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83532" y="5577309"/>
            <a:ext cx="1470268" cy="779041"/>
          </a:xfrm>
          <a:prstGeom prst="rect">
            <a:avLst/>
          </a:prstGeom>
        </p:spPr>
      </p:pic>
    </p:spTree>
    <p:extLst>
      <p:ext uri="{BB962C8B-B14F-4D97-AF65-F5344CB8AC3E}">
        <p14:creationId xmlns:p14="http://schemas.microsoft.com/office/powerpoint/2010/main" val="416785047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1136428" y="627564"/>
            <a:ext cx="7474172" cy="1325563"/>
          </a:xfrm>
        </p:spPr>
        <p:txBody>
          <a:bodyPr>
            <a:normAutofit/>
          </a:bodyPr>
          <a:lstStyle/>
          <a:p>
            <a:r>
              <a:rPr lang="en-GB" b="1" dirty="0">
                <a:cs typeface="Arial" panose="020B0604020202020204" pitchFamily="34" charset="0"/>
              </a:rPr>
              <a:t>The Portage Model </a:t>
            </a:r>
            <a:br>
              <a:rPr lang="en-GB" b="1" dirty="0">
                <a:cs typeface="Arial" panose="020B0604020202020204" pitchFamily="34" charset="0"/>
              </a:rPr>
            </a:br>
            <a:r>
              <a:rPr lang="en-GB" b="1" dirty="0">
                <a:cs typeface="Arial" panose="020B0604020202020204" pitchFamily="34" charset="0"/>
              </a:rPr>
              <a:t>Objectives</a:t>
            </a:r>
          </a:p>
        </p:txBody>
      </p:sp>
      <p:sp>
        <p:nvSpPr>
          <p:cNvPr id="2" name="Content Placeholder 1"/>
          <p:cNvSpPr>
            <a:spLocks noGrp="1"/>
          </p:cNvSpPr>
          <p:nvPr>
            <p:ph idx="1"/>
          </p:nvPr>
        </p:nvSpPr>
        <p:spPr>
          <a:xfrm>
            <a:off x="1136429" y="2278173"/>
            <a:ext cx="6467867" cy="3450613"/>
          </a:xfrm>
        </p:spPr>
        <p:txBody>
          <a:bodyPr anchor="ctr">
            <a:normAutofit/>
          </a:bodyPr>
          <a:lstStyle/>
          <a:p>
            <a:pPr marL="109728" lvl="0" indent="0">
              <a:spcBef>
                <a:spcPts val="1500"/>
              </a:spcBef>
              <a:buNone/>
            </a:pPr>
            <a:r>
              <a:rPr lang="en-GB" sz="2200" dirty="0">
                <a:cs typeface="Arial" panose="020B0604020202020204" pitchFamily="34" charset="0"/>
              </a:rPr>
              <a:t>Participants will be able to:</a:t>
            </a:r>
          </a:p>
          <a:p>
            <a:pPr lvl="0">
              <a:spcBef>
                <a:spcPts val="1500"/>
              </a:spcBef>
            </a:pPr>
            <a:r>
              <a:rPr lang="en-GB" sz="2200" dirty="0">
                <a:cs typeface="Arial" panose="020B0604020202020204" pitchFamily="34" charset="0"/>
              </a:rPr>
              <a:t>Name the </a:t>
            </a:r>
            <a:r>
              <a:rPr lang="en-GB" sz="2200" b="1" dirty="0">
                <a:cs typeface="Arial" panose="020B0604020202020204" pitchFamily="34" charset="0"/>
              </a:rPr>
              <a:t>three elements </a:t>
            </a:r>
            <a:r>
              <a:rPr lang="en-GB" sz="2200" dirty="0">
                <a:cs typeface="Arial" panose="020B0604020202020204" pitchFamily="34" charset="0"/>
              </a:rPr>
              <a:t>of the </a:t>
            </a:r>
            <a:r>
              <a:rPr lang="en-GB" sz="2200" b="1" dirty="0">
                <a:cs typeface="Arial" panose="020B0604020202020204" pitchFamily="34" charset="0"/>
              </a:rPr>
              <a:t>Portage Model</a:t>
            </a:r>
          </a:p>
          <a:p>
            <a:pPr lvl="0">
              <a:spcBef>
                <a:spcPts val="1500"/>
              </a:spcBef>
            </a:pPr>
            <a:r>
              <a:rPr lang="en-GB" sz="2200" dirty="0">
                <a:cs typeface="Arial" panose="020B0604020202020204" pitchFamily="34" charset="0"/>
              </a:rPr>
              <a:t>List</a:t>
            </a:r>
            <a:r>
              <a:rPr lang="en-GB" sz="2200" b="1" dirty="0">
                <a:cs typeface="Arial" panose="020B0604020202020204" pitchFamily="34" charset="0"/>
              </a:rPr>
              <a:t> </a:t>
            </a:r>
            <a:r>
              <a:rPr lang="en-GB" sz="2200" dirty="0">
                <a:cs typeface="Arial" panose="020B0604020202020204" pitchFamily="34" charset="0"/>
              </a:rPr>
              <a:t>the benefits of </a:t>
            </a:r>
            <a:r>
              <a:rPr lang="en-GB" sz="2200" b="1" dirty="0">
                <a:cs typeface="Arial" panose="020B0604020202020204" pitchFamily="34" charset="0"/>
              </a:rPr>
              <a:t>partnership working</a:t>
            </a:r>
          </a:p>
          <a:p>
            <a:pPr>
              <a:spcBef>
                <a:spcPts val="1500"/>
              </a:spcBef>
            </a:pPr>
            <a:r>
              <a:rPr lang="en-GB" sz="2200" dirty="0">
                <a:latin typeface="+mj-lt"/>
                <a:cs typeface="Arial" panose="020B0604020202020204" pitchFamily="34" charset="0"/>
              </a:rPr>
              <a:t>State the importance of using the </a:t>
            </a:r>
            <a:r>
              <a:rPr lang="en-GB" sz="2200" b="1" dirty="0">
                <a:latin typeface="+mj-lt"/>
                <a:cs typeface="Arial" panose="020B0604020202020204" pitchFamily="34" charset="0"/>
              </a:rPr>
              <a:t>Portage Principles</a:t>
            </a:r>
            <a:r>
              <a:rPr lang="en-GB" sz="2200" dirty="0">
                <a:latin typeface="+mj-lt"/>
                <a:cs typeface="Arial" panose="020B0604020202020204" pitchFamily="34" charset="0"/>
              </a:rPr>
              <a:t> when working with children and families</a:t>
            </a:r>
            <a:endParaRPr lang="en-GB" sz="2200" b="1" dirty="0">
              <a:cs typeface="Arial" panose="020B0604020202020204" pitchFamily="34" charset="0"/>
            </a:endParaRPr>
          </a:p>
          <a:p>
            <a:pPr>
              <a:spcBef>
                <a:spcPts val="1500"/>
              </a:spcBef>
            </a:pPr>
            <a:r>
              <a:rPr lang="en-GB" sz="2200" dirty="0">
                <a:cs typeface="Arial" panose="020B0604020202020204" pitchFamily="34" charset="0"/>
              </a:rPr>
              <a:t>State how Portage links with </a:t>
            </a:r>
            <a:r>
              <a:rPr lang="en-GB" sz="2200" b="1" dirty="0">
                <a:cs typeface="Arial" panose="020B0604020202020204" pitchFamily="34" charset="0"/>
              </a:rPr>
              <a:t>SEN reforms</a:t>
            </a:r>
            <a:endParaRPr lang="en-GB" sz="2200" dirty="0">
              <a:cs typeface="Arial" panose="020B0604020202020204" pitchFamily="34" charset="0"/>
            </a:endParaRP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34</a:t>
            </a:fld>
            <a:endParaRPr lang="en-US">
              <a:solidFill>
                <a:srgbClr val="FFFFFF"/>
              </a:solidFill>
            </a:endParaRPr>
          </a:p>
        </p:txBody>
      </p:sp>
    </p:spTree>
    <p:extLst>
      <p:ext uri="{BB962C8B-B14F-4D97-AF65-F5344CB8AC3E}">
        <p14:creationId xmlns:p14="http://schemas.microsoft.com/office/powerpoint/2010/main" val="194886053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3">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C3D8D61-C8FF-4C50-BD39-738BE4B79D29}">
  <ds:schemaRefs>
    <ds:schemaRef ds:uri="http://schemas.microsoft.com/sharepoint/v3/contenttype/forms"/>
  </ds:schemaRefs>
</ds:datastoreItem>
</file>

<file path=customXml/itemProps2.xml><?xml version="1.0" encoding="utf-8"?>
<ds:datastoreItem xmlns:ds="http://schemas.openxmlformats.org/officeDocument/2006/customXml" ds:itemID="{FC32B05B-C3A6-4D89-8F2D-E8657106B826}">
  <ds:schemaRefs>
    <ds:schemaRef ds:uri="http://schemas.microsoft.com/office/2006/metadata/properties"/>
    <ds:schemaRef ds:uri="http://schemas.microsoft.com/office/infopath/2007/PartnerControls"/>
    <ds:schemaRef ds:uri="85c43e82-4e01-4641-b686-4f01e95a1ec7"/>
    <ds:schemaRef ds:uri="6d530cca-4666-44c9-9217-0d45c071f526"/>
  </ds:schemaRefs>
</ds:datastoreItem>
</file>

<file path=customXml/itemProps3.xml><?xml version="1.0" encoding="utf-8"?>
<ds:datastoreItem xmlns:ds="http://schemas.openxmlformats.org/officeDocument/2006/customXml" ds:itemID="{7453D140-0250-44A6-9174-7AA73BC3769E}"/>
</file>

<file path=docProps/app.xml><?xml version="1.0" encoding="utf-8"?>
<Properties xmlns="http://schemas.openxmlformats.org/officeDocument/2006/extended-properties" xmlns:vt="http://schemas.openxmlformats.org/officeDocument/2006/docPropsVTypes">
  <Template>Slice</Template>
  <TotalTime>7518</TotalTime>
  <Words>3864</Words>
  <Application>Microsoft Office PowerPoint</Application>
  <PresentationFormat>Widescreen</PresentationFormat>
  <Paragraphs>544</Paragraphs>
  <Slides>34</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Arial</vt:lpstr>
      <vt:lpstr>Calibri</vt:lpstr>
      <vt:lpstr>Comic Sans MS</vt:lpstr>
      <vt:lpstr>Lucida Sans Unicode</vt:lpstr>
      <vt:lpstr>Symbol</vt:lpstr>
      <vt:lpstr>Tahoma</vt:lpstr>
      <vt:lpstr>Times New Roman</vt:lpstr>
      <vt:lpstr>Office Theme</vt:lpstr>
      <vt:lpstr>Portage Workshop    The Portage Model   Welcome   </vt:lpstr>
      <vt:lpstr>Timetable</vt:lpstr>
      <vt:lpstr>The Portage Model:  Outcomes for Participants</vt:lpstr>
      <vt:lpstr>The Portage Model: Objectives</vt:lpstr>
      <vt:lpstr>Background </vt:lpstr>
      <vt:lpstr>The Portage Model </vt:lpstr>
      <vt:lpstr>Models of Portage Practice</vt:lpstr>
      <vt:lpstr>Portage Aims</vt:lpstr>
      <vt:lpstr>National Portage Association</vt:lpstr>
      <vt:lpstr>Referrals to Portage</vt:lpstr>
      <vt:lpstr>Essential Elements of a Portage Session</vt:lpstr>
      <vt:lpstr>Portage Principles</vt:lpstr>
      <vt:lpstr>Portage Principles</vt:lpstr>
      <vt:lpstr>Portage Principles</vt:lpstr>
      <vt:lpstr>PowerPoint Presentation</vt:lpstr>
      <vt:lpstr>Discussion</vt:lpstr>
      <vt:lpstr>How Portage and the Early Years Foundation Stage (EYFS) Principles Link  Together </vt:lpstr>
      <vt:lpstr>The Portage Model: The Three Elements</vt:lpstr>
      <vt:lpstr>Child-Led Play</vt:lpstr>
      <vt:lpstr>Family Focus</vt:lpstr>
      <vt:lpstr>Structured Teaching</vt:lpstr>
      <vt:lpstr>The Strength of the Portage Model</vt:lpstr>
      <vt:lpstr>Portage and Working in Partnership</vt:lpstr>
      <vt:lpstr>The Importance of Working in Partnership</vt:lpstr>
      <vt:lpstr>The Importance of Working in Partnership</vt:lpstr>
      <vt:lpstr>Activity</vt:lpstr>
      <vt:lpstr>Effective Partnership Working </vt:lpstr>
      <vt:lpstr>Activity</vt:lpstr>
      <vt:lpstr>Possible Barriers to Partnership Working  </vt:lpstr>
      <vt:lpstr>Portage is Effective Early Intervention</vt:lpstr>
      <vt:lpstr>Summary:  The Benefits of the Portage Model </vt:lpstr>
      <vt:lpstr>PowerPoint Presentation</vt:lpstr>
      <vt:lpstr>The Portage Model:  Outcomes for Participants</vt:lpstr>
      <vt:lpstr>The Portage Model  Objectives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NPA Office Manager</cp:lastModifiedBy>
  <cp:revision>278</cp:revision>
  <cp:lastPrinted>2023-06-30T14:34:29Z</cp:lastPrinted>
  <dcterms:created xsi:type="dcterms:W3CDTF">2015-09-14T10:24:35Z</dcterms:created>
  <dcterms:modified xsi:type="dcterms:W3CDTF">2023-08-09T09:46:58Z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y fmtid="{D5CDD505-2E9C-101B-9397-08002B2CF9AE}" pid="3" name="MediaServiceImageTags">
    <vt:lpwstr/>
  </property>
</Properties>
</file>